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562" r:id="rId6"/>
    <p:sldId id="559" r:id="rId7"/>
    <p:sldId id="579" r:id="rId8"/>
    <p:sldId id="581" r:id="rId9"/>
    <p:sldId id="582" r:id="rId10"/>
    <p:sldId id="567" r:id="rId11"/>
    <p:sldId id="568" r:id="rId12"/>
    <p:sldId id="603" r:id="rId13"/>
    <p:sldId id="572" r:id="rId14"/>
  </p:sldIdLst>
  <p:sldSz cx="9144000" cy="6858000" type="screen4x3"/>
  <p:notesSz cx="6797675" cy="9926638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4E2A76-7084-4CC2-A03F-A2F404879246}">
          <p14:sldIdLst>
            <p14:sldId id="256"/>
            <p14:sldId id="562"/>
            <p14:sldId id="559"/>
            <p14:sldId id="579"/>
            <p14:sldId id="581"/>
            <p14:sldId id="582"/>
            <p14:sldId id="567"/>
            <p14:sldId id="568"/>
            <p14:sldId id="603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6" autoAdjust="0"/>
  </p:normalViewPr>
  <p:slideViewPr>
    <p:cSldViewPr snapToGrid="0" snapToObjects="1"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CC61C-8AC6-46AD-80E0-AE8BEF2E4085}" type="datetime1">
              <a:rPr lang="da-DK" smtClean="0"/>
              <a:t>21-02-2018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D32A6-B312-4E71-99E0-A6654BA176FE}" type="datetime1">
              <a:rPr lang="da-DK" smtClean="0"/>
              <a:t>21-02-2018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 userDrawn="1"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Tekstfelt 9"/>
          <p:cNvSpPr txBox="1"/>
          <p:nvPr userDrawn="1"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>
          <a:xfrm>
            <a:off x="685799" y="3574143"/>
            <a:ext cx="4225565" cy="17526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Based on </a:t>
            </a:r>
          </a:p>
          <a:p>
            <a:endParaRPr lang="da-DK" dirty="0"/>
          </a:p>
          <a:p>
            <a:r>
              <a:rPr lang="en-US" sz="2000" b="1" dirty="0"/>
              <a:t>Generating Test Cases From Use Cases</a:t>
            </a:r>
            <a:br>
              <a:rPr lang="en-US" b="1" dirty="0"/>
            </a:br>
            <a:r>
              <a:rPr lang="da-DK" dirty="0"/>
              <a:t>by </a:t>
            </a:r>
            <a:r>
              <a:rPr lang="da-DK" b="1" dirty="0"/>
              <a:t>Jim Heumann, </a:t>
            </a:r>
            <a:r>
              <a:rPr lang="da-DK" dirty="0"/>
              <a:t>Requirements Management Evangelist Rational Software</a:t>
            </a:r>
          </a:p>
          <a:p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Test -1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155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Test cases for system test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da-DK" sz="2400" dirty="0"/>
              <a:t>Modul 2</a:t>
            </a:r>
            <a:br>
              <a:rPr lang="da-DK" sz="2400" dirty="0">
                <a:solidFill>
                  <a:srgbClr val="0070C0"/>
                </a:solidFill>
              </a:rPr>
            </a:br>
            <a:r>
              <a:rPr lang="da-DK" sz="2400" dirty="0" err="1">
                <a:solidFill>
                  <a:srgbClr val="0070C0"/>
                </a:solidFill>
              </a:rPr>
              <a:t>Exercise_Test</a:t>
            </a:r>
            <a:r>
              <a:rPr lang="da-DK" sz="2400" dirty="0">
                <a:solidFill>
                  <a:srgbClr val="0070C0"/>
                </a:solidFill>
              </a:rPr>
              <a:t>-cases-for-system-test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1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do discover errors…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>
                <a:solidFill>
                  <a:srgbClr val="FF0000"/>
                </a:solidFill>
              </a:rPr>
              <a:t>Not by accident when the program is being used</a:t>
            </a:r>
          </a:p>
          <a:p>
            <a:pPr marL="0" indent="0">
              <a:buNone/>
            </a:pPr>
            <a:endParaRPr lang="en-US" strike="sngStrike" dirty="0"/>
          </a:p>
          <a:p>
            <a:r>
              <a:rPr lang="en-US" sz="3600" dirty="0">
                <a:solidFill>
                  <a:srgbClr val="009900"/>
                </a:solidFill>
              </a:rPr>
              <a:t>But in a systematic and effective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421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as discipline in UP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70" y="1424932"/>
            <a:ext cx="8013416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Test throughout the development process</a:t>
            </a:r>
          </a:p>
          <a:p>
            <a:r>
              <a:rPr lang="da-DK" sz="2400" dirty="0" err="1"/>
              <a:t>Continuously</a:t>
            </a:r>
            <a:r>
              <a:rPr lang="da-DK" sz="2400" dirty="0"/>
              <a:t> </a:t>
            </a:r>
            <a:r>
              <a:rPr lang="da-DK" sz="2400" dirty="0" err="1"/>
              <a:t>verify</a:t>
            </a:r>
            <a:r>
              <a:rPr lang="da-DK" sz="2400" dirty="0"/>
              <a:t> </a:t>
            </a:r>
            <a:r>
              <a:rPr lang="da-DK" sz="2400" dirty="0" err="1"/>
              <a:t>quality</a:t>
            </a:r>
            <a:endParaRPr lang="da-DK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2" descr="http://upload.wikimedia.org/wikipedia/commons/0/05/Development-iterativ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202" y="2469823"/>
            <a:ext cx="7039298" cy="3877849"/>
          </a:xfrm>
          <a:prstGeom prst="rect">
            <a:avLst/>
          </a:prstGeom>
          <a:noFill/>
        </p:spPr>
      </p:pic>
      <p:sp>
        <p:nvSpPr>
          <p:cNvPr id="6" name="Rectangle: Rounded Corners 5"/>
          <p:cNvSpPr/>
          <p:nvPr/>
        </p:nvSpPr>
        <p:spPr>
          <a:xfrm>
            <a:off x="1521720" y="5301966"/>
            <a:ext cx="6916881" cy="240706"/>
          </a:xfrm>
          <a:prstGeom prst="roundRect">
            <a:avLst/>
          </a:prstGeom>
          <a:noFill/>
          <a:ln w="38100"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720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test case is a </a:t>
            </a:r>
            <a:r>
              <a:rPr lang="en-US" i="1" dirty="0"/>
              <a:t>set of test inputs</a:t>
            </a:r>
            <a:r>
              <a:rPr lang="en-US" dirty="0"/>
              <a:t>, execution conditions, </a:t>
            </a:r>
            <a:r>
              <a:rPr lang="en-US" i="1" dirty="0"/>
              <a:t>and expected </a:t>
            </a:r>
            <a:r>
              <a:rPr lang="da-DK" i="1" dirty="0"/>
              <a:t>results </a:t>
            </a:r>
            <a:r>
              <a:rPr lang="da-DK" dirty="0"/>
              <a:t>developed for a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objective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.: </a:t>
            </a:r>
          </a:p>
          <a:p>
            <a:pPr lvl="1"/>
            <a:r>
              <a:rPr lang="da-DK" dirty="0"/>
              <a:t>V</a:t>
            </a:r>
            <a:r>
              <a:rPr lang="en-US" dirty="0" err="1"/>
              <a:t>erify</a:t>
            </a:r>
            <a:r>
              <a:rPr lang="en-US" dirty="0"/>
              <a:t> compliance with a specific requirement</a:t>
            </a:r>
            <a:endParaRPr lang="da-DK" dirty="0"/>
          </a:p>
          <a:p>
            <a:pPr lvl="1"/>
            <a:r>
              <a:rPr lang="da-DK" dirty="0"/>
              <a:t>To </a:t>
            </a:r>
            <a:r>
              <a:rPr lang="da-DK" dirty="0" err="1"/>
              <a:t>exercise</a:t>
            </a:r>
            <a:r>
              <a:rPr lang="da-DK" dirty="0"/>
              <a:t> program parts: </a:t>
            </a:r>
            <a:r>
              <a:rPr lang="da-DK" dirty="0" err="1"/>
              <a:t>methods</a:t>
            </a:r>
            <a:r>
              <a:rPr lang="da-DK" dirty="0"/>
              <a:t>, etc.</a:t>
            </a:r>
          </a:p>
          <a:p>
            <a:r>
              <a:rPr lang="en-US" dirty="0"/>
              <a:t>The purpose of a test case is to identify and communicate conditions that will be implemented in test.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660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14" y="358236"/>
            <a:ext cx="7756587" cy="717256"/>
          </a:xfrm>
        </p:spPr>
        <p:txBody>
          <a:bodyPr>
            <a:normAutofit fontScale="90000"/>
          </a:bodyPr>
          <a:lstStyle/>
          <a:p>
            <a:r>
              <a:rPr lang="da-DK" dirty="0"/>
              <a:t>Example test cases for validation of email field on login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36" y="2544682"/>
            <a:ext cx="9011633" cy="17736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4125951" y="5787483"/>
            <a:ext cx="416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Source: http://testingfreak.com/test-case/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1" y="765108"/>
            <a:ext cx="2353289" cy="118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7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Test cases generation at system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5" y="1600200"/>
            <a:ext cx="8124360" cy="4525963"/>
          </a:xfrm>
        </p:spPr>
        <p:txBody>
          <a:bodyPr>
            <a:normAutofit/>
          </a:bodyPr>
          <a:lstStyle/>
          <a:p>
            <a:r>
              <a:rPr lang="en-US" dirty="0"/>
              <a:t>The most important part of a use case for generating test cases is the flow of events. </a:t>
            </a:r>
          </a:p>
          <a:p>
            <a:r>
              <a:rPr lang="en-US" dirty="0"/>
              <a:t>The two main parts of the flow of events are the </a:t>
            </a:r>
            <a:r>
              <a:rPr lang="en-US" b="1" i="1" dirty="0"/>
              <a:t>basic flow of events (happy days scenario) </a:t>
            </a:r>
            <a:r>
              <a:rPr lang="en-US" dirty="0"/>
              <a:t>and the </a:t>
            </a:r>
            <a:r>
              <a:rPr lang="en-US" b="1" i="1" dirty="0"/>
              <a:t>alternate flows of events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alternate flows of events covers</a:t>
            </a:r>
          </a:p>
          <a:p>
            <a:pPr lvl="1"/>
            <a:r>
              <a:rPr lang="en-US" sz="2000" dirty="0"/>
              <a:t>Variations of the normal </a:t>
            </a:r>
            <a:r>
              <a:rPr lang="da-DK" sz="2000" dirty="0" err="1"/>
              <a:t>behavior</a:t>
            </a:r>
            <a:endParaRPr lang="da-DK" sz="2000" dirty="0"/>
          </a:p>
          <a:p>
            <a:pPr lvl="1"/>
            <a:r>
              <a:rPr lang="en-US" sz="2000" dirty="0"/>
              <a:t>Optional behavior</a:t>
            </a:r>
          </a:p>
          <a:p>
            <a:pPr lvl="1"/>
            <a:r>
              <a:rPr lang="en-US" sz="2000" dirty="0"/>
              <a:t>Exceptional behavior (relative to the normal behavior)</a:t>
            </a:r>
            <a:endParaRPr lang="da-D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275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Scenario (</a:t>
            </a:r>
            <a:r>
              <a:rPr lang="da-DK" dirty="0" err="1"/>
              <a:t>Use</a:t>
            </a:r>
            <a:r>
              <a:rPr lang="da-DK" dirty="0"/>
              <a:t> case scenario)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414" y="3259848"/>
            <a:ext cx="4637918" cy="269078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E.g.</a:t>
            </a:r>
          </a:p>
          <a:p>
            <a:pPr lvl="1"/>
            <a:r>
              <a:rPr lang="da-DK" dirty="0"/>
              <a:t>Scenario 1: Basic Flow</a:t>
            </a:r>
          </a:p>
          <a:p>
            <a:pPr lvl="1"/>
            <a:r>
              <a:rPr lang="da-DK" dirty="0"/>
              <a:t>Scenario 2: Basic Flow, Alternate Flow 1</a:t>
            </a:r>
          </a:p>
          <a:p>
            <a:pPr lvl="1"/>
            <a:r>
              <a:rPr lang="da-DK" dirty="0"/>
              <a:t>Scenario 3: Basic Flow, Alternate Flow 1, Alternate Flow 2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126" y="3259848"/>
            <a:ext cx="2780017" cy="242032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4414" y="1488835"/>
            <a:ext cx="7381117" cy="137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s</a:t>
            </a:r>
            <a:r>
              <a:rPr lang="en-US" dirty="0" err="1"/>
              <a:t>cenario</a:t>
            </a:r>
            <a:r>
              <a:rPr lang="en-US" dirty="0"/>
              <a:t> is an instance of a use case, or a complete "path" through the </a:t>
            </a:r>
            <a:r>
              <a:rPr lang="da-DK" dirty="0"/>
              <a:t>use case.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46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Generating test cases from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for generating test cases from a fully detailed </a:t>
            </a:r>
            <a:r>
              <a:rPr lang="da-DK" dirty="0"/>
              <a:t>use case:</a:t>
            </a:r>
          </a:p>
          <a:p>
            <a:pPr marL="765450" lvl="1" indent="-514350">
              <a:buFont typeface="+mj-lt"/>
              <a:buAutoNum type="arabicPeriod"/>
            </a:pPr>
            <a:r>
              <a:rPr lang="en-US" dirty="0"/>
              <a:t>For each use case, generate a full set of scenarios.</a:t>
            </a:r>
          </a:p>
          <a:p>
            <a:pPr marL="765450" lvl="1" indent="-514350">
              <a:buFont typeface="+mj-lt"/>
              <a:buAutoNum type="arabicPeriod"/>
            </a:pPr>
            <a:r>
              <a:rPr lang="en-US" dirty="0"/>
              <a:t>For each scenario, identify at least one test case and the conditions that will make it "execute."</a:t>
            </a:r>
          </a:p>
          <a:p>
            <a:pPr marL="765450" lvl="1" indent="-514350">
              <a:buFont typeface="+mj-lt"/>
              <a:buAutoNum type="arabicPeriod"/>
            </a:pPr>
            <a:r>
              <a:rPr lang="en-US" dirty="0"/>
              <a:t>For each test case, identify the data values with which to test.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33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78C5943-55CA-4EAF-BF15-4B89BAC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82B7AA-D3E8-4446-AC56-01907554B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/>
          <a:p>
            <a:pPr eaLnBrk="1" hangingPunct="1"/>
            <a:r>
              <a:rPr lang="da-DK" altLang="da-DK" dirty="0"/>
              <a:t>Fremgangsmåde systemtest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38D8AC-BB9F-47B3-9A54-D54F3717A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737" y="1442929"/>
            <a:ext cx="7756525" cy="4649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9900"/>
                </a:solidFill>
              </a:rPr>
              <a:t>Grundlag</a:t>
            </a:r>
            <a:br>
              <a:rPr lang="en-US" dirty="0">
                <a:solidFill>
                  <a:srgbClr val="009900"/>
                </a:solidFill>
              </a:rPr>
            </a:br>
            <a:r>
              <a:rPr lang="en-US" sz="1600" dirty="0">
                <a:solidFill>
                  <a:srgbClr val="009900"/>
                </a:solidFill>
              </a:rPr>
              <a:t>(</a:t>
            </a:r>
            <a:r>
              <a:rPr lang="en-US" sz="1600" dirty="0" err="1">
                <a:solidFill>
                  <a:srgbClr val="009900"/>
                </a:solidFill>
              </a:rPr>
              <a:t>Baseret</a:t>
            </a:r>
            <a:r>
              <a:rPr lang="en-US" sz="1600" dirty="0">
                <a:solidFill>
                  <a:srgbClr val="009900"/>
                </a:solidFill>
              </a:rPr>
              <a:t> </a:t>
            </a:r>
            <a:r>
              <a:rPr lang="en-US" sz="1600" dirty="0" err="1">
                <a:solidFill>
                  <a:srgbClr val="009900"/>
                </a:solidFill>
              </a:rPr>
              <a:t>på</a:t>
            </a:r>
            <a:r>
              <a:rPr lang="en-US" sz="1600" dirty="0">
                <a:solidFill>
                  <a:srgbClr val="009900"/>
                </a:solidFill>
              </a:rPr>
              <a:t> fully-dressed use case)</a:t>
            </a:r>
          </a:p>
          <a:p>
            <a:pPr marL="0" indent="0">
              <a:buNone/>
            </a:pPr>
            <a:endParaRPr lang="en-US" dirty="0">
              <a:solidFill>
                <a:srgbClr val="0099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9900"/>
                </a:solidFill>
              </a:rPr>
              <a:t>Fastlæg</a:t>
            </a:r>
            <a:r>
              <a:rPr lang="en-US" dirty="0">
                <a:solidFill>
                  <a:srgbClr val="009900"/>
                </a:solidFill>
              </a:rPr>
              <a:t> happy day </a:t>
            </a:r>
            <a:r>
              <a:rPr lang="en-US" dirty="0" err="1">
                <a:solidFill>
                  <a:srgbClr val="009900"/>
                </a:solidFill>
              </a:rPr>
              <a:t>og</a:t>
            </a:r>
            <a:r>
              <a:rPr lang="en-US" dirty="0">
                <a:solidFill>
                  <a:srgbClr val="009900"/>
                </a:solidFill>
              </a:rPr>
              <a:t> alternative flows </a:t>
            </a:r>
            <a:br>
              <a:rPr lang="en-US" dirty="0">
                <a:solidFill>
                  <a:srgbClr val="009900"/>
                </a:solidFill>
              </a:rPr>
            </a:br>
            <a:r>
              <a:rPr lang="en-US" sz="2000" dirty="0">
                <a:solidFill>
                  <a:srgbClr val="009900"/>
                </a:solidFill>
              </a:rPr>
              <a:t>(all flow of events)</a:t>
            </a:r>
            <a:endParaRPr lang="en-US" altLang="da-DK" dirty="0">
              <a:solidFill>
                <a:srgbClr val="0099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da-DK" dirty="0" err="1">
                <a:solidFill>
                  <a:srgbClr val="009900"/>
                </a:solidFill>
              </a:rPr>
              <a:t>Opstil</a:t>
            </a:r>
            <a:r>
              <a:rPr lang="en-US" altLang="da-DK" dirty="0">
                <a:solidFill>
                  <a:srgbClr val="009900"/>
                </a:solidFill>
              </a:rPr>
              <a:t> </a:t>
            </a:r>
            <a:r>
              <a:rPr lang="en-US" altLang="da-DK" dirty="0" err="1">
                <a:solidFill>
                  <a:srgbClr val="009900"/>
                </a:solidFill>
              </a:rPr>
              <a:t>scenarie</a:t>
            </a:r>
            <a:r>
              <a:rPr lang="en-US" altLang="da-DK" dirty="0">
                <a:solidFill>
                  <a:srgbClr val="009900"/>
                </a:solidFill>
              </a:rPr>
              <a:t> for </a:t>
            </a:r>
            <a:r>
              <a:rPr lang="en-US" altLang="da-DK" dirty="0" err="1">
                <a:solidFill>
                  <a:srgbClr val="009900"/>
                </a:solidFill>
              </a:rPr>
              <a:t>hvert</a:t>
            </a:r>
            <a:r>
              <a:rPr lang="en-US" altLang="da-DK" dirty="0">
                <a:solidFill>
                  <a:srgbClr val="009900"/>
                </a:solidFill>
              </a:rPr>
              <a:t>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da-DK" dirty="0" err="1">
                <a:solidFill>
                  <a:srgbClr val="009900"/>
                </a:solidFill>
              </a:rPr>
              <a:t>Opstil</a:t>
            </a:r>
            <a:r>
              <a:rPr lang="en-US" altLang="da-DK" dirty="0">
                <a:solidFill>
                  <a:srgbClr val="009900"/>
                </a:solidFill>
              </a:rPr>
              <a:t> </a:t>
            </a:r>
            <a:r>
              <a:rPr lang="en-US" altLang="da-DK" dirty="0" err="1">
                <a:solidFill>
                  <a:srgbClr val="009900"/>
                </a:solidFill>
              </a:rPr>
              <a:t>mindst</a:t>
            </a:r>
            <a:r>
              <a:rPr lang="en-US" altLang="da-DK" dirty="0">
                <a:solidFill>
                  <a:srgbClr val="009900"/>
                </a:solidFill>
              </a:rPr>
              <a:t> 1 test case for </a:t>
            </a:r>
            <a:r>
              <a:rPr lang="en-US" altLang="da-DK" dirty="0" err="1">
                <a:solidFill>
                  <a:srgbClr val="009900"/>
                </a:solidFill>
              </a:rPr>
              <a:t>hvert</a:t>
            </a:r>
            <a:r>
              <a:rPr lang="en-US" altLang="da-DK" dirty="0">
                <a:solidFill>
                  <a:srgbClr val="009900"/>
                </a:solidFill>
              </a:rPr>
              <a:t> </a:t>
            </a:r>
            <a:r>
              <a:rPr lang="en-US" altLang="da-DK" dirty="0" err="1">
                <a:solidFill>
                  <a:srgbClr val="009900"/>
                </a:solidFill>
              </a:rPr>
              <a:t>scenarie</a:t>
            </a:r>
            <a:br>
              <a:rPr lang="en-US" altLang="da-DK" dirty="0">
                <a:solidFill>
                  <a:srgbClr val="009900"/>
                </a:solidFill>
              </a:rPr>
            </a:br>
            <a:r>
              <a:rPr lang="en-US" altLang="da-DK" sz="2000" dirty="0">
                <a:solidFill>
                  <a:srgbClr val="009900"/>
                </a:solidFill>
              </a:rPr>
              <a:t>– </a:t>
            </a:r>
            <a:r>
              <a:rPr lang="en-US" altLang="da-DK" sz="2000" dirty="0" err="1">
                <a:solidFill>
                  <a:srgbClr val="009900"/>
                </a:solidFill>
              </a:rPr>
              <a:t>samt</a:t>
            </a:r>
            <a:r>
              <a:rPr lang="en-US" altLang="da-DK" sz="2000" dirty="0">
                <a:solidFill>
                  <a:srgbClr val="009900"/>
                </a:solidFill>
              </a:rPr>
              <a:t> </a:t>
            </a:r>
            <a:r>
              <a:rPr lang="en-US" altLang="da-DK" sz="2000" dirty="0" err="1">
                <a:solidFill>
                  <a:srgbClr val="009900"/>
                </a:solidFill>
              </a:rPr>
              <a:t>hvad</a:t>
            </a:r>
            <a:r>
              <a:rPr lang="en-US" altLang="da-DK" sz="2000" dirty="0">
                <a:solidFill>
                  <a:srgbClr val="009900"/>
                </a:solidFill>
              </a:rPr>
              <a:t> der </a:t>
            </a:r>
            <a:r>
              <a:rPr lang="en-US" altLang="da-DK" sz="2000" dirty="0" err="1">
                <a:solidFill>
                  <a:srgbClr val="009900"/>
                </a:solidFill>
              </a:rPr>
              <a:t>får</a:t>
            </a:r>
            <a:r>
              <a:rPr lang="en-US" altLang="da-DK" sz="2000" dirty="0">
                <a:solidFill>
                  <a:srgbClr val="009900"/>
                </a:solidFill>
              </a:rPr>
              <a:t> </a:t>
            </a:r>
            <a:r>
              <a:rPr lang="en-US" altLang="da-DK" sz="2000" dirty="0" err="1">
                <a:solidFill>
                  <a:srgbClr val="009900"/>
                </a:solidFill>
              </a:rPr>
              <a:t>scenariet</a:t>
            </a:r>
            <a:r>
              <a:rPr lang="en-US" altLang="da-DK" sz="2000" dirty="0">
                <a:solidFill>
                  <a:srgbClr val="009900"/>
                </a:solidFill>
              </a:rPr>
              <a:t> </a:t>
            </a:r>
            <a:r>
              <a:rPr lang="en-US" altLang="da-DK" sz="2000" dirty="0" err="1">
                <a:solidFill>
                  <a:srgbClr val="009900"/>
                </a:solidFill>
              </a:rPr>
              <a:t>til</a:t>
            </a:r>
            <a:r>
              <a:rPr lang="en-US" altLang="da-DK" sz="2000" dirty="0">
                <a:solidFill>
                  <a:srgbClr val="009900"/>
                </a:solidFill>
              </a:rPr>
              <a:t> at </a:t>
            </a:r>
            <a:r>
              <a:rPr lang="en-US" altLang="da-DK" sz="2000" dirty="0" err="1">
                <a:solidFill>
                  <a:srgbClr val="009900"/>
                </a:solidFill>
              </a:rPr>
              <a:t>ske</a:t>
            </a:r>
            <a:endParaRPr lang="en-US" altLang="da-DK" sz="2000" dirty="0">
              <a:solidFill>
                <a:srgbClr val="0099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da-DK" dirty="0" err="1">
                <a:solidFill>
                  <a:srgbClr val="009900"/>
                </a:solidFill>
              </a:rPr>
              <a:t>Tilføj</a:t>
            </a:r>
            <a:r>
              <a:rPr lang="en-US" altLang="da-DK" dirty="0">
                <a:solidFill>
                  <a:srgbClr val="009900"/>
                </a:solidFill>
              </a:rPr>
              <a:t> data </a:t>
            </a:r>
            <a:r>
              <a:rPr lang="en-US" altLang="da-DK" dirty="0" err="1">
                <a:solidFill>
                  <a:srgbClr val="009900"/>
                </a:solidFill>
              </a:rPr>
              <a:t>værdier</a:t>
            </a:r>
            <a:r>
              <a:rPr lang="en-US" altLang="da-DK" dirty="0">
                <a:solidFill>
                  <a:srgbClr val="009900"/>
                </a:solidFill>
              </a:rPr>
              <a:t> </a:t>
            </a:r>
            <a:r>
              <a:rPr lang="en-US" altLang="da-DK" dirty="0" err="1">
                <a:solidFill>
                  <a:srgbClr val="009900"/>
                </a:solidFill>
              </a:rPr>
              <a:t>til</a:t>
            </a:r>
            <a:r>
              <a:rPr lang="en-US" altLang="da-DK" dirty="0">
                <a:solidFill>
                  <a:srgbClr val="009900"/>
                </a:solidFill>
              </a:rPr>
              <a:t> </a:t>
            </a:r>
            <a:r>
              <a:rPr lang="en-US" altLang="da-DK" dirty="0" err="1">
                <a:solidFill>
                  <a:srgbClr val="009900"/>
                </a:solidFill>
              </a:rPr>
              <a:t>hver</a:t>
            </a:r>
            <a:r>
              <a:rPr lang="en-US" altLang="da-DK" dirty="0">
                <a:solidFill>
                  <a:srgbClr val="009900"/>
                </a:solidFill>
              </a:rPr>
              <a:t> test case</a:t>
            </a:r>
          </a:p>
          <a:p>
            <a:pPr marL="0" indent="0">
              <a:buNone/>
            </a:pPr>
            <a:endParaRPr lang="en-US" altLang="da-DK" dirty="0">
              <a:solidFill>
                <a:srgbClr val="0099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a-DK" altLang="da-DK" dirty="0">
              <a:solidFill>
                <a:srgbClr val="00B050"/>
              </a:solidFill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6DC1CD27-C783-4673-9677-2B215F9B5FA4}"/>
              </a:ext>
            </a:extLst>
          </p:cNvPr>
          <p:cNvSpPr/>
          <p:nvPr/>
        </p:nvSpPr>
        <p:spPr>
          <a:xfrm rot="18808350">
            <a:off x="6269875" y="5395918"/>
            <a:ext cx="3095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600" dirty="0">
                <a:solidFill>
                  <a:srgbClr val="0070C0"/>
                </a:solidFill>
              </a:rPr>
              <a:t>Hvorfor bruge en fremgangsmåde?</a:t>
            </a:r>
          </a:p>
        </p:txBody>
      </p:sp>
    </p:spTree>
    <p:extLst>
      <p:ext uri="{BB962C8B-B14F-4D97-AF65-F5344CB8AC3E}">
        <p14:creationId xmlns:p14="http://schemas.microsoft.com/office/powerpoint/2010/main" val="1027666997"/>
      </p:ext>
    </p:extLst>
  </p:cSld>
  <p:clrMapOvr>
    <a:masterClrMapping/>
  </p:clrMapOvr>
</p:sld>
</file>

<file path=ppt/theme/theme1.xml><?xml version="1.0" encoding="utf-8"?>
<a:theme xmlns:a="http://schemas.openxmlformats.org/drawingml/2006/main" name="UCN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67B762EE7CF54F9CCB0CE806ECF255" ma:contentTypeVersion="" ma:contentTypeDescription="Opret et nyt dokument." ma:contentTypeScope="" ma:versionID="f742a3998e26f1664f78dfe215d0fb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be4c36c9615576c514bbb2d67249d8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14A1BF-84B5-4DD3-BDCB-AEE7CFFC29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75453F-6C68-42B1-9EA1-E94C0089209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753811-BF4D-490E-829B-1D405A2AA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 PowerPoint skabelon</Template>
  <TotalTime>42507</TotalTime>
  <Words>341</Words>
  <Application>Microsoft Office PowerPoint</Application>
  <PresentationFormat>Skærmshow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Lucida Grande</vt:lpstr>
      <vt:lpstr>UCN PowerPoint skabelon</vt:lpstr>
      <vt:lpstr>Test -1</vt:lpstr>
      <vt:lpstr>How do discover errors…</vt:lpstr>
      <vt:lpstr>Test as discipline in UP</vt:lpstr>
      <vt:lpstr>Test cases</vt:lpstr>
      <vt:lpstr>Example test cases for validation of email field on login page</vt:lpstr>
      <vt:lpstr>Test cases generation at system level</vt:lpstr>
      <vt:lpstr>Scenario (Use case scenario)</vt:lpstr>
      <vt:lpstr>Generating test cases from use cases</vt:lpstr>
      <vt:lpstr>Fremgangsmåde systemtest</vt:lpstr>
      <vt:lpstr>Exercise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Anita Lykke Clemmensen</dc:creator>
  <cp:lastModifiedBy>Lars Landberg Toftegaard</cp:lastModifiedBy>
  <cp:revision>231</cp:revision>
  <cp:lastPrinted>2014-02-18T14:41:55Z</cp:lastPrinted>
  <dcterms:created xsi:type="dcterms:W3CDTF">2014-01-28T11:38:36Z</dcterms:created>
  <dcterms:modified xsi:type="dcterms:W3CDTF">2018-02-21T20:55:05Z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0x0101002B67B762EE7CF54F9CCB0CE806ECF255</vt:lpwstr>
  </property>
</Properties>
</file>