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5"/>
  </p:notesMasterIdLst>
  <p:handoutMasterIdLst>
    <p:handoutMasterId r:id="rId46"/>
  </p:handoutMasterIdLst>
  <p:sldIdLst>
    <p:sldId id="256" r:id="rId2"/>
    <p:sldId id="626" r:id="rId3"/>
    <p:sldId id="600" r:id="rId4"/>
    <p:sldId id="416" r:id="rId5"/>
    <p:sldId id="279" r:id="rId6"/>
    <p:sldId id="293" r:id="rId7"/>
    <p:sldId id="612" r:id="rId8"/>
    <p:sldId id="613" r:id="rId9"/>
    <p:sldId id="507" r:id="rId10"/>
    <p:sldId id="633" r:id="rId11"/>
    <p:sldId id="615" r:id="rId12"/>
    <p:sldId id="617" r:id="rId13"/>
    <p:sldId id="614" r:id="rId14"/>
    <p:sldId id="554" r:id="rId15"/>
    <p:sldId id="509" r:id="rId16"/>
    <p:sldId id="632" r:id="rId17"/>
    <p:sldId id="622" r:id="rId18"/>
    <p:sldId id="623" r:id="rId19"/>
    <p:sldId id="624" r:id="rId20"/>
    <p:sldId id="618" r:id="rId21"/>
    <p:sldId id="515" r:id="rId22"/>
    <p:sldId id="630" r:id="rId23"/>
    <p:sldId id="528" r:id="rId24"/>
    <p:sldId id="530" r:id="rId25"/>
    <p:sldId id="620" r:id="rId26"/>
    <p:sldId id="602" r:id="rId27"/>
    <p:sldId id="604" r:id="rId28"/>
    <p:sldId id="605" r:id="rId29"/>
    <p:sldId id="625" r:id="rId30"/>
    <p:sldId id="634" r:id="rId31"/>
    <p:sldId id="608" r:id="rId32"/>
    <p:sldId id="609" r:id="rId33"/>
    <p:sldId id="610" r:id="rId34"/>
    <p:sldId id="547" r:id="rId35"/>
    <p:sldId id="548" r:id="rId36"/>
    <p:sldId id="627" r:id="rId37"/>
    <p:sldId id="628" r:id="rId38"/>
    <p:sldId id="545" r:id="rId39"/>
    <p:sldId id="540" r:id="rId40"/>
    <p:sldId id="398" r:id="rId41"/>
    <p:sldId id="611" r:id="rId42"/>
    <p:sldId id="546" r:id="rId43"/>
    <p:sldId id="631" r:id="rId44"/>
  </p:sldIdLst>
  <p:sldSz cx="9144000" cy="6858000" type="screen4x3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336" autoAdjust="0"/>
  </p:normalViewPr>
  <p:slideViewPr>
    <p:cSldViewPr>
      <p:cViewPr varScale="1">
        <p:scale>
          <a:sx n="86" d="100"/>
          <a:sy n="86" d="100"/>
        </p:scale>
        <p:origin x="3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13B731F-0075-4E7E-8759-A0F7D6ECA4B2}" type="datetimeFigureOut">
              <a:rPr lang="da-DK"/>
              <a:pPr>
                <a:defRPr/>
              </a:pPr>
              <a:t>20-02-2018</a:t>
            </a:fld>
            <a:endParaRPr lang="da-DK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36F5830-9CE5-4230-AE7F-20E0C2990AA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684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71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346CD47-8CD4-4F87-9D47-6627DBF9ADF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0142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>
              <a:latin typeface="Arial" pitchFamily="34" charset="0"/>
            </a:endParaRPr>
          </a:p>
        </p:txBody>
      </p:sp>
      <p:sp>
        <p:nvSpPr>
          <p:cNvPr id="47108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362378-383E-4673-9071-5AED203CDAC1}" type="slidenum">
              <a:rPr lang="da-DK" altLang="da-DK" smtClean="0"/>
              <a:pPr eaLnBrk="1" hangingPunct="1">
                <a:spcBef>
                  <a:spcPct val="0"/>
                </a:spcBef>
              </a:pPr>
              <a:t>6</a:t>
            </a:fld>
            <a:endParaRPr lang="da-DK" alt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1363" indent="-284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39825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97025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2638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098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670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42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14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EA150E-E53A-43A6-A9E3-A672DC06B2B9}" type="slidenum">
              <a:rPr lang="da-DK" altLang="da-DK" smtClean="0"/>
              <a:pPr eaLnBrk="1" hangingPunct="1">
                <a:spcBef>
                  <a:spcPct val="0"/>
                </a:spcBef>
              </a:pPr>
              <a:t>9</a:t>
            </a:fld>
            <a:endParaRPr lang="da-DK" altLang="da-DK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44925" y="9469438"/>
            <a:ext cx="2984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C5FC2EF-D3B5-4F21-9B42-3C76EA7A622E}" type="slidenum">
              <a:rPr lang="en-US" altLang="da-DK" sz="1000" i="1"/>
              <a:pPr algn="r">
                <a:spcBef>
                  <a:spcPct val="0"/>
                </a:spcBef>
              </a:pPr>
              <a:t>9</a:t>
            </a:fld>
            <a:endParaRPr lang="en-US" altLang="da-DK" sz="1000" i="1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09613"/>
            <a:ext cx="5003800" cy="375285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16463"/>
            <a:ext cx="6343650" cy="5045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7" tIns="45474" rIns="90947" bIns="45474"/>
          <a:lstStyle/>
          <a:p>
            <a:pPr eaLnBrk="1" hangingPunct="1"/>
            <a:endParaRPr lang="en-US" altLang="da-DK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1363" indent="-284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39825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97025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2638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098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670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42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14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EA150E-E53A-43A6-A9E3-A672DC06B2B9}" type="slidenum">
              <a:rPr lang="da-DK" altLang="da-DK" smtClean="0"/>
              <a:pPr eaLnBrk="1" hangingPunct="1">
                <a:spcBef>
                  <a:spcPct val="0"/>
                </a:spcBef>
              </a:pPr>
              <a:t>10</a:t>
            </a:fld>
            <a:endParaRPr lang="da-DK" altLang="da-DK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44925" y="9469438"/>
            <a:ext cx="2984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04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C5FC2EF-D3B5-4F21-9B42-3C76EA7A622E}" type="slidenum">
              <a:rPr lang="en-US" altLang="da-DK" sz="1000" i="1"/>
              <a:pPr algn="r">
                <a:spcBef>
                  <a:spcPct val="0"/>
                </a:spcBef>
              </a:pPr>
              <a:t>10</a:t>
            </a:fld>
            <a:endParaRPr lang="en-US" altLang="da-DK" sz="1000" i="1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09613"/>
            <a:ext cx="5003800" cy="375285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16463"/>
            <a:ext cx="6343650" cy="5045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7" tIns="45474" rIns="90947" bIns="45474"/>
          <a:lstStyle/>
          <a:p>
            <a:pPr eaLnBrk="1" hangingPunct="1"/>
            <a:endParaRPr lang="en-US" altLang="da-DK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>
              <a:latin typeface="Arial" pitchFamily="34" charset="0"/>
            </a:endParaRPr>
          </a:p>
        </p:txBody>
      </p:sp>
      <p:sp>
        <p:nvSpPr>
          <p:cNvPr id="49156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086839-893A-4681-A2CB-FBA93F300BA9}" type="slidenum">
              <a:rPr lang="da-DK" altLang="da-DK" smtClean="0"/>
              <a:pPr eaLnBrk="1" hangingPunct="1">
                <a:spcBef>
                  <a:spcPct val="0"/>
                </a:spcBef>
              </a:pPr>
              <a:t>13</a:t>
            </a:fld>
            <a:endParaRPr lang="da-DK" alt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>
              <a:latin typeface="Arial" pitchFamily="34" charset="0"/>
            </a:endParaRPr>
          </a:p>
        </p:txBody>
      </p:sp>
      <p:sp>
        <p:nvSpPr>
          <p:cNvPr id="50180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D9F570-7B89-49E6-8E75-D6A04079E7C5}" type="slidenum">
              <a:rPr lang="da-DK" altLang="da-DK" smtClean="0"/>
              <a:pPr eaLnBrk="1" hangingPunct="1">
                <a:spcBef>
                  <a:spcPct val="0"/>
                </a:spcBef>
              </a:pPr>
              <a:t>17</a:t>
            </a:fld>
            <a:endParaRPr lang="da-DK" alt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>
              <a:latin typeface="Arial" pitchFamily="34" charset="0"/>
            </a:endParaRPr>
          </a:p>
        </p:txBody>
      </p:sp>
      <p:sp>
        <p:nvSpPr>
          <p:cNvPr id="51204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1363" indent="-2841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39825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97025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2638" indent="-2270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098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670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42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143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EA58B-C7DD-4AA7-A1B4-D82906FB9606}" type="slidenum">
              <a:rPr lang="da-DK" altLang="da-DK" smtClean="0"/>
              <a:pPr eaLnBrk="1" hangingPunct="1">
                <a:spcBef>
                  <a:spcPct val="0"/>
                </a:spcBef>
              </a:pPr>
              <a:t>34</a:t>
            </a:fld>
            <a:endParaRPr lang="da-DK" alt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132513"/>
            <a:ext cx="153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D9334-9D4D-472A-BF05-75FB4778F85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5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680075"/>
            <a:ext cx="1562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11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12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720F8-368A-4830-8A1A-5EE25D8E52C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4075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5711825"/>
            <a:ext cx="1911350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5" name="Pladsholder til diasnummer 5"/>
          <p:cNvSpPr txBox="1">
            <a:spLocks/>
          </p:cNvSpPr>
          <p:nvPr/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CBD65C8-3E27-481C-B2B9-7B5435F25124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Tekstfelt 9"/>
          <p:cNvSpPr txBox="1">
            <a:spLocks noChangeArrowheads="1"/>
          </p:cNvSpPr>
          <p:nvPr/>
        </p:nvSpPr>
        <p:spPr bwMode="auto">
          <a:xfrm>
            <a:off x="1463675" y="4697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a-DK"/>
          </a:p>
        </p:txBody>
      </p:sp>
      <p:pic>
        <p:nvPicPr>
          <p:cNvPr id="7" name="Billede 10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935663"/>
            <a:ext cx="1143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10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E1E2A-6F8C-4517-A55B-2C2C33127A7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5498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643A-867A-4672-B70A-D236CE529869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499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2DC36-F25E-437F-890D-37FBD75B7D6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9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9BAE3-C890-48C0-B65A-3CAE29ECF1F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498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FE21D-E66D-4BF6-8183-583B34249F7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926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BB814-0A96-4773-8D0C-1425B3796B2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7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3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AFC4E-C173-44A2-AD5D-AAE7894FB886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7623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B2537-62B3-4002-86AD-79673B05970D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7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58D8-4F05-436B-893A-FFB30A778416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22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/>
          <p:cNvSpPr>
            <a:spLocks noGrp="1"/>
          </p:cNvSpPr>
          <p:nvPr>
            <p:ph type="title"/>
          </p:nvPr>
        </p:nvSpPr>
        <p:spPr bwMode="auto">
          <a:xfrm>
            <a:off x="682625" y="293688"/>
            <a:ext cx="7756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i masteren</a:t>
            </a:r>
          </a:p>
        </p:txBody>
      </p:sp>
      <p:sp>
        <p:nvSpPr>
          <p:cNvPr id="1028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682625" y="1600200"/>
            <a:ext cx="77565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  <a:latin typeface="Arial" charset="0"/>
              </a:defRPr>
            </a:lvl1pPr>
          </a:lstStyle>
          <a:p>
            <a:pPr>
              <a:defRPr/>
            </a:pPr>
            <a:fld id="{03EC96DA-D2A4-4DEF-847C-35881149A20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  <p:pic>
        <p:nvPicPr>
          <p:cNvPr id="1031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329363"/>
            <a:ext cx="927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2" r:id="rId10"/>
    <p:sldLayoutId id="2147484143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7775" indent="-176213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softwaretest.dk/Nonsec/webselv/softwaretest/docs/12/ISTQB-DSTB-Begrebsliste-v2.1-20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itu.dk/~sestoft/papers/softwaretest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B760E4-3E58-4A49-ADBC-986D860D289E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73463"/>
            <a:ext cx="3454152" cy="1752600"/>
          </a:xfrm>
        </p:spPr>
        <p:txBody>
          <a:bodyPr/>
          <a:lstStyle/>
          <a:p>
            <a:pPr eaLnBrk="1" hangingPunct="1"/>
            <a:r>
              <a:rPr lang="da-DK" altLang="da-DK" dirty="0"/>
              <a:t>Black-</a:t>
            </a:r>
            <a:r>
              <a:rPr lang="da-DK" altLang="da-DK" dirty="0" err="1"/>
              <a:t>box</a:t>
            </a:r>
            <a:r>
              <a:rPr lang="da-DK" altLang="da-DK" dirty="0"/>
              <a:t> test &lt;-&gt; White-</a:t>
            </a:r>
            <a:r>
              <a:rPr lang="da-DK" altLang="da-DK" dirty="0" err="1"/>
              <a:t>box</a:t>
            </a:r>
            <a:r>
              <a:rPr lang="da-DK" altLang="da-DK" dirty="0"/>
              <a:t> test</a:t>
            </a:r>
          </a:p>
          <a:p>
            <a:pPr eaLnBrk="1" hangingPunct="1"/>
            <a:r>
              <a:rPr lang="da-DK" altLang="da-DK" dirty="0"/>
              <a:t>Test cases</a:t>
            </a:r>
          </a:p>
          <a:p>
            <a:pPr eaLnBrk="1" hangingPunct="1"/>
            <a:r>
              <a:rPr lang="da-DK" altLang="da-DK" dirty="0"/>
              <a:t>Unit- og integrationstest</a:t>
            </a:r>
          </a:p>
          <a:p>
            <a:pPr eaLnBrk="1" hangingPunct="1"/>
            <a:r>
              <a:rPr lang="da-DK" altLang="da-DK" dirty="0"/>
              <a:t>Test i jeres semesterprojekt</a:t>
            </a:r>
          </a:p>
          <a:p>
            <a:pPr eaLnBrk="1" hangingPunct="1"/>
            <a:endParaRPr lang="da-DK" altLang="da-DK" dirty="0"/>
          </a:p>
          <a:p>
            <a:pPr eaLnBrk="1" hangingPunct="1"/>
            <a:endParaRPr lang="da-DK" altLang="da-DK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1988" y="1741488"/>
            <a:ext cx="7772400" cy="1470025"/>
          </a:xfrm>
        </p:spPr>
        <p:txBody>
          <a:bodyPr/>
          <a:lstStyle/>
          <a:p>
            <a:pPr eaLnBrk="1" hangingPunct="1"/>
            <a:r>
              <a:rPr lang="da-DK" altLang="da-DK"/>
              <a:t>Test-2: Unit- og integrationstest</a:t>
            </a:r>
          </a:p>
        </p:txBody>
      </p:sp>
      <p:sp>
        <p:nvSpPr>
          <p:cNvPr id="3075" name="Pladsholder til diasnumm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09DD8F6-A848-450C-8610-AF48273BA467}" type="slidenum">
              <a:rPr lang="da-DK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pPr algn="r">
                <a:defRPr/>
              </a:pPr>
              <a:t>1</a:t>
            </a:fld>
            <a:endParaRPr lang="da-DK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2AA665-A503-41EE-95FB-E171AC29FC7C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088" y="188913"/>
            <a:ext cx="8229600" cy="914400"/>
          </a:xfrm>
        </p:spPr>
        <p:txBody>
          <a:bodyPr lIns="92075" tIns="46038" rIns="92075" bIns="46038" anchor="t"/>
          <a:lstStyle/>
          <a:p>
            <a:pPr eaLnBrk="1" hangingPunct="1"/>
            <a:r>
              <a:rPr lang="en-US" altLang="da-DK" sz="3200"/>
              <a:t>Ækvivalente klasser og grænseområder</a:t>
            </a:r>
          </a:p>
        </p:txBody>
      </p:sp>
      <p:sp>
        <p:nvSpPr>
          <p:cNvPr id="3" name="Pladsholder til diasnumm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FCFB6A-56BE-4E48-8931-24AB9ECB987F}" type="slidenum">
              <a:rPr lang="da-DK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pPr algn="r">
                <a:defRPr/>
              </a:pPr>
              <a:t>10</a:t>
            </a:fld>
            <a:endParaRPr lang="da-DK" sz="120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0" y="4191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a-DK" altLang="da-DK" sz="1400" b="1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307438" cy="240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943B0EA-1796-49BB-8141-9F07296B2EE9}"/>
              </a:ext>
            </a:extLst>
          </p:cNvPr>
          <p:cNvSpPr/>
          <p:nvPr/>
        </p:nvSpPr>
        <p:spPr>
          <a:xfrm rot="20492744">
            <a:off x="745876" y="4977278"/>
            <a:ext cx="2226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rgbClr val="00B050"/>
                </a:solidFill>
              </a:rPr>
              <a:t>Ækvivalente klasser?</a:t>
            </a:r>
          </a:p>
        </p:txBody>
      </p:sp>
    </p:spTree>
    <p:extLst>
      <p:ext uri="{BB962C8B-B14F-4D97-AF65-F5344CB8AC3E}">
        <p14:creationId xmlns:p14="http://schemas.microsoft.com/office/powerpoint/2010/main" val="11198853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Positive vs negative test cases</a:t>
            </a:r>
          </a:p>
        </p:txBody>
      </p:sp>
      <p:sp>
        <p:nvSpPr>
          <p:cNvPr id="1433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da-DK" dirty="0">
                <a:solidFill>
                  <a:srgbClr val="00B050"/>
                </a:solidFill>
              </a:rPr>
              <a:t>Positive: </a:t>
            </a:r>
            <a:r>
              <a:rPr lang="da-DK" altLang="da-DK" dirty="0"/>
              <a:t>Test med valide data</a:t>
            </a:r>
          </a:p>
          <a:p>
            <a:pPr marL="0" indent="0">
              <a:buNone/>
            </a:pPr>
            <a:r>
              <a:rPr lang="da-DK" altLang="da-DK" dirty="0">
                <a:solidFill>
                  <a:srgbClr val="FF0000"/>
                </a:solidFill>
              </a:rPr>
              <a:t>Negative: </a:t>
            </a:r>
            <a:r>
              <a:rPr lang="da-DK" altLang="da-DK" dirty="0"/>
              <a:t>Test med ugyldige data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14341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F2F9E8-7551-4132-9B68-6364C5216C27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a-DK" dirty="0" err="1">
                <a:solidFill>
                  <a:schemeClr val="tx1"/>
                </a:solidFill>
              </a:rPr>
              <a:t>UNITtest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15365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55F981-AB39-4E41-B973-7013FB2FE5BE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Unit test i OO</a:t>
            </a:r>
          </a:p>
        </p:txBody>
      </p:sp>
      <p:sp>
        <p:nvSpPr>
          <p:cNvPr id="16389" name="Rectangle 41"/>
          <p:cNvSpPr>
            <a:spLocks noGrp="1" noChangeArrowheads="1"/>
          </p:cNvSpPr>
          <p:nvPr>
            <p:ph idx="1"/>
          </p:nvPr>
        </p:nvSpPr>
        <p:spPr>
          <a:xfrm>
            <a:off x="395288" y="2708275"/>
            <a:ext cx="8302625" cy="341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da-DK" sz="2000" dirty="0" err="1"/>
              <a:t>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klasse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er</a:t>
            </a:r>
            <a:r>
              <a:rPr lang="en-US" altLang="da-DK" sz="2000" dirty="0"/>
              <a:t> den </a:t>
            </a:r>
            <a:r>
              <a:rPr lang="en-US" altLang="da-DK" sz="2000" dirty="0" err="1"/>
              <a:t>mindste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enhed</a:t>
            </a:r>
            <a:endParaRPr lang="en-US" altLang="da-DK" sz="2000" dirty="0"/>
          </a:p>
          <a:p>
            <a:pPr eaLnBrk="1" hangingPunct="1">
              <a:lnSpc>
                <a:spcPct val="80000"/>
              </a:lnSpc>
            </a:pPr>
            <a:r>
              <a:rPr lang="en-US" altLang="da-DK" sz="2000" dirty="0"/>
              <a:t>Test </a:t>
            </a:r>
            <a:r>
              <a:rPr lang="en-US" altLang="da-DK" sz="2000" dirty="0" err="1"/>
              <a:t>metoderne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uafhængig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af</a:t>
            </a:r>
            <a:r>
              <a:rPr lang="en-US" altLang="da-DK" sz="2000" dirty="0"/>
              <a:t> </a:t>
            </a:r>
            <a:r>
              <a:rPr lang="en-US" altLang="da-DK" sz="2000" dirty="0" err="1"/>
              <a:t>hinanden</a:t>
            </a:r>
            <a:endParaRPr lang="en-US" altLang="da-DK" sz="2000" dirty="0"/>
          </a:p>
          <a:p>
            <a:pPr eaLnBrk="1" hangingPunct="1">
              <a:lnSpc>
                <a:spcPct val="80000"/>
              </a:lnSpc>
            </a:pPr>
            <a:r>
              <a:rPr lang="en-US" altLang="da-DK" sz="2000" dirty="0"/>
              <a:t>Test </a:t>
            </a:r>
            <a:r>
              <a:rPr lang="en-US" altLang="da-DK" sz="2000" dirty="0" err="1"/>
              <a:t>metoderne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kontekst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af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klassen</a:t>
            </a:r>
            <a:endParaRPr lang="en-US" altLang="da-DK" sz="2000" dirty="0"/>
          </a:p>
          <a:p>
            <a:pPr eaLnBrk="1" hangingPunct="1">
              <a:lnSpc>
                <a:spcPct val="80000"/>
              </a:lnSpc>
            </a:pPr>
            <a:endParaRPr lang="en-US" altLang="da-DK" sz="2000" dirty="0"/>
          </a:p>
          <a:p>
            <a:pPr eaLnBrk="1" hangingPunct="1">
              <a:lnSpc>
                <a:spcPct val="80000"/>
              </a:lnSpc>
            </a:pPr>
            <a:r>
              <a:rPr lang="en-US" altLang="da-DK" sz="2000" dirty="0"/>
              <a:t>Der </a:t>
            </a:r>
            <a:r>
              <a:rPr lang="en-US" altLang="da-DK" sz="2000" dirty="0" err="1"/>
              <a:t>kan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anvendes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både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whitebox</a:t>
            </a:r>
            <a:r>
              <a:rPr lang="en-US" altLang="da-DK" sz="2000" dirty="0"/>
              <a:t> </a:t>
            </a:r>
            <a:r>
              <a:rPr lang="en-US" altLang="da-DK" sz="2000" dirty="0" err="1"/>
              <a:t>og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blackbox</a:t>
            </a:r>
            <a:endParaRPr lang="en-US" altLang="da-DK" sz="2000" dirty="0"/>
          </a:p>
          <a:p>
            <a:pPr eaLnBrk="1" hangingPunct="1">
              <a:lnSpc>
                <a:spcPct val="80000"/>
              </a:lnSpc>
            </a:pPr>
            <a:r>
              <a:rPr lang="da-DK" altLang="da-DK" sz="2000" dirty="0"/>
              <a:t>Testen udføres ofte parallelt med programmeringen</a:t>
            </a:r>
            <a:endParaRPr lang="en-US" altLang="da-DK" sz="2000" dirty="0"/>
          </a:p>
          <a:p>
            <a:pPr eaLnBrk="1" hangingPunct="1">
              <a:lnSpc>
                <a:spcPct val="80000"/>
              </a:lnSpc>
            </a:pPr>
            <a:r>
              <a:rPr lang="da-DK" altLang="da-DK" sz="2000" dirty="0"/>
              <a:t>Supporteres af test frameworks </a:t>
            </a:r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-485775" y="12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800">
              <a:latin typeface="Arial" pitchFamily="34" charset="0"/>
            </a:endParaRP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3930650" y="64452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800">
              <a:latin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da-DK" sz="1800">
                <a:latin typeface="Arial" pitchFamily="34" charset="0"/>
              </a:rPr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a-DK" altLang="da-DK" sz="1800">
              <a:latin typeface="Arial" pitchFamily="34" charset="0"/>
            </a:endParaRPr>
          </a:p>
        </p:txBody>
      </p:sp>
      <p:graphicFrame>
        <p:nvGraphicFramePr>
          <p:cNvPr id="108557" name="Group 13"/>
          <p:cNvGraphicFramePr>
            <a:graphicFrameLocks noGrp="1"/>
          </p:cNvGraphicFramePr>
          <p:nvPr/>
        </p:nvGraphicFramePr>
        <p:xfrm>
          <a:off x="-485775" y="1560513"/>
          <a:ext cx="9559925" cy="581025"/>
        </p:xfrm>
        <a:graphic>
          <a:graphicData uri="http://schemas.openxmlformats.org/drawingml/2006/table">
            <a:tbl>
              <a:tblPr/>
              <a:tblGrid>
                <a:gridCol w="20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584" name="Group 40"/>
          <p:cNvGraphicFramePr>
            <a:graphicFrameLocks noGrp="1"/>
          </p:cNvGraphicFramePr>
          <p:nvPr/>
        </p:nvGraphicFramePr>
        <p:xfrm>
          <a:off x="428625" y="1428750"/>
          <a:ext cx="7815263" cy="1006475"/>
        </p:xfrm>
        <a:graphic>
          <a:graphicData uri="http://schemas.openxmlformats.org/drawingml/2006/table">
            <a:tbl>
              <a:tblPr/>
              <a:tblGrid>
                <a:gridCol w="78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Formålet med en </a:t>
                      </a:r>
                      <a:r>
                        <a:rPr lang="da-DK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test </a:t>
                      </a:r>
                      <a:r>
                        <a:rPr lang="da-DK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 at teste om en implementeret metode, klasse eller komponent opfører sig som forventet - før den integreres med andre enheder. </a:t>
                      </a:r>
                      <a:endParaRPr kumimoji="0" lang="da-DK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48" marB="45748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71500"/>
            <a:ext cx="8472487" cy="4810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test</a:t>
            </a:r>
            <a:r>
              <a:rPr lang="da-DK" dirty="0"/>
              <a:t> af en metode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6811962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da-DK" sz="1800" dirty="0" err="1"/>
              <a:t>Metode</a:t>
            </a:r>
            <a:r>
              <a:rPr lang="en-US" altLang="da-DK" sz="1800" dirty="0"/>
              <a:t>: </a:t>
            </a:r>
            <a:r>
              <a:rPr lang="da-DK" sz="1800" b="1" dirty="0"/>
              <a:t>public </a:t>
            </a:r>
            <a:r>
              <a:rPr lang="da-DK" sz="1800" b="1" dirty="0" err="1"/>
              <a:t>boolean</a:t>
            </a:r>
            <a:r>
              <a:rPr lang="da-DK" sz="1800" b="1" dirty="0"/>
              <a:t> </a:t>
            </a:r>
            <a:r>
              <a:rPr lang="da-DK" sz="1800" b="1" dirty="0" err="1"/>
              <a:t>withdraw</a:t>
            </a:r>
            <a:r>
              <a:rPr lang="da-DK" sz="1800" b="1" dirty="0"/>
              <a:t>(double </a:t>
            </a:r>
            <a:r>
              <a:rPr lang="da-DK" sz="1800" b="1" dirty="0" err="1"/>
              <a:t>amount</a:t>
            </a:r>
            <a:r>
              <a:rPr lang="da-DK" sz="1800" b="1" dirty="0"/>
              <a:t>)</a:t>
            </a:r>
            <a:endParaRPr lang="en-US" altLang="da-DK" sz="1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da-DK" sz="1800" dirty="0" err="1"/>
              <a:t>Regler</a:t>
            </a:r>
            <a:r>
              <a:rPr lang="en-US" altLang="da-DK" sz="1800" dirty="0"/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da-DK" sz="1800" dirty="0"/>
              <a:t>Der </a:t>
            </a:r>
            <a:r>
              <a:rPr lang="en-US" altLang="da-DK" sz="1800" dirty="0" err="1"/>
              <a:t>kan</a:t>
            </a:r>
            <a:r>
              <a:rPr lang="en-US" altLang="da-DK" sz="1800" dirty="0"/>
              <a:t> kun </a:t>
            </a:r>
            <a:r>
              <a:rPr lang="en-US" altLang="da-DK" sz="1800" dirty="0" err="1"/>
              <a:t>hæves</a:t>
            </a:r>
            <a:r>
              <a:rPr lang="en-US" altLang="da-DK" sz="1800" dirty="0"/>
              <a:t> </a:t>
            </a:r>
            <a:r>
              <a:rPr lang="en-US" altLang="da-DK" sz="1800" dirty="0" err="1"/>
              <a:t>penge</a:t>
            </a:r>
            <a:r>
              <a:rPr lang="en-US" altLang="da-DK" sz="1800" dirty="0"/>
              <a:t>, </a:t>
            </a:r>
            <a:r>
              <a:rPr lang="en-US" altLang="da-DK" sz="1800" dirty="0" err="1"/>
              <a:t>hvis</a:t>
            </a:r>
            <a:r>
              <a:rPr lang="en-US" altLang="da-DK" sz="1800" dirty="0"/>
              <a:t> </a:t>
            </a:r>
            <a:r>
              <a:rPr lang="en-US" altLang="da-DK" sz="1800" dirty="0" err="1"/>
              <a:t>saldoen</a:t>
            </a:r>
            <a:r>
              <a:rPr lang="en-US" altLang="da-DK" sz="1800" dirty="0"/>
              <a:t> </a:t>
            </a:r>
            <a:r>
              <a:rPr lang="en-US" altLang="da-DK" sz="1800" dirty="0" err="1"/>
              <a:t>er</a:t>
            </a:r>
            <a:r>
              <a:rPr lang="en-US" altLang="da-DK" sz="1800" dirty="0"/>
              <a:t> </a:t>
            </a:r>
            <a:r>
              <a:rPr lang="en-US" altLang="da-DK" sz="1800" dirty="0" err="1"/>
              <a:t>positiv</a:t>
            </a:r>
            <a:r>
              <a:rPr lang="en-US" altLang="da-DK" sz="1800" dirty="0"/>
              <a:t> </a:t>
            </a:r>
            <a:r>
              <a:rPr lang="en-US" altLang="da-DK" sz="1800" dirty="0" err="1"/>
              <a:t>eller</a:t>
            </a:r>
            <a:r>
              <a:rPr lang="en-US" altLang="da-DK" sz="1800" dirty="0"/>
              <a:t> </a:t>
            </a:r>
            <a:r>
              <a:rPr lang="en-US" altLang="da-DK" sz="1800" dirty="0" err="1"/>
              <a:t>nul</a:t>
            </a:r>
            <a:r>
              <a:rPr lang="en-US" altLang="da-DK" sz="1800" dirty="0"/>
              <a:t> </a:t>
            </a:r>
            <a:r>
              <a:rPr lang="en-US" altLang="da-DK" sz="1800" dirty="0" err="1"/>
              <a:t>efter</a:t>
            </a:r>
            <a:r>
              <a:rPr lang="en-US" altLang="da-DK" sz="1800" dirty="0"/>
              <a:t> </a:t>
            </a:r>
            <a:r>
              <a:rPr lang="en-US" altLang="da-DK" sz="1800" dirty="0" err="1"/>
              <a:t>beløbet</a:t>
            </a:r>
            <a:r>
              <a:rPr lang="en-US" altLang="da-DK" sz="1800" dirty="0"/>
              <a:t> </a:t>
            </a:r>
            <a:r>
              <a:rPr lang="en-US" altLang="da-DK" sz="1800" dirty="0" err="1"/>
              <a:t>er</a:t>
            </a:r>
            <a:r>
              <a:rPr lang="en-US" altLang="da-DK" sz="1800" dirty="0"/>
              <a:t> </a:t>
            </a:r>
            <a:r>
              <a:rPr lang="en-US" altLang="da-DK" sz="1800" dirty="0" err="1"/>
              <a:t>hævet</a:t>
            </a:r>
            <a:r>
              <a:rPr lang="en-US" altLang="da-DK" sz="1800" dirty="0"/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da-DK" sz="1800" dirty="0"/>
              <a:t>Maximum </a:t>
            </a:r>
            <a:r>
              <a:rPr lang="en-US" altLang="da-DK" sz="1800" dirty="0" err="1"/>
              <a:t>beløb</a:t>
            </a:r>
            <a:r>
              <a:rPr lang="en-US" altLang="da-DK" sz="1800" dirty="0"/>
              <a:t> </a:t>
            </a:r>
            <a:r>
              <a:rPr lang="en-US" altLang="da-DK" sz="1800" dirty="0" err="1"/>
              <a:t>er</a:t>
            </a:r>
            <a:r>
              <a:rPr lang="en-US" altLang="da-DK" sz="1800" dirty="0"/>
              <a:t> 15.000 kr. Minimum </a:t>
            </a:r>
            <a:r>
              <a:rPr lang="en-US" altLang="da-DK" sz="1800" dirty="0" err="1"/>
              <a:t>er</a:t>
            </a:r>
            <a:r>
              <a:rPr lang="en-US" altLang="da-DK" sz="1800" dirty="0"/>
              <a:t> 10 </a:t>
            </a:r>
            <a:r>
              <a:rPr lang="en-US" altLang="da-DK" sz="1800" dirty="0" err="1"/>
              <a:t>kr</a:t>
            </a:r>
            <a:endParaRPr lang="en-US" altLang="da-DK" sz="1800" dirty="0"/>
          </a:p>
          <a:p>
            <a:pPr eaLnBrk="1" hangingPunct="1">
              <a:lnSpc>
                <a:spcPct val="80000"/>
              </a:lnSpc>
              <a:defRPr/>
            </a:pPr>
            <a:endParaRPr lang="en-GB" sz="2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GB" sz="1800" dirty="0" err="1"/>
              <a:t>Ækvivalente</a:t>
            </a:r>
            <a:r>
              <a:rPr lang="en-GB" sz="1800" dirty="0"/>
              <a:t> </a:t>
            </a:r>
            <a:r>
              <a:rPr lang="en-GB" sz="1800" dirty="0" err="1"/>
              <a:t>klasser</a:t>
            </a:r>
            <a:endParaRPr lang="en-US" altLang="da-DK" sz="1800" dirty="0"/>
          </a:p>
          <a:p>
            <a:pPr marL="309562" lvl="1" indent="0" eaLnBrk="1" hangingPunct="1">
              <a:lnSpc>
                <a:spcPct val="80000"/>
              </a:lnSpc>
              <a:buNone/>
              <a:defRPr/>
            </a:pPr>
            <a:r>
              <a:rPr lang="en-US" altLang="da-DK" sz="1600" b="1" dirty="0" err="1"/>
              <a:t>Saldo</a:t>
            </a:r>
            <a:r>
              <a:rPr lang="en-US" altLang="da-DK" sz="1600" b="1" dirty="0"/>
              <a:t>:</a:t>
            </a:r>
          </a:p>
          <a:p>
            <a:pPr marL="309562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da-DK" sz="20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da-DK" sz="20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da-DK" sz="2000" dirty="0"/>
          </a:p>
          <a:p>
            <a:pPr marL="309562" lvl="1" indent="0" eaLnBrk="1" hangingPunct="1">
              <a:lnSpc>
                <a:spcPct val="80000"/>
              </a:lnSpc>
              <a:buNone/>
              <a:defRPr/>
            </a:pPr>
            <a:r>
              <a:rPr lang="en-US" altLang="da-DK" sz="1600" b="1" dirty="0" err="1"/>
              <a:t>Hævet</a:t>
            </a:r>
            <a:r>
              <a:rPr lang="en-US" altLang="da-DK" sz="1600" b="1" dirty="0"/>
              <a:t> </a:t>
            </a:r>
            <a:r>
              <a:rPr lang="en-US" altLang="da-DK" sz="1600" b="1" dirty="0" err="1"/>
              <a:t>beløb</a:t>
            </a:r>
            <a:r>
              <a:rPr lang="en-US" altLang="da-DK" sz="1600" b="1" dirty="0"/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da-DK" sz="20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altLang="da-DK" sz="2000" dirty="0"/>
          </a:p>
          <a:p>
            <a:pPr marL="309562" lvl="1" indent="0" eaLnBrk="1" hangingPunct="1">
              <a:lnSpc>
                <a:spcPct val="80000"/>
              </a:lnSpc>
              <a:buNone/>
              <a:defRPr/>
            </a:pPr>
            <a:r>
              <a:rPr lang="en-US" altLang="da-DK" sz="1600" b="1" dirty="0" err="1"/>
              <a:t>Forventet</a:t>
            </a:r>
            <a:r>
              <a:rPr lang="en-US" altLang="da-DK" sz="1600" b="1" dirty="0"/>
              <a:t> </a:t>
            </a:r>
            <a:r>
              <a:rPr lang="en-US" altLang="da-DK" sz="1600" b="1" dirty="0" err="1"/>
              <a:t>resultat</a:t>
            </a:r>
            <a:endParaRPr lang="en-US" altLang="da-DK" sz="1600" b="1" dirty="0"/>
          </a:p>
          <a:p>
            <a:pPr lvl="2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altLang="da-DK" sz="1800" dirty="0"/>
              <a:t>Ok, </a:t>
            </a:r>
            <a:r>
              <a:rPr lang="en-US" altLang="da-DK" sz="1800" dirty="0" err="1"/>
              <a:t>saldo</a:t>
            </a:r>
            <a:r>
              <a:rPr lang="en-US" altLang="da-DK" sz="1800" dirty="0"/>
              <a:t> </a:t>
            </a:r>
            <a:r>
              <a:rPr lang="en-US" altLang="da-DK" sz="1800" dirty="0" err="1"/>
              <a:t>er</a:t>
            </a:r>
            <a:r>
              <a:rPr lang="en-US" altLang="da-DK" sz="1800" dirty="0"/>
              <a:t> </a:t>
            </a:r>
            <a:r>
              <a:rPr lang="en-US" altLang="da-DK" sz="1800" dirty="0" err="1"/>
              <a:t>reduceret</a:t>
            </a:r>
            <a:r>
              <a:rPr lang="en-US" altLang="da-DK" sz="1800" dirty="0"/>
              <a:t> med </a:t>
            </a:r>
            <a:r>
              <a:rPr lang="en-US" altLang="da-DK" sz="1800" dirty="0" err="1"/>
              <a:t>beløbet</a:t>
            </a:r>
            <a:endParaRPr lang="en-US" altLang="da-DK" sz="1800" dirty="0"/>
          </a:p>
          <a:p>
            <a:pPr lvl="2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altLang="da-DK" sz="1800" dirty="0" err="1"/>
              <a:t>Afvist</a:t>
            </a:r>
            <a:r>
              <a:rPr lang="en-US" altLang="da-DK" sz="1800" dirty="0"/>
              <a:t>, </a:t>
            </a:r>
            <a:r>
              <a:rPr lang="en-US" altLang="da-DK" sz="1800" dirty="0" err="1"/>
              <a:t>saldo</a:t>
            </a:r>
            <a:r>
              <a:rPr lang="en-US" altLang="da-DK" sz="1800" dirty="0"/>
              <a:t> </a:t>
            </a:r>
            <a:r>
              <a:rPr lang="en-US" altLang="da-DK" sz="1800" dirty="0" err="1"/>
              <a:t>uændret</a:t>
            </a:r>
            <a:endParaRPr lang="en-US" altLang="da-DK" sz="1800" dirty="0"/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1619250" y="3621088"/>
            <a:ext cx="3255963" cy="600075"/>
            <a:chOff x="1152" y="3558"/>
            <a:chExt cx="2051" cy="378"/>
          </a:xfrm>
        </p:grpSpPr>
        <p:sp>
          <p:nvSpPr>
            <p:cNvPr id="17426" name="Line 6"/>
            <p:cNvSpPr>
              <a:spLocks noChangeShapeType="1"/>
            </p:cNvSpPr>
            <p:nvPr/>
          </p:nvSpPr>
          <p:spPr bwMode="auto">
            <a:xfrm>
              <a:off x="2160" y="3558"/>
              <a:ext cx="0" cy="24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427" name="Text Box 8"/>
            <p:cNvSpPr txBox="1">
              <a:spLocks noChangeArrowheads="1"/>
            </p:cNvSpPr>
            <p:nvPr/>
          </p:nvSpPr>
          <p:spPr bwMode="auto">
            <a:xfrm>
              <a:off x="2195" y="364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17428" name="Text Box 9"/>
            <p:cNvSpPr txBox="1">
              <a:spLocks noChangeArrowheads="1"/>
            </p:cNvSpPr>
            <p:nvPr/>
          </p:nvSpPr>
          <p:spPr bwMode="auto">
            <a:xfrm>
              <a:off x="1152" y="364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Invalid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</p:grpSp>
      <p:cxnSp>
        <p:nvCxnSpPr>
          <p:cNvPr id="3" name="Lige forbindelse 2"/>
          <p:cNvCxnSpPr/>
          <p:nvPr/>
        </p:nvCxnSpPr>
        <p:spPr>
          <a:xfrm>
            <a:off x="1695450" y="3789363"/>
            <a:ext cx="30194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5" name="Tekstfelt 3"/>
          <p:cNvSpPr txBox="1">
            <a:spLocks noChangeArrowheads="1"/>
          </p:cNvSpPr>
          <p:nvPr/>
        </p:nvSpPr>
        <p:spPr bwMode="auto">
          <a:xfrm>
            <a:off x="3059113" y="32845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da-DK" sz="1800">
                <a:latin typeface="Arial" pitchFamily="34" charset="0"/>
              </a:rPr>
              <a:t>0</a:t>
            </a:r>
          </a:p>
        </p:txBody>
      </p: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1619250" y="4759325"/>
            <a:ext cx="6019800" cy="685800"/>
            <a:chOff x="1152" y="3504"/>
            <a:chExt cx="3792" cy="432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1200" y="3618"/>
              <a:ext cx="3744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>
              <a:off x="2160" y="3504"/>
              <a:ext cx="0" cy="24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422" name="Line 7"/>
            <p:cNvSpPr>
              <a:spLocks noChangeShapeType="1"/>
            </p:cNvSpPr>
            <p:nvPr/>
          </p:nvSpPr>
          <p:spPr bwMode="auto">
            <a:xfrm>
              <a:off x="3792" y="3504"/>
              <a:ext cx="0" cy="24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448" y="364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1152" y="364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Invalid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3936" y="364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Invalid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</p:grpSp>
      <p:sp>
        <p:nvSpPr>
          <p:cNvPr id="17417" name="Tekstfelt 21"/>
          <p:cNvSpPr txBox="1">
            <a:spLocks noChangeArrowheads="1"/>
          </p:cNvSpPr>
          <p:nvPr/>
        </p:nvSpPr>
        <p:spPr bwMode="auto">
          <a:xfrm>
            <a:off x="3059113" y="44275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da-DK" sz="1800">
                <a:latin typeface="Arial" pitchFamily="34" charset="0"/>
              </a:rPr>
              <a:t>10</a:t>
            </a:r>
          </a:p>
        </p:txBody>
      </p:sp>
      <p:sp>
        <p:nvSpPr>
          <p:cNvPr id="17418" name="Tekstfelt 22"/>
          <p:cNvSpPr txBox="1">
            <a:spLocks noChangeArrowheads="1"/>
          </p:cNvSpPr>
          <p:nvPr/>
        </p:nvSpPr>
        <p:spPr bwMode="auto">
          <a:xfrm>
            <a:off x="5364163" y="4427538"/>
            <a:ext cx="89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da-DK" sz="1800">
                <a:latin typeface="Arial" pitchFamily="34" charset="0"/>
              </a:rPr>
              <a:t>15.000</a:t>
            </a:r>
          </a:p>
        </p:txBody>
      </p:sp>
      <p:pic>
        <p:nvPicPr>
          <p:cNvPr id="174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188913"/>
            <a:ext cx="1617662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8656" y="-26397"/>
            <a:ext cx="8004175" cy="1009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Eksempel</a:t>
            </a:r>
            <a:r>
              <a:rPr lang="en-US" dirty="0"/>
              <a:t>:</a:t>
            </a:r>
            <a:br>
              <a:rPr lang="en-US" dirty="0"/>
            </a:br>
            <a:r>
              <a:rPr lang="da-DK" sz="2700" dirty="0" err="1"/>
              <a:t>withdraw</a:t>
            </a:r>
            <a:r>
              <a:rPr lang="da-DK" sz="2700" dirty="0"/>
              <a:t>(double </a:t>
            </a:r>
            <a:r>
              <a:rPr lang="da-DK" sz="2700" dirty="0" err="1"/>
              <a:t>amount</a:t>
            </a:r>
            <a:r>
              <a:rPr lang="da-DK" sz="2700" dirty="0"/>
              <a:t>)</a:t>
            </a:r>
          </a:p>
        </p:txBody>
      </p:sp>
      <p:graphicFrame>
        <p:nvGraphicFramePr>
          <p:cNvPr id="16439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622925"/>
              </p:ext>
            </p:extLst>
          </p:nvPr>
        </p:nvGraphicFramePr>
        <p:xfrm>
          <a:off x="615950" y="1773238"/>
          <a:ext cx="7756526" cy="3824289"/>
        </p:xfrm>
        <a:graphic>
          <a:graphicData uri="http://schemas.openxmlformats.org/drawingml/2006/table">
            <a:tbl>
              <a:tblPr/>
              <a:tblGrid>
                <a:gridCol w="105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Nr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Saldo før hævning (</a:t>
                      </a: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kr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Amount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 = Hævet beløb (</a:t>
                      </a: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kr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Forventet resultat (</a:t>
                      </a: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kr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</a:rPr>
                        <a:t>?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3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6FB3E2-1B81-47B1-84E0-42FD2D15E797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18486" name="Tekstboks 2"/>
          <p:cNvSpPr txBox="1">
            <a:spLocks noChangeArrowheads="1"/>
          </p:cNvSpPr>
          <p:nvPr/>
        </p:nvSpPr>
        <p:spPr bwMode="auto">
          <a:xfrm>
            <a:off x="468313" y="1125538"/>
            <a:ext cx="842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da-DK" sz="1800">
                <a:latin typeface="Arial" pitchFamily="34" charset="0"/>
              </a:rPr>
              <a:t>Definer testcases med udgangspunkt i  ækvivalente klasser og grænseområder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115888"/>
            <a:ext cx="8004175" cy="1009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Eksempel</a:t>
            </a:r>
            <a:r>
              <a:rPr lang="en-US" dirty="0"/>
              <a:t>:</a:t>
            </a:r>
            <a:br>
              <a:rPr lang="en-US" dirty="0"/>
            </a:br>
            <a:r>
              <a:rPr lang="da-DK" dirty="0" err="1"/>
              <a:t>withdraw</a:t>
            </a:r>
            <a:r>
              <a:rPr lang="da-DK" dirty="0"/>
              <a:t>(double </a:t>
            </a:r>
            <a:r>
              <a:rPr lang="da-DK" dirty="0" err="1"/>
              <a:t>amount</a:t>
            </a:r>
            <a:r>
              <a:rPr lang="da-DK" dirty="0"/>
              <a:t>)</a:t>
            </a:r>
          </a:p>
        </p:txBody>
      </p:sp>
      <p:graphicFrame>
        <p:nvGraphicFramePr>
          <p:cNvPr id="16439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56098"/>
              </p:ext>
            </p:extLst>
          </p:nvPr>
        </p:nvGraphicFramePr>
        <p:xfrm>
          <a:off x="615950" y="1773238"/>
          <a:ext cx="7756526" cy="3824289"/>
        </p:xfrm>
        <a:graphic>
          <a:graphicData uri="http://schemas.openxmlformats.org/drawingml/2006/table">
            <a:tbl>
              <a:tblPr/>
              <a:tblGrid>
                <a:gridCol w="105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Nr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Saldo før hævning (</a:t>
                      </a: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kr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Input  = Hævet beløb(</a:t>
                      </a: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kr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Forventet resultat (</a:t>
                      </a:r>
                      <a:r>
                        <a:rPr kumimoji="0" lang="da-DK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kr</a:t>
                      </a: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Ok, saldo=0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Afvist, saldo = 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Ok, saldo=2990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Afvist, saldo=3000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Ok, saldo=1000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Afvist, saldo=16.000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15001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Afvist, saldo=15000</a:t>
                      </a:r>
                    </a:p>
                  </a:txBody>
                  <a:tcPr marL="86184" marR="86184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3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6FB3E2-1B81-47B1-84E0-42FD2D15E797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18486" name="Tekstboks 2"/>
          <p:cNvSpPr txBox="1">
            <a:spLocks noChangeArrowheads="1"/>
          </p:cNvSpPr>
          <p:nvPr/>
        </p:nvSpPr>
        <p:spPr bwMode="auto">
          <a:xfrm>
            <a:off x="468313" y="1125538"/>
            <a:ext cx="842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da-DK" sz="1800">
                <a:latin typeface="Arial" pitchFamily="34" charset="0"/>
              </a:rPr>
              <a:t>Definer testcases med udgangspunkt i  ækvivalente klasser og grænseområder</a:t>
            </a:r>
          </a:p>
        </p:txBody>
      </p:sp>
    </p:spTree>
    <p:extLst>
      <p:ext uri="{BB962C8B-B14F-4D97-AF65-F5344CB8AC3E}">
        <p14:creationId xmlns:p14="http://schemas.microsoft.com/office/powerpoint/2010/main" val="230229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29" y="260648"/>
            <a:ext cx="7756525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Test </a:t>
            </a:r>
            <a:r>
              <a:rPr lang="en-US" dirty="0" err="1"/>
              <a:t>i</a:t>
            </a:r>
            <a:r>
              <a:rPr lang="en-US" dirty="0"/>
              <a:t> Junit</a:t>
            </a:r>
            <a:br>
              <a:rPr lang="en-US" dirty="0"/>
            </a:br>
            <a:r>
              <a:rPr lang="da-DK" sz="2700" dirty="0"/>
              <a:t>public </a:t>
            </a:r>
            <a:r>
              <a:rPr lang="da-DK" sz="2700" dirty="0" err="1"/>
              <a:t>boolean</a:t>
            </a:r>
            <a:r>
              <a:rPr lang="da-DK" sz="2700" dirty="0"/>
              <a:t> </a:t>
            </a:r>
            <a:r>
              <a:rPr lang="da-DK" sz="2700" dirty="0" err="1"/>
              <a:t>withdraw</a:t>
            </a:r>
            <a:r>
              <a:rPr lang="da-DK" sz="2700" dirty="0"/>
              <a:t>(double </a:t>
            </a:r>
            <a:r>
              <a:rPr lang="da-DK" sz="2700" dirty="0" err="1"/>
              <a:t>amount</a:t>
            </a:r>
            <a:r>
              <a:rPr lang="da-DK" sz="2700" dirty="0"/>
              <a:t>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56100" y="1484313"/>
            <a:ext cx="4572000" cy="4525962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GB" sz="16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da-DK" sz="2300" b="1" dirty="0"/>
              <a:t>[Test]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4213" y="1484313"/>
            <a:ext cx="3789362" cy="4681537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GB" sz="16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da-DK" sz="2300" b="1" dirty="0"/>
              <a:t>[Code]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public </a:t>
            </a:r>
            <a:r>
              <a:rPr lang="da-DK" sz="2300" dirty="0" err="1"/>
              <a:t>class</a:t>
            </a:r>
            <a:r>
              <a:rPr lang="da-DK" sz="2300" dirty="0"/>
              <a:t> </a:t>
            </a:r>
            <a:r>
              <a:rPr lang="da-DK" sz="2300" dirty="0" err="1"/>
              <a:t>Account</a:t>
            </a:r>
            <a:r>
              <a:rPr lang="da-DK" sz="2300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private double balance;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public </a:t>
            </a:r>
            <a:r>
              <a:rPr lang="da-DK" sz="2300" dirty="0" err="1"/>
              <a:t>Account</a:t>
            </a:r>
            <a:r>
              <a:rPr lang="da-DK" sz="2300" dirty="0"/>
              <a:t>(double </a:t>
            </a:r>
            <a:r>
              <a:rPr lang="da-DK" sz="2300" dirty="0" err="1"/>
              <a:t>startBal</a:t>
            </a:r>
            <a:r>
              <a:rPr lang="da-DK" sz="2300" dirty="0"/>
              <a:t>)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balance = </a:t>
            </a:r>
            <a:r>
              <a:rPr lang="da-DK" sz="2300" dirty="0" err="1"/>
              <a:t>startBal</a:t>
            </a:r>
            <a:r>
              <a:rPr lang="da-DK" sz="2300" dirty="0"/>
              <a:t>;       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public </a:t>
            </a:r>
            <a:r>
              <a:rPr lang="da-DK" sz="2300" dirty="0" err="1"/>
              <a:t>boolean</a:t>
            </a:r>
            <a:r>
              <a:rPr lang="da-DK" sz="2300" dirty="0"/>
              <a:t> </a:t>
            </a:r>
            <a:r>
              <a:rPr lang="da-DK" sz="2300" dirty="0" err="1"/>
              <a:t>withdraw</a:t>
            </a:r>
            <a:r>
              <a:rPr lang="da-DK" sz="2300" dirty="0"/>
              <a:t>(double </a:t>
            </a:r>
            <a:r>
              <a:rPr lang="da-DK" sz="2300" dirty="0" err="1"/>
              <a:t>amount</a:t>
            </a:r>
            <a:r>
              <a:rPr lang="da-DK" sz="23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</a:t>
            </a:r>
            <a:r>
              <a:rPr lang="da-DK" sz="2300" dirty="0" err="1"/>
              <a:t>boolean</a:t>
            </a:r>
            <a:r>
              <a:rPr lang="da-DK" sz="2300" dirty="0"/>
              <a:t> </a:t>
            </a:r>
            <a:r>
              <a:rPr lang="da-DK" sz="2300" dirty="0" err="1"/>
              <a:t>retValue</a:t>
            </a:r>
            <a:r>
              <a:rPr lang="da-DK" sz="2300" dirty="0"/>
              <a:t> = false	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if (</a:t>
            </a:r>
            <a:r>
              <a:rPr lang="da-DK" sz="2300" dirty="0" err="1"/>
              <a:t>amount</a:t>
            </a:r>
            <a:r>
              <a:rPr lang="da-DK" sz="2300" dirty="0"/>
              <a:t>&lt;=balance)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{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    balance=balance-</a:t>
            </a:r>
            <a:r>
              <a:rPr lang="da-DK" sz="2300" dirty="0" err="1"/>
              <a:t>amount</a:t>
            </a:r>
            <a:r>
              <a:rPr lang="da-DK" sz="23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    </a:t>
            </a:r>
            <a:r>
              <a:rPr lang="da-DK" sz="2300" dirty="0" err="1"/>
              <a:t>retValue</a:t>
            </a:r>
            <a:r>
              <a:rPr lang="da-DK" sz="2300" dirty="0"/>
              <a:t> = true;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 }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 </a:t>
            </a:r>
            <a:r>
              <a:rPr lang="da-DK" sz="2300" dirty="0" err="1"/>
              <a:t>return</a:t>
            </a:r>
            <a:r>
              <a:rPr lang="da-DK" sz="2300" dirty="0"/>
              <a:t> </a:t>
            </a:r>
            <a:r>
              <a:rPr lang="da-DK" sz="2300" dirty="0" err="1"/>
              <a:t>retValue</a:t>
            </a:r>
            <a:r>
              <a:rPr lang="da-DK" sz="23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public double </a:t>
            </a:r>
            <a:r>
              <a:rPr lang="da-DK" sz="2300" dirty="0" err="1"/>
              <a:t>getBalance</a:t>
            </a:r>
            <a:r>
              <a:rPr lang="da-DK" sz="2300" dirty="0"/>
              <a:t>()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     </a:t>
            </a:r>
            <a:r>
              <a:rPr lang="da-DK" sz="2300" dirty="0" err="1"/>
              <a:t>return</a:t>
            </a:r>
            <a:r>
              <a:rPr lang="da-DK" sz="2300" dirty="0"/>
              <a:t> balance;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da-DK" sz="2300" dirty="0"/>
              <a:t>}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da-DK" sz="23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da-DK" sz="23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da-DK" sz="23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da-DK" sz="23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da-DK" sz="2300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da-DK" sz="2300" dirty="0"/>
          </a:p>
        </p:txBody>
      </p:sp>
      <p:sp>
        <p:nvSpPr>
          <p:cNvPr id="19461" name="Footer Placeholder 1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6832"/>
            <a:ext cx="35433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Håndtering af exceptions (1)</a:t>
            </a:r>
            <a:endParaRPr lang="en-US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da-DK" dirty="0"/>
              <a:t>Vi forventer alt gå godt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6005"/>
            <a:ext cx="5366473" cy="22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Exceptions (2)</a:t>
            </a:r>
            <a:endParaRPr lang="en-US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9145016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a-DK" dirty="0"/>
              <a:t>Vi forventer en unormal situation og derfor en </a:t>
            </a:r>
            <a:r>
              <a:rPr lang="da-DK" dirty="0" err="1"/>
              <a:t>exception</a:t>
            </a:r>
            <a:endParaRPr lang="da-DK" dirty="0"/>
          </a:p>
          <a:p>
            <a:pPr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334331"/>
            <a:ext cx="4977933" cy="22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756525" cy="717550"/>
          </a:xfrm>
        </p:spPr>
        <p:txBody>
          <a:bodyPr/>
          <a:lstStyle/>
          <a:p>
            <a:r>
              <a:rPr lang="en-US" altLang="da-DK"/>
              <a:t>IEEE 610 standard - testbegreber</a:t>
            </a:r>
            <a:endParaRPr lang="da-DK" altLang="da-DK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561" y="1412776"/>
            <a:ext cx="7827590" cy="4713387"/>
          </a:xfrm>
        </p:spPr>
        <p:txBody>
          <a:bodyPr/>
          <a:lstStyle/>
          <a:p>
            <a:r>
              <a:rPr lang="en-US" altLang="da-DK" sz="2400" dirty="0">
                <a:hlinkClick r:id="rId2"/>
              </a:rPr>
              <a:t>http://www.softwaretest.dk/Nonsec/webselv/softwaretest/docs/12/ISTQB-DSTB-Begrebsliste-v2.1-2010.pdf</a:t>
            </a:r>
            <a:endParaRPr lang="en-US" altLang="da-DK" sz="2400" dirty="0"/>
          </a:p>
          <a:p>
            <a:pPr marL="0" indent="0">
              <a:buNone/>
            </a:pPr>
            <a:br>
              <a:rPr lang="en-US" altLang="da-DK" sz="2400" dirty="0"/>
            </a:br>
            <a:endParaRPr lang="en-US" altLang="da-DK" sz="2400" dirty="0"/>
          </a:p>
          <a:p>
            <a:r>
              <a:rPr lang="da-DK" altLang="da-DK" sz="2400" dirty="0">
                <a:solidFill>
                  <a:srgbClr val="0070C0"/>
                </a:solidFill>
              </a:rPr>
              <a:t>Komponenttest </a:t>
            </a:r>
            <a:br>
              <a:rPr lang="da-DK" altLang="da-DK" sz="2400" dirty="0"/>
            </a:br>
            <a:r>
              <a:rPr lang="da-DK" altLang="da-DK" sz="2000" dirty="0"/>
              <a:t>Test af individuelle softwarekomponenter.</a:t>
            </a:r>
          </a:p>
          <a:p>
            <a:endParaRPr lang="da-DK" altLang="da-DK" sz="1200" dirty="0"/>
          </a:p>
          <a:p>
            <a:r>
              <a:rPr lang="da-DK" altLang="da-DK" sz="2400" dirty="0">
                <a:solidFill>
                  <a:srgbClr val="0070C0"/>
                </a:solidFill>
              </a:rPr>
              <a:t>Integrationstest</a:t>
            </a:r>
            <a:br>
              <a:rPr lang="da-DK" altLang="da-DK" sz="2400" dirty="0"/>
            </a:br>
            <a:r>
              <a:rPr lang="da-DK" altLang="da-DK" sz="2000" dirty="0"/>
              <a:t>Test, der skal afsløre defekter (fejl) i grænsefladerne og samspillet mellem integrerede komponenter eller systemer</a:t>
            </a:r>
          </a:p>
          <a:p>
            <a:endParaRPr lang="da-DK" altLang="da-DK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Opgave</a:t>
            </a:r>
            <a:r>
              <a:rPr lang="da-DK" altLang="da-DK" sz="2400" dirty="0"/>
              <a:t> – Unit test</a:t>
            </a:r>
          </a:p>
        </p:txBody>
      </p:sp>
      <p:sp>
        <p:nvSpPr>
          <p:cNvPr id="2253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a-DK" altLang="da-DK" dirty="0"/>
            </a:br>
            <a:r>
              <a:rPr lang="da-DK" altLang="da-DK" sz="2000" dirty="0"/>
              <a:t>Find on </a:t>
            </a:r>
            <a:r>
              <a:rPr lang="da-DK" altLang="da-DK" sz="2000" dirty="0" err="1"/>
              <a:t>canvas</a:t>
            </a:r>
            <a:r>
              <a:rPr lang="da-DK" altLang="da-DK" sz="2000" dirty="0"/>
              <a:t>: </a:t>
            </a:r>
            <a:br>
              <a:rPr lang="da-DK" altLang="da-DK" sz="2000" dirty="0"/>
            </a:br>
            <a:r>
              <a:rPr lang="da-DK" altLang="da-DK" sz="2000" b="1" dirty="0" err="1">
                <a:solidFill>
                  <a:srgbClr val="00B050"/>
                </a:solidFill>
              </a:rPr>
              <a:t>Exercise_Unit</a:t>
            </a:r>
            <a:r>
              <a:rPr lang="da-DK" altLang="da-DK" sz="2000" b="1" dirty="0">
                <a:solidFill>
                  <a:srgbClr val="00B050"/>
                </a:solidFill>
              </a:rPr>
              <a:t>-Integration-test</a:t>
            </a:r>
          </a:p>
          <a:p>
            <a:pPr marL="0" indent="0">
              <a:buNone/>
            </a:pPr>
            <a:endParaRPr lang="da-DK" altLang="da-DK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a-DK" altLang="da-DK" sz="2400" b="1" dirty="0" err="1">
                <a:solidFill>
                  <a:srgbClr val="0070C0"/>
                </a:solidFill>
              </a:rPr>
              <a:t>Exercise</a:t>
            </a:r>
            <a:r>
              <a:rPr lang="da-DK" altLang="da-DK" sz="2400" b="1" dirty="0">
                <a:solidFill>
                  <a:srgbClr val="0070C0"/>
                </a:solidFill>
              </a:rPr>
              <a:t> 1</a:t>
            </a:r>
            <a:br>
              <a:rPr lang="da-DK" altLang="da-DK" sz="2400" dirty="0">
                <a:solidFill>
                  <a:srgbClr val="0070C0"/>
                </a:solidFill>
              </a:rPr>
            </a:br>
            <a:r>
              <a:rPr lang="da-DK" altLang="da-DK" sz="2400" dirty="0">
                <a:solidFill>
                  <a:srgbClr val="0070C0"/>
                </a:solidFill>
              </a:rPr>
              <a:t>Bank </a:t>
            </a:r>
            <a:r>
              <a:rPr lang="da-DK" altLang="da-DK" sz="2400" dirty="0" err="1">
                <a:solidFill>
                  <a:srgbClr val="0070C0"/>
                </a:solidFill>
              </a:rPr>
              <a:t>Account</a:t>
            </a:r>
            <a:r>
              <a:rPr lang="da-DK" altLang="da-DK" sz="2400" dirty="0">
                <a:solidFill>
                  <a:srgbClr val="0070C0"/>
                </a:solidFill>
              </a:rPr>
              <a:t> test</a:t>
            </a:r>
            <a:endParaRPr lang="da-DK" altLang="da-DK" sz="2400" b="1" dirty="0">
              <a:solidFill>
                <a:srgbClr val="00B050"/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22533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42D498-B349-4745-9486-3D92364790FE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</a:rPr>
              <a:t>Integrationstest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23557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D8280E-94F6-4CB4-B4AD-A0DBCA8210F4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Sekvenser af metoder</a:t>
            </a:r>
          </a:p>
        </p:txBody>
      </p:sp>
      <p:sp>
        <p:nvSpPr>
          <p:cNvPr id="24579" name="Pladsholder til indhold 2"/>
          <p:cNvSpPr>
            <a:spLocks noGrp="1"/>
          </p:cNvSpPr>
          <p:nvPr>
            <p:ph idx="1"/>
          </p:nvPr>
        </p:nvSpPr>
        <p:spPr>
          <a:xfrm>
            <a:off x="682625" y="1600200"/>
            <a:ext cx="8065839" cy="4525963"/>
          </a:xfrm>
        </p:spPr>
        <p:txBody>
          <a:bodyPr/>
          <a:lstStyle/>
          <a:p>
            <a:r>
              <a:rPr lang="da-DK" altLang="da-DK" dirty="0"/>
              <a:t>En applikation i  OO består af objekter (instanser af klasser) der interagerer med hinanden ved kald af metoder</a:t>
            </a:r>
            <a:br>
              <a:rPr lang="da-DK" altLang="da-DK" dirty="0"/>
            </a:br>
            <a:r>
              <a:rPr lang="da-DK" altLang="da-DK" sz="2400" dirty="0">
                <a:solidFill>
                  <a:srgbClr val="00B050"/>
                </a:solidFill>
              </a:rPr>
              <a:t>(</a:t>
            </a:r>
            <a:r>
              <a:rPr lang="da-DK" altLang="da-DK" sz="2400" dirty="0" err="1">
                <a:solidFill>
                  <a:srgbClr val="00B050"/>
                </a:solidFill>
              </a:rPr>
              <a:t>Interaltionsdiagram</a:t>
            </a:r>
            <a:r>
              <a:rPr lang="da-DK" altLang="da-DK" sz="2400" dirty="0">
                <a:solidFill>
                  <a:srgbClr val="00B050"/>
                </a:solidFill>
              </a:rPr>
              <a:t> – fx kommunikationsdiagram)</a:t>
            </a:r>
            <a:r>
              <a:rPr lang="da-DK" altLang="da-DK" dirty="0"/>
              <a:t> </a:t>
            </a:r>
            <a:br>
              <a:rPr lang="da-DK" altLang="da-DK" dirty="0"/>
            </a:br>
            <a:endParaRPr lang="da-DK" altLang="da-DK" dirty="0"/>
          </a:p>
          <a:p>
            <a:r>
              <a:rPr lang="da-DK" altLang="da-DK" dirty="0"/>
              <a:t>De sekvenser et objektets metoder bliver kaldt i er vigtig for at objektet fungerer korrekt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24581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9F56DD-4F30-4568-ADBD-677B6D373979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Integrationstest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2857500"/>
            <a:ext cx="8229600" cy="356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da-DK" sz="2400" dirty="0"/>
              <a:t>Integrationstest udføres oftest som </a:t>
            </a:r>
            <a:r>
              <a:rPr lang="da-DK" altLang="da-DK" sz="2400" dirty="0" err="1"/>
              <a:t>black-box</a:t>
            </a:r>
            <a:r>
              <a:rPr lang="da-DK" altLang="da-DK" sz="2400" dirty="0"/>
              <a:t> test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sz="2400" dirty="0"/>
              <a:t>Test cases formuleres med udgangspunkt i interaktionsdiagrammer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sz="2400" dirty="0"/>
              <a:t>Et stort system har som regel mange enheder og komponenter, som kan være lavet af forskellige programmører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sz="2400" dirty="0"/>
              <a:t>Hvis alt integreres på en gang (</a:t>
            </a:r>
            <a:r>
              <a:rPr lang="da-DK" altLang="da-DK" sz="2400" dirty="0" err="1"/>
              <a:t>big</a:t>
            </a:r>
            <a:r>
              <a:rPr lang="da-DK" altLang="da-DK" sz="2400" dirty="0"/>
              <a:t> bang) kan det være  svært at lokalisere hvor fejlene opstår.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sz="2400" dirty="0"/>
              <a:t>Gradvis (</a:t>
            </a:r>
            <a:r>
              <a:rPr lang="da-DK" altLang="da-DK" sz="2400" dirty="0" err="1"/>
              <a:t>inkrementel</a:t>
            </a:r>
            <a:r>
              <a:rPr lang="da-DK" altLang="da-DK" sz="2400" dirty="0"/>
              <a:t>) integration er mere tidskrævende (der er behov for stubbe mv) men gør det lettere at finde  fejl</a:t>
            </a:r>
          </a:p>
        </p:txBody>
      </p:sp>
      <p:sp>
        <p:nvSpPr>
          <p:cNvPr id="34824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207375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da-DK" sz="2000" dirty="0"/>
              <a:t>En </a:t>
            </a:r>
            <a:r>
              <a:rPr lang="da-DK" sz="2000" i="1" dirty="0"/>
              <a:t>integrationstest</a:t>
            </a:r>
            <a:r>
              <a:rPr lang="da-DK" sz="2000" dirty="0"/>
              <a:t> bruges til at verificere at komponenter interagerer med hinanden som forventet efter at de er blevet integreret. Først når alle komponenter er integreret udføres systemtest. </a:t>
            </a:r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3419475" y="5661025"/>
            <a:ext cx="739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buSzTx/>
              <a:buFontTx/>
              <a:buChar char="–"/>
            </a:pPr>
            <a:endParaRPr lang="da-DK" altLang="da-DK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Integrationstest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700213"/>
            <a:ext cx="8229600" cy="4718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da-DK"/>
              <a:t>Typiske fejltyper: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800"/>
              <a:t>En metode har forkert datatyper i parameterstregen i forhold til en anden metode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800"/>
              <a:t>En metode returnerer en ikke forventet værdi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800"/>
              <a:t>Run time exceptions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800"/>
              <a:t>Situationer hvor flere objekter  interagerer korrekt, men med undtagelse et objekt </a:t>
            </a:r>
          </a:p>
        </p:txBody>
      </p:sp>
      <p:sp>
        <p:nvSpPr>
          <p:cNvPr id="26629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D6002F-95FC-4167-A1E0-14BF62B1A2F8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3419475" y="5661025"/>
            <a:ext cx="739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buSzTx/>
              <a:buFontTx/>
              <a:buChar char="–"/>
            </a:pPr>
            <a:endParaRPr lang="da-DK" altLang="da-DK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Integrationstest i OO</a:t>
            </a:r>
          </a:p>
        </p:txBody>
      </p:sp>
      <p:sp>
        <p:nvSpPr>
          <p:cNvPr id="2765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da-DK"/>
              <a:t>Funktionel stibaseret test</a:t>
            </a:r>
          </a:p>
          <a:p>
            <a:pPr lvl="1"/>
            <a:r>
              <a:rPr lang="da-DK" altLang="da-DK"/>
              <a:t>Test af en metode sammen med alle de andre metoder den kalder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27653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C36DF7-BD50-45F6-BF35-D1FB91BBE665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Integrationstest i OO</a:t>
            </a:r>
            <a:endParaRPr lang="en-US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196975"/>
            <a:ext cx="7756525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/>
              <a:t>Anvend</a:t>
            </a:r>
            <a:r>
              <a:rPr lang="en-US" sz="2400" dirty="0"/>
              <a:t> </a:t>
            </a:r>
            <a:r>
              <a:rPr lang="en-US" sz="2400" dirty="0" err="1"/>
              <a:t>aktuelle</a:t>
            </a:r>
            <a:r>
              <a:rPr lang="en-US" sz="2400" dirty="0"/>
              <a:t> </a:t>
            </a:r>
            <a:r>
              <a:rPr lang="en-US" sz="2400" dirty="0" err="1"/>
              <a:t>delsekvenser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interaktionsdiagrammerne</a:t>
            </a:r>
            <a:r>
              <a:rPr lang="en-US" sz="2400" dirty="0"/>
              <a:t>  </a:t>
            </a:r>
          </a:p>
          <a:p>
            <a:pPr lvl="1">
              <a:defRPr/>
            </a:pPr>
            <a:r>
              <a:rPr lang="en-US" sz="2000" dirty="0" err="1"/>
              <a:t>Skal</a:t>
            </a:r>
            <a:r>
              <a:rPr lang="en-US" sz="2000" dirty="0"/>
              <a:t> vi </a:t>
            </a:r>
            <a:r>
              <a:rPr lang="en-US" sz="2000" dirty="0" err="1"/>
              <a:t>fx</a:t>
            </a:r>
            <a:r>
              <a:rPr lang="en-US" sz="2000" dirty="0"/>
              <a:t> teste </a:t>
            </a:r>
            <a:r>
              <a:rPr lang="en-US" sz="2000" dirty="0" err="1"/>
              <a:t>kald</a:t>
            </a:r>
            <a:r>
              <a:rPr lang="en-US" sz="2000" dirty="0"/>
              <a:t> </a:t>
            </a:r>
            <a:r>
              <a:rPr lang="en-US" sz="2000" dirty="0" err="1"/>
              <a:t>nr</a:t>
            </a:r>
            <a:r>
              <a:rPr lang="en-US" sz="2000" dirty="0"/>
              <a:t> 2: </a:t>
            </a:r>
            <a:r>
              <a:rPr lang="en-US" sz="2000" i="1" dirty="0" err="1"/>
              <a:t>makeLineItem</a:t>
            </a:r>
            <a:r>
              <a:rPr lang="en-US" sz="2000" dirty="0"/>
              <a:t> </a:t>
            </a:r>
            <a:r>
              <a:rPr lang="en-US" sz="2000" dirty="0" err="1"/>
              <a:t>kigger</a:t>
            </a:r>
            <a:r>
              <a:rPr lang="en-US" sz="2000" dirty="0"/>
              <a:t> vi </a:t>
            </a:r>
            <a:r>
              <a:rPr lang="en-US" sz="2000" dirty="0" err="1"/>
              <a:t>også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create </a:t>
            </a:r>
            <a:r>
              <a:rPr lang="en-US" sz="2000" dirty="0" err="1"/>
              <a:t>og</a:t>
            </a:r>
            <a:r>
              <a:rPr lang="en-US" sz="2000" dirty="0"/>
              <a:t> add 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068638"/>
            <a:ext cx="6334125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Integrationstest i OO - opsummeret</a:t>
            </a:r>
            <a:endParaRPr lang="en-US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da-DK" dirty="0"/>
              <a:t>Baseres på UML interaktionsdiagrammer </a:t>
            </a:r>
          </a:p>
          <a:p>
            <a:pPr marL="0" indent="0">
              <a:buFontTx/>
              <a:buNone/>
              <a:defRPr/>
            </a:pPr>
            <a:endParaRPr lang="da-DK" dirty="0"/>
          </a:p>
          <a:p>
            <a:pPr>
              <a:defRPr/>
            </a:pPr>
            <a:r>
              <a:rPr lang="da-DK" dirty="0"/>
              <a:t>Udvælg en sti i diagrammet og “træk” objektet gennem stien </a:t>
            </a:r>
          </a:p>
          <a:p>
            <a:pPr>
              <a:defRPr/>
            </a:pPr>
            <a:endParaRPr lang="da-DK" dirty="0"/>
          </a:p>
          <a:p>
            <a:pPr>
              <a:defRPr/>
            </a:pPr>
            <a:r>
              <a:rPr lang="da-DK" dirty="0"/>
              <a:t>Udfør tests som dækker kritiske stier og “</a:t>
            </a:r>
            <a:r>
              <a:rPr lang="da-DK" dirty="0" err="1"/>
              <a:t>conditions</a:t>
            </a:r>
            <a:r>
              <a:rPr lang="da-DK" dirty="0"/>
              <a:t>” i diagrammet </a:t>
            </a:r>
          </a:p>
          <a:p>
            <a:pPr lvl="1">
              <a:defRPr/>
            </a:pPr>
            <a:r>
              <a:rPr lang="da-DK" dirty="0"/>
              <a:t>Normale scenarier </a:t>
            </a:r>
          </a:p>
          <a:p>
            <a:pPr lvl="1">
              <a:defRPr/>
            </a:pPr>
            <a:r>
              <a:rPr lang="da-DK" dirty="0"/>
              <a:t>Alternativer 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Esempel: Integrations test</a:t>
            </a:r>
            <a:endParaRPr lang="en-US" altLang="da-DK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da-DK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3072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2033588"/>
            <a:ext cx="65881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Eksempel : Integrations test</a:t>
            </a:r>
            <a:endParaRPr lang="en-US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BankTester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1100" lvl="1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testTransfer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51100" lvl="1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485100" lvl="2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Bank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Bank(); </a:t>
            </a:r>
          </a:p>
          <a:p>
            <a:pPr marL="485100" lvl="2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Account 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bank.createAccount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(“a”); </a:t>
            </a:r>
          </a:p>
          <a:p>
            <a:pPr marL="485100" lvl="2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Account 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bank.createAccount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(“b”); </a:t>
            </a:r>
          </a:p>
          <a:p>
            <a:pPr marL="485100" lvl="2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Euro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balanceA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a.getBalance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485100" lvl="2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Euro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balanceB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b.getBalance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485100" lvl="2" indent="0">
              <a:buFontTx/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bank.transfer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(50, a, b);  // call withdraw method from Account a and deposit from Account b</a:t>
            </a:r>
          </a:p>
          <a:p>
            <a:pPr marL="485100" lvl="2" indent="0">
              <a:buFontTx/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(balanceA-50,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a.getBalance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0.0); </a:t>
            </a:r>
          </a:p>
          <a:p>
            <a:pPr marL="485100" lvl="2" indent="0">
              <a:buFontTx/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(balanceB+50,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b.getBalance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0.0); </a:t>
            </a:r>
          </a:p>
          <a:p>
            <a:pPr marL="251100" lvl="1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Test niveauer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da-DK" dirty="0"/>
              <a:t>Et OO program testes på forskellige niveauer for at kunne afdække fejl:</a:t>
            </a:r>
          </a:p>
          <a:p>
            <a:pPr lvl="1">
              <a:defRPr/>
            </a:pPr>
            <a:endParaRPr lang="da-DK" dirty="0"/>
          </a:p>
          <a:p>
            <a:pPr lvl="1">
              <a:defRPr/>
            </a:pPr>
            <a:r>
              <a:rPr lang="da-DK" dirty="0">
                <a:solidFill>
                  <a:srgbClr val="00B050"/>
                </a:solidFill>
              </a:rPr>
              <a:t>Den enkelte klasse – unit test</a:t>
            </a:r>
          </a:p>
          <a:p>
            <a:pPr lvl="2">
              <a:defRPr/>
            </a:pPr>
            <a:r>
              <a:rPr lang="da-DK" dirty="0">
                <a:solidFill>
                  <a:srgbClr val="00B050"/>
                </a:solidFill>
              </a:rPr>
              <a:t>En enkelt metode som en del af en klasse</a:t>
            </a:r>
          </a:p>
          <a:p>
            <a:pPr lvl="2">
              <a:defRPr/>
            </a:pPr>
            <a:r>
              <a:rPr lang="da-DK" dirty="0">
                <a:solidFill>
                  <a:srgbClr val="00B050"/>
                </a:solidFill>
              </a:rPr>
              <a:t>Interaktionen mellem en klasses metoder</a:t>
            </a:r>
          </a:p>
          <a:p>
            <a:pPr lvl="2">
              <a:defRPr/>
            </a:pPr>
            <a:endParaRPr lang="da-DK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da-DK" dirty="0">
                <a:solidFill>
                  <a:srgbClr val="00B050"/>
                </a:solidFill>
              </a:rPr>
              <a:t>Samarbejdende klasser – integrations test</a:t>
            </a:r>
          </a:p>
          <a:p>
            <a:pPr lvl="2">
              <a:defRPr/>
            </a:pPr>
            <a:r>
              <a:rPr lang="da-DK" dirty="0">
                <a:solidFill>
                  <a:srgbClr val="00B050"/>
                </a:solidFill>
              </a:rPr>
              <a:t>Samarbejdet mellem klasserne</a:t>
            </a:r>
          </a:p>
          <a:p>
            <a:pPr lvl="2">
              <a:defRPr/>
            </a:pPr>
            <a:r>
              <a:rPr lang="da-DK" dirty="0">
                <a:solidFill>
                  <a:srgbClr val="00B050"/>
                </a:solidFill>
              </a:rPr>
              <a:t>Interagerende metoder på tværs af klasserne</a:t>
            </a:r>
          </a:p>
          <a:p>
            <a:pPr lvl="2">
              <a:defRPr/>
            </a:pPr>
            <a:endParaRPr lang="da-DK" dirty="0"/>
          </a:p>
          <a:p>
            <a:pPr lvl="1">
              <a:defRPr/>
            </a:pPr>
            <a:r>
              <a:rPr lang="da-DK" dirty="0"/>
              <a:t>System – system test (modul 01)</a:t>
            </a:r>
          </a:p>
          <a:p>
            <a:pPr lvl="2">
              <a:defRPr/>
            </a:pPr>
            <a:r>
              <a:rPr lang="da-DK" dirty="0"/>
              <a:t>Fokus på de handlinger der er synlige for brugeren og  systemets respons herpå</a:t>
            </a:r>
          </a:p>
          <a:p>
            <a:pPr lvl="1">
              <a:defRPr/>
            </a:pPr>
            <a:endParaRPr lang="da-DK" dirty="0"/>
          </a:p>
          <a:p>
            <a:pPr lvl="1"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endParaRPr lang="da-DK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0AA7372-D846-4B31-81B8-8C15BBCA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03CF21-F561-437E-A346-6E76F848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013437"/>
            <a:ext cx="5725894" cy="329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262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dsholder til diasnumm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3F5927-3E6F-46AE-BE4D-D75FAA78519A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Top down versus bottom up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97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da-DK" sz="2400"/>
              <a:t>Top down integrations test: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000"/>
              <a:t>Tidlig test af krav fra UI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000"/>
              <a:t>Behov for stubbe til at simulere funktionaliteten i de lavere lag</a:t>
            </a:r>
          </a:p>
          <a:p>
            <a:pPr lvl="1" eaLnBrk="1" hangingPunct="1">
              <a:lnSpc>
                <a:spcPct val="80000"/>
              </a:lnSpc>
            </a:pPr>
            <a:endParaRPr lang="da-DK" altLang="da-DK" sz="2000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732088"/>
            <a:ext cx="5646737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Pladsholder til sidefod 3"/>
          <p:cNvSpPr txBox="1">
            <a:spLocks/>
          </p:cNvSpPr>
          <p:nvPr/>
        </p:nvSpPr>
        <p:spPr bwMode="auto">
          <a:xfrm>
            <a:off x="1931988" y="6348413"/>
            <a:ext cx="5578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593725" indent="-284163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827088" indent="-284163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96963" indent="-284163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1247775" indent="-176213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049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1621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6193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0765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literature: [Jacobsen et al.] ch 10 and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Top down versus bottom up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97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da-DK" sz="2400"/>
              <a:t>Bottom-up integrationstest: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sz="2000"/>
              <a:t>Sen test af funktionalitet – krav fra UI</a:t>
            </a:r>
          </a:p>
          <a:p>
            <a:pPr eaLnBrk="1" hangingPunct="1">
              <a:lnSpc>
                <a:spcPct val="80000"/>
              </a:lnSpc>
            </a:pPr>
            <a:endParaRPr lang="da-DK" altLang="da-DK" sz="2400"/>
          </a:p>
        </p:txBody>
      </p:sp>
      <p:sp>
        <p:nvSpPr>
          <p:cNvPr id="34820" name="Pladsholder til diasnumm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21D002-9616-4894-A02E-B918BFD7428F}" type="slidenum">
              <a:rPr lang="da-DK" altLang="da-DK" sz="1200">
                <a:solidFill>
                  <a:srgbClr val="898989"/>
                </a:solidFill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da-DK" altLang="da-DK" sz="1200">
              <a:solidFill>
                <a:srgbClr val="898989"/>
              </a:solidFill>
              <a:latin typeface="Arial" pitchFamily="34" charset="0"/>
            </a:endParaRPr>
          </a:p>
        </p:txBody>
      </p:sp>
      <p:graphicFrame>
        <p:nvGraphicFramePr>
          <p:cNvPr id="115723" name="Group 11"/>
          <p:cNvGraphicFramePr>
            <a:graphicFrameLocks noGrp="1"/>
          </p:cNvGraphicFramePr>
          <p:nvPr/>
        </p:nvGraphicFramePr>
        <p:xfrm>
          <a:off x="357188" y="5072063"/>
          <a:ext cx="8388350" cy="1066800"/>
        </p:xfrm>
        <a:graphic>
          <a:graphicData uri="http://schemas.openxmlformats.org/drawingml/2006/table">
            <a:tbl>
              <a:tblPr/>
              <a:tblGrid>
                <a:gridCol w="838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 praksis anvendes ofte en kombination af top </a:t>
                      </a:r>
                      <a:r>
                        <a:rPr kumimoji="0" lang="da-DK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down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og </a:t>
                      </a:r>
                      <a:r>
                        <a:rPr kumimoji="0" lang="da-DK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r>
                        <a:rPr kumimoji="0" lang="da-DK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up (sandwich solution)</a:t>
                      </a:r>
                      <a:endParaRPr kumimoji="0" lang="da-DK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349500"/>
            <a:ext cx="4392613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Pladsholder til sidefod 3"/>
          <p:cNvSpPr txBox="1">
            <a:spLocks/>
          </p:cNvSpPr>
          <p:nvPr/>
        </p:nvSpPr>
        <p:spPr bwMode="auto">
          <a:xfrm>
            <a:off x="1931988" y="6348413"/>
            <a:ext cx="5578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593725" indent="-284163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827088" indent="-284163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096963" indent="-284163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1247775" indent="-176213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7049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1621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6193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076575" indent="-176213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literature: [Jacobsen et al.] ch 10 and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Drivers and stubbe</a:t>
            </a:r>
          </a:p>
        </p:txBody>
      </p:sp>
      <p:sp>
        <p:nvSpPr>
          <p:cNvPr id="35843" name="Pladsholder til indhold 2"/>
          <p:cNvSpPr>
            <a:spLocks noGrp="1"/>
          </p:cNvSpPr>
          <p:nvPr>
            <p:ph idx="1"/>
          </p:nvPr>
        </p:nvSpPr>
        <p:spPr>
          <a:xfrm>
            <a:off x="682625" y="1600200"/>
            <a:ext cx="8177213" cy="4525963"/>
          </a:xfrm>
        </p:spPr>
        <p:txBody>
          <a:bodyPr/>
          <a:lstStyle/>
          <a:p>
            <a:pPr eaLnBrk="1" hangingPunct="1"/>
            <a:r>
              <a:rPr lang="da-DK" altLang="da-DK" dirty="0"/>
              <a:t>En test driver er en metode der udfører testen (run)</a:t>
            </a:r>
            <a:br>
              <a:rPr lang="da-DK" altLang="da-DK" dirty="0"/>
            </a:br>
            <a:r>
              <a:rPr lang="da-DK" altLang="da-DK" sz="1600" dirty="0"/>
              <a:t>Testmetode i </a:t>
            </a:r>
            <a:r>
              <a:rPr lang="da-DK" altLang="da-DK" sz="1600" dirty="0" err="1"/>
              <a:t>Junit</a:t>
            </a:r>
            <a:r>
              <a:rPr lang="da-DK" altLang="da-DK" sz="1600" dirty="0"/>
              <a:t>.</a:t>
            </a:r>
          </a:p>
          <a:p>
            <a:pPr eaLnBrk="1" hangingPunct="1"/>
            <a:r>
              <a:rPr lang="da-DK" altLang="da-DK" dirty="0"/>
              <a:t>En stub simulerer en endnu ikke kodet metode; består af metode signatur og en </a:t>
            </a:r>
            <a:r>
              <a:rPr lang="da-DK" altLang="da-DK" dirty="0" err="1"/>
              <a:t>hard-coded</a:t>
            </a:r>
            <a:r>
              <a:rPr lang="da-DK" altLang="da-DK" dirty="0"/>
              <a:t> retur værdi</a:t>
            </a:r>
          </a:p>
          <a:p>
            <a:pPr eaLnBrk="1" hangingPunct="1"/>
            <a:r>
              <a:rPr lang="da-DK" altLang="da-DK" dirty="0"/>
              <a:t>I </a:t>
            </a:r>
            <a:r>
              <a:rPr lang="da-DK" altLang="da-DK" dirty="0" err="1"/>
              <a:t>JUnit</a:t>
            </a:r>
            <a:r>
              <a:rPr lang="da-DK" altLang="da-DK" dirty="0"/>
              <a:t> framework genereres test drivers</a:t>
            </a:r>
          </a:p>
        </p:txBody>
      </p:sp>
      <p:sp>
        <p:nvSpPr>
          <p:cNvPr id="35844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8EA17A-3C85-4F90-A72C-C4DF9547BFA0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 dirty="0"/>
              <a:t>literature: [Jacobsen et al.] ch 10 and 11</a:t>
            </a:r>
            <a:endParaRPr lang="da-DK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21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a-DK" dirty="0"/>
              <a:t>Eksempel  på driver</a:t>
            </a:r>
            <a:br>
              <a:rPr lang="da-DK" dirty="0"/>
            </a:br>
            <a:r>
              <a:rPr lang="da-DK" sz="3200" dirty="0"/>
              <a:t>Metode for</a:t>
            </a:r>
            <a:r>
              <a:rPr lang="da-DK" dirty="0"/>
              <a:t> </a:t>
            </a:r>
            <a:r>
              <a:rPr lang="da-DK" sz="3200" dirty="0"/>
              <a:t>kald af konstruktør ”</a:t>
            </a:r>
            <a:r>
              <a:rPr lang="da-DK" sz="3200" dirty="0" err="1"/>
              <a:t>createVare</a:t>
            </a:r>
            <a:r>
              <a:rPr lang="da-DK" sz="3200" dirty="0"/>
              <a:t>”</a:t>
            </a:r>
          </a:p>
        </p:txBody>
      </p:sp>
      <p:sp>
        <p:nvSpPr>
          <p:cNvPr id="36867" name="Pladsholder til tekst 2"/>
          <p:cNvSpPr>
            <a:spLocks noGrp="1"/>
          </p:cNvSpPr>
          <p:nvPr>
            <p:ph type="body" sz="quarter" idx="3"/>
          </p:nvPr>
        </p:nvSpPr>
        <p:spPr>
          <a:xfrm>
            <a:off x="900113" y="1557338"/>
            <a:ext cx="7323137" cy="639762"/>
          </a:xfrm>
        </p:spPr>
        <p:txBody>
          <a:bodyPr/>
          <a:lstStyle/>
          <a:p>
            <a:pPr eaLnBrk="1" hangingPunct="1"/>
            <a:r>
              <a:rPr lang="da-DK" altLang="da-DK"/>
              <a:t>JUNIT testmetode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4"/>
          </p:nvPr>
        </p:nvSpPr>
        <p:spPr>
          <a:xfrm>
            <a:off x="971550" y="2205038"/>
            <a:ext cx="7929563" cy="3951287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Public </a:t>
            </a:r>
            <a:r>
              <a:rPr lang="da-DK" sz="1800" dirty="0" err="1"/>
              <a:t>void</a:t>
            </a:r>
            <a:r>
              <a:rPr lang="da-DK" sz="1800" dirty="0"/>
              <a:t> </a:t>
            </a:r>
            <a:r>
              <a:rPr lang="da-DK" sz="1800" dirty="0" err="1"/>
              <a:t>setUp</a:t>
            </a:r>
            <a:r>
              <a:rPr lang="da-DK" sz="1800" dirty="0"/>
              <a:t>()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Vare v1 =new .Vare(1,”cowboyhat”, 100,50);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 }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@Test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Public </a:t>
            </a:r>
            <a:r>
              <a:rPr lang="da-DK" sz="1800" dirty="0" err="1"/>
              <a:t>void</a:t>
            </a:r>
            <a:r>
              <a:rPr lang="da-DK" sz="1800" dirty="0"/>
              <a:t> </a:t>
            </a:r>
            <a:r>
              <a:rPr lang="da-DK" sz="1800" dirty="0" err="1"/>
              <a:t>testVare</a:t>
            </a:r>
            <a:r>
              <a:rPr lang="da-DK" sz="1800" dirty="0"/>
              <a:t>()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 err="1"/>
              <a:t>assertEquals</a:t>
            </a:r>
            <a:r>
              <a:rPr lang="da-DK" sz="1800" dirty="0"/>
              <a:t>(1, v1.getId());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 err="1"/>
              <a:t>assertEquals</a:t>
            </a:r>
            <a:r>
              <a:rPr lang="da-DK" sz="1800" dirty="0"/>
              <a:t>(”cowboyhat”, v1.getBeskrivelse());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 err="1"/>
              <a:t>assertEquals</a:t>
            </a:r>
            <a:r>
              <a:rPr lang="da-DK" sz="1800" dirty="0"/>
              <a:t>(100, v1.getPris());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 err="1"/>
              <a:t>assertEquals</a:t>
            </a:r>
            <a:r>
              <a:rPr lang="da-DK" sz="1800" dirty="0"/>
              <a:t>(50, v1.getAntalLager());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1800" dirty="0"/>
              <a:t>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da-DK" sz="1800" dirty="0"/>
          </a:p>
        </p:txBody>
      </p:sp>
      <p:sp>
        <p:nvSpPr>
          <p:cNvPr id="36869" name="Pladsholder til sidefod 3"/>
          <p:cNvSpPr>
            <a:spLocks noGrp="1"/>
          </p:cNvSpPr>
          <p:nvPr>
            <p:ph type="ftr" sz="quarter" idx="10"/>
          </p:nvPr>
        </p:nvSpPr>
        <p:spPr bwMode="auto">
          <a:xfrm>
            <a:off x="1692275" y="63817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litt: UP kap 10 og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6870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CE40E8-1F46-4F04-B0B8-D28EAE451D1E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a-DK"/>
              <a:t>Eksempel på en stub</a:t>
            </a:r>
            <a:br>
              <a:rPr lang="da-DK"/>
            </a:br>
            <a:r>
              <a:rPr lang="da-DK" sz="3200"/>
              <a:t>Simulerer metoder på vareklassen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Int </a:t>
            </a:r>
            <a:r>
              <a:rPr lang="da-DK" sz="2000" dirty="0" err="1"/>
              <a:t>getId</a:t>
            </a:r>
            <a:r>
              <a:rPr lang="da-DK" sz="2000" dirty="0"/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{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// stub metode for Vare:: </a:t>
            </a:r>
            <a:r>
              <a:rPr lang="da-DK" sz="2000" dirty="0" err="1"/>
              <a:t>getId</a:t>
            </a:r>
            <a:r>
              <a:rPr lang="da-DK" sz="2000" dirty="0"/>
              <a:t>()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 err="1"/>
              <a:t>return</a:t>
            </a:r>
            <a:r>
              <a:rPr lang="da-DK" sz="2000" dirty="0"/>
              <a:t> (1);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}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 err="1"/>
              <a:t>String</a:t>
            </a:r>
            <a:r>
              <a:rPr lang="da-DK" sz="2000" dirty="0"/>
              <a:t> </a:t>
            </a:r>
            <a:r>
              <a:rPr lang="da-DK" sz="2000" dirty="0" err="1"/>
              <a:t>getBeskrivelse</a:t>
            </a:r>
            <a:r>
              <a:rPr lang="da-DK" sz="2000" dirty="0"/>
              <a:t>();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{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//stubmetode for Vare::</a:t>
            </a:r>
            <a:r>
              <a:rPr lang="da-DK" sz="2000" dirty="0" err="1"/>
              <a:t>getBeskrivelse</a:t>
            </a:r>
            <a:r>
              <a:rPr lang="da-DK" sz="2000" dirty="0"/>
              <a:t>() 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 err="1"/>
              <a:t>return</a:t>
            </a:r>
            <a:r>
              <a:rPr lang="da-DK" sz="2000" dirty="0"/>
              <a:t> (”cowboyhat”)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da-DK" sz="2000" dirty="0"/>
              <a:t>} </a:t>
            </a:r>
          </a:p>
          <a:p>
            <a:pPr marL="594000" lvl="1" indent="-284400" eaLnBrk="1" fontAlgn="auto" hangingPunct="1">
              <a:spcAft>
                <a:spcPts val="0"/>
              </a:spcAft>
              <a:defRPr/>
            </a:pPr>
            <a:endParaRPr lang="da-DK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da-DK" dirty="0"/>
          </a:p>
        </p:txBody>
      </p:sp>
      <p:sp>
        <p:nvSpPr>
          <p:cNvPr id="37892" name="Pladsholder til sidefod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litt: UP kap 10 og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7893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78CCD2-971D-4811-BBF3-CC4CF2CD32E9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Regressions test</a:t>
            </a:r>
            <a:endParaRPr lang="en-US" altLang="da-DK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da-DK" dirty="0"/>
              <a:t>Regressions test</a:t>
            </a:r>
          </a:p>
          <a:p>
            <a:pPr lvl="1"/>
            <a:r>
              <a:rPr lang="da-DK" altLang="da-DK" dirty="0"/>
              <a:t>Der introduceres ofte nye fejl, når man er </a:t>
            </a:r>
            <a:r>
              <a:rPr lang="da-DK" altLang="da-DK" dirty="0" err="1"/>
              <a:t>igang</a:t>
            </a:r>
            <a:r>
              <a:rPr lang="da-DK" altLang="da-DK" dirty="0"/>
              <a:t> med at rette fejl (1 ny per 4 rettede bugs) eller </a:t>
            </a:r>
            <a:r>
              <a:rPr lang="da-DK" altLang="da-DK" dirty="0" err="1"/>
              <a:t>refakturere</a:t>
            </a:r>
            <a:r>
              <a:rPr lang="da-DK" altLang="da-DK" dirty="0"/>
              <a:t> koden - </a:t>
            </a:r>
            <a:r>
              <a:rPr lang="da-DK" altLang="da-DK" dirty="0">
                <a:solidFill>
                  <a:srgbClr val="FF0000"/>
                </a:solidFill>
              </a:rPr>
              <a:t>specielt når man er presset. </a:t>
            </a:r>
          </a:p>
          <a:p>
            <a:pPr lvl="1"/>
            <a:r>
              <a:rPr lang="da-DK" altLang="da-DK" dirty="0"/>
              <a:t>Når en fejlrettelse foretages under stress eller man ikke har den nødvendige viden om koden eller applikationen, er der en stor risiko for at nye fejl opstår </a:t>
            </a:r>
          </a:p>
          <a:p>
            <a:pPr marL="309562" lvl="1" indent="0">
              <a:buNone/>
            </a:pPr>
            <a:endParaRPr lang="da-DK" altLang="da-DK" dirty="0"/>
          </a:p>
          <a:p>
            <a:pPr lvl="1"/>
            <a:r>
              <a:rPr lang="da-DK" altLang="da-DK" dirty="0"/>
              <a:t>Det betyder at alle test skal køres igen!</a:t>
            </a:r>
            <a:br>
              <a:rPr lang="da-DK" altLang="da-DK" dirty="0"/>
            </a:br>
            <a:r>
              <a:rPr lang="da-DK" altLang="da-DK" dirty="0"/>
              <a:t>Dette kaldes for </a:t>
            </a:r>
            <a:r>
              <a:rPr lang="da-DK" altLang="da-DK" dirty="0">
                <a:solidFill>
                  <a:srgbClr val="00B050"/>
                </a:solidFill>
              </a:rPr>
              <a:t>regressions test</a:t>
            </a:r>
            <a:r>
              <a:rPr lang="da-DK" altLang="da-DK" dirty="0"/>
              <a:t>. 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Debugging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da-DK" dirty="0"/>
              <a:t>Hvad gør man, når man opdager en fejl?</a:t>
            </a:r>
          </a:p>
          <a:p>
            <a:r>
              <a:rPr lang="da-DK" altLang="da-DK" dirty="0"/>
              <a:t>Debugging: handler om at finde årsagen til fejlen og rette den</a:t>
            </a:r>
          </a:p>
          <a:p>
            <a:pPr lvl="1"/>
            <a:r>
              <a:rPr lang="da-DK" altLang="da-DK" dirty="0"/>
              <a:t>Lokalisere den</a:t>
            </a:r>
          </a:p>
          <a:p>
            <a:pPr lvl="1"/>
            <a:r>
              <a:rPr lang="da-DK" altLang="da-DK" dirty="0"/>
              <a:t>Rette den</a:t>
            </a:r>
          </a:p>
          <a:p>
            <a:pPr lvl="1"/>
            <a:r>
              <a:rPr lang="da-DK" altLang="da-DK" dirty="0"/>
              <a:t>Teste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Test utopi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400" dirty="0"/>
              <a:t>Ideelt set skal alle mulige 'stier gennem et program' testes hver for sig  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400" dirty="0"/>
              <a:t>En udtømmende test er ikke mulig hverken tidsmæssigt eller økonomisk!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da-DK" altLang="da-DK" sz="2400" dirty="0"/>
          </a:p>
          <a:p>
            <a:pPr eaLnBrk="1" hangingPunct="1">
              <a:lnSpc>
                <a:spcPct val="90000"/>
              </a:lnSpc>
            </a:pPr>
            <a:r>
              <a:rPr lang="da-DK" altLang="da-DK" sz="2400" dirty="0"/>
              <a:t>Derfor: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da-DK" dirty="0"/>
              <a:t>Sats på de problemområder, der erfaringsmæssigt bevirker flest fejl (ækvivalente klasser)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da-DK" dirty="0"/>
              <a:t>Sats på nogle almene testprincipper, der erfaringsmæssigt har bevist deres værdi</a:t>
            </a:r>
          </a:p>
        </p:txBody>
      </p:sp>
      <p:sp>
        <p:nvSpPr>
          <p:cNvPr id="40964" name="Pladsholder til sidefod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litt: UP kap 10 og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40965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2CB84B1-571F-4CED-8E5C-8F7E083593D2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2" name="Pladsholder til sidefod 4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nn-NO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litt: UP kap 10 og 11</a:t>
            </a:r>
            <a:endParaRPr lang="da-DK" sz="120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sp>
        <p:nvSpPr>
          <p:cNvPr id="3" name="Pladsholder til diasnumm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09026280-6666-488A-8CD5-45235D17A5F4}" type="slidenum">
              <a:rPr lang="da-DK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pPr algn="r">
                <a:defRPr/>
              </a:pPr>
              <a:t>38</a:t>
            </a:fld>
            <a:endParaRPr lang="da-DK" sz="120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87B781B-46B2-4CC9-A6E1-22504EE77F71}"/>
              </a:ext>
            </a:extLst>
          </p:cNvPr>
          <p:cNvSpPr/>
          <p:nvPr/>
        </p:nvSpPr>
        <p:spPr>
          <a:xfrm rot="1854921">
            <a:off x="7713797" y="4131995"/>
            <a:ext cx="1140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600" dirty="0" err="1">
                <a:solidFill>
                  <a:srgbClr val="0070C0"/>
                </a:solidFill>
              </a:rPr>
              <a:t>Null</a:t>
            </a:r>
            <a:r>
              <a:rPr lang="da-DK" sz="1600" dirty="0">
                <a:solidFill>
                  <a:srgbClr val="0070C0"/>
                </a:solidFill>
              </a:rPr>
              <a:t>-cases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n-US" altLang="da-DK"/>
              <a:t>Test rapport</a:t>
            </a:r>
          </a:p>
        </p:txBody>
      </p:sp>
      <p:sp>
        <p:nvSpPr>
          <p:cNvPr id="41987" name="Pladsholder til indhold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715000"/>
          </a:xfrm>
        </p:spPr>
        <p:txBody>
          <a:bodyPr/>
          <a:lstStyle/>
          <a:p>
            <a:pPr eaLnBrk="1" hangingPunct="1"/>
            <a:r>
              <a:rPr lang="da-DK" altLang="da-DK" dirty="0"/>
              <a:t>Her beskrives resultaterne fra testen :</a:t>
            </a:r>
          </a:p>
          <a:p>
            <a:pPr lvl="1" eaLnBrk="1" hangingPunct="1"/>
            <a:r>
              <a:rPr lang="da-DK" altLang="da-DK" dirty="0"/>
              <a:t>Hvilke test er blevet gennemført</a:t>
            </a:r>
          </a:p>
          <a:p>
            <a:pPr lvl="1" eaLnBrk="1" hangingPunct="1"/>
            <a:r>
              <a:rPr lang="da-DK" altLang="da-DK" dirty="0"/>
              <a:t>Hvilke fejl  er blevet fundet, og hvordan er de kategoriseret. </a:t>
            </a:r>
            <a:r>
              <a:rPr lang="da-DK" altLang="da-DK" dirty="0">
                <a:solidFill>
                  <a:srgbClr val="0070C0"/>
                </a:solidFill>
              </a:rPr>
              <a:t>Ikke alle fejl er kodefejl – det kan fx også være: misforståelser i kravene eller selve testen</a:t>
            </a:r>
          </a:p>
          <a:p>
            <a:pPr lvl="1" eaLnBrk="1" hangingPunct="1"/>
            <a:endParaRPr lang="da-DK" altLang="da-DK" dirty="0"/>
          </a:p>
          <a:p>
            <a:pPr lvl="1" eaLnBrk="1" hangingPunct="1"/>
            <a:r>
              <a:rPr lang="da-DK" altLang="da-DK" dirty="0"/>
              <a:t>Hvilke fejl i programmet er kilde til de fundne fejl</a:t>
            </a:r>
          </a:p>
          <a:p>
            <a:pPr lvl="1" eaLnBrk="1" hangingPunct="1"/>
            <a:r>
              <a:rPr lang="da-DK" altLang="da-DK" dirty="0"/>
              <a:t>Hvornår kan de rettes?</a:t>
            </a:r>
          </a:p>
          <a:p>
            <a:pPr lvl="2" eaLnBrk="1" hangingPunct="1"/>
            <a:r>
              <a:rPr lang="da-DK" altLang="da-DK" sz="2000" dirty="0"/>
              <a:t>Hvordan sikres at rettelsen er korrekt og ikke har </a:t>
            </a:r>
            <a:r>
              <a:rPr lang="da-DK" altLang="da-DK" sz="2000" dirty="0" err="1"/>
              <a:t>side-effekter</a:t>
            </a:r>
            <a:endParaRPr lang="en-US" altLang="da-DK" sz="2000" dirty="0"/>
          </a:p>
        </p:txBody>
      </p:sp>
      <p:sp>
        <p:nvSpPr>
          <p:cNvPr id="41988" name="Pladsholder til diasnummer 4"/>
          <p:cNvSpPr>
            <a:spLocks noGrp="1"/>
          </p:cNvSpPr>
          <p:nvPr>
            <p:ph type="sldNum" sz="quarter" idx="11"/>
          </p:nvPr>
        </p:nvSpPr>
        <p:spPr bwMode="auto">
          <a:xfrm>
            <a:off x="146050" y="6210300"/>
            <a:ext cx="457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4015E-1D76-467B-A394-AFB9FFC9B586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/>
              <a:t>Test cases</a:t>
            </a:r>
            <a:r>
              <a:rPr lang="da-DK" altLang="da-DK" sz="1600" dirty="0"/>
              <a:t> - igen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2625" y="1341438"/>
            <a:ext cx="7756525" cy="501491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da-DK" altLang="da-DK" sz="2400" i="1" dirty="0"/>
              <a:t>Test cases anvendes i flere typer tests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dirty="0"/>
              <a:t>En test case specificerer en måde at teste systemet på: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dirty="0">
                <a:solidFill>
                  <a:srgbClr val="00B050"/>
                </a:solidFill>
              </a:rPr>
              <a:t>input og forventet output samt betingelser.</a:t>
            </a:r>
            <a:br>
              <a:rPr lang="da-DK" altLang="da-DK" dirty="0"/>
            </a:br>
            <a:endParaRPr lang="da-DK" altLang="da-DK" dirty="0"/>
          </a:p>
          <a:p>
            <a:pPr eaLnBrk="1" hangingPunct="1">
              <a:lnSpc>
                <a:spcPct val="80000"/>
              </a:lnSpc>
            </a:pPr>
            <a:r>
              <a:rPr lang="da-DK" altLang="da-DK" dirty="0"/>
              <a:t>Systemtest / Accepttest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dirty="0"/>
              <a:t>Test cases designes for at verificere at et krav (fx beskrevet i en </a:t>
            </a:r>
            <a:r>
              <a:rPr lang="da-DK" altLang="da-DK" dirty="0" err="1"/>
              <a:t>use</a:t>
            </a:r>
            <a:r>
              <a:rPr lang="da-DK" altLang="da-DK" dirty="0"/>
              <a:t> case) er implementeret som specificeret  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dirty="0" err="1"/>
              <a:t>UNITtest</a:t>
            </a:r>
            <a:r>
              <a:rPr lang="da-DK" altLang="da-DK" dirty="0"/>
              <a:t> (integrationstest)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da-DK" dirty="0">
                <a:solidFill>
                  <a:srgbClr val="00B050"/>
                </a:solidFill>
              </a:rPr>
              <a:t>Testcases designes for at verificere at en unit (fx en metode) gør som specificeret og at fejlsituationer (</a:t>
            </a:r>
            <a:r>
              <a:rPr lang="da-DK" altLang="da-DK" dirty="0" err="1">
                <a:solidFill>
                  <a:srgbClr val="00B050"/>
                </a:solidFill>
              </a:rPr>
              <a:t>exceptions</a:t>
            </a:r>
            <a:r>
              <a:rPr lang="da-DK" altLang="da-DK" dirty="0">
                <a:solidFill>
                  <a:srgbClr val="00B050"/>
                </a:solidFill>
              </a:rPr>
              <a:t>) bliver håndteret.</a:t>
            </a:r>
          </a:p>
        </p:txBody>
      </p:sp>
      <p:sp>
        <p:nvSpPr>
          <p:cNvPr id="8197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DF5C61-84EC-4FDD-BB0A-F22E7B561353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3" name="Pladsholder til diasnumm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D25BAB3-2285-4003-B699-6A6583130F56}" type="slidenum">
              <a:rPr lang="da-DK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pPr algn="r">
                <a:defRPr/>
              </a:pPr>
              <a:t>4</a:t>
            </a:fld>
            <a:endParaRPr lang="da-DK" sz="120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Afsæt tid til test!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da-DK" altLang="da-DK" dirty="0"/>
              <a:t>Tidsforbrug i et typisk IT projekt:</a:t>
            </a:r>
          </a:p>
          <a:p>
            <a:pPr lvl="1" eaLnBrk="1" hangingPunct="1"/>
            <a:r>
              <a:rPr lang="da-DK" altLang="da-DK" dirty="0"/>
              <a:t>1/3 til analyse og design</a:t>
            </a:r>
          </a:p>
          <a:p>
            <a:pPr lvl="1" eaLnBrk="1" hangingPunct="1"/>
            <a:r>
              <a:rPr lang="da-DK" altLang="da-DK" dirty="0"/>
              <a:t>1/3 til koden</a:t>
            </a:r>
          </a:p>
          <a:p>
            <a:pPr lvl="1" eaLnBrk="1" hangingPunct="1"/>
            <a:r>
              <a:rPr lang="da-DK" altLang="da-DK" dirty="0"/>
              <a:t>1/3 til test 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litt: UP kap 10 og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4B6996-E5AF-495D-82C4-758B307E1DD5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Litteratur:</a:t>
            </a:r>
          </a:p>
        </p:txBody>
      </p:sp>
      <p:sp>
        <p:nvSpPr>
          <p:cNvPr id="45059" name="Pladsholder til indhold 2"/>
          <p:cNvSpPr>
            <a:spLocks noGrp="1"/>
          </p:cNvSpPr>
          <p:nvPr>
            <p:ph idx="1"/>
          </p:nvPr>
        </p:nvSpPr>
        <p:spPr>
          <a:xfrm>
            <a:off x="682625" y="1600200"/>
            <a:ext cx="8353871" cy="4525963"/>
          </a:xfrm>
        </p:spPr>
        <p:txBody>
          <a:bodyPr/>
          <a:lstStyle/>
          <a:p>
            <a:r>
              <a:rPr lang="da-DK" altLang="da-DK" dirty="0" err="1"/>
              <a:t>Systematic</a:t>
            </a:r>
            <a:r>
              <a:rPr lang="da-DK" altLang="da-DK" dirty="0"/>
              <a:t> software </a:t>
            </a:r>
            <a:r>
              <a:rPr lang="da-DK" altLang="da-DK" dirty="0" err="1"/>
              <a:t>testing</a:t>
            </a:r>
            <a:r>
              <a:rPr lang="da-DK" altLang="da-DK" dirty="0"/>
              <a:t>: </a:t>
            </a:r>
            <a:r>
              <a:rPr lang="da-DK" altLang="da-DK" sz="2400" dirty="0">
                <a:hlinkClick r:id="rId2"/>
              </a:rPr>
              <a:t>http://www.itu.dk/~sestoft/papers/softwaretesting.pdf</a:t>
            </a:r>
            <a:endParaRPr lang="da-DK" altLang="da-DK" sz="2400" dirty="0"/>
          </a:p>
          <a:p>
            <a:pPr marL="0" indent="0">
              <a:buNone/>
            </a:pPr>
            <a:r>
              <a:rPr lang="da-DK" altLang="da-DK" sz="1600" dirty="0"/>
              <a:t>	- kap. 2 White-</a:t>
            </a:r>
            <a:r>
              <a:rPr lang="da-DK" altLang="da-DK" sz="1600" dirty="0" err="1"/>
              <a:t>box</a:t>
            </a:r>
            <a:r>
              <a:rPr lang="da-DK" altLang="da-DK" sz="1600" dirty="0"/>
              <a:t> </a:t>
            </a:r>
            <a:r>
              <a:rPr lang="da-DK" altLang="da-DK" sz="1600" dirty="0" err="1"/>
              <a:t>testing</a:t>
            </a:r>
            <a:endParaRPr lang="da-DK" altLang="da-DK" sz="1600" dirty="0"/>
          </a:p>
          <a:p>
            <a:pPr marL="0" indent="0">
              <a:buNone/>
            </a:pPr>
            <a:endParaRPr lang="da-DK" alt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45061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ACBF57-89EB-490C-AABB-8D0D556F7A8A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Hvordan tester I?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da-DK" dirty="0"/>
              <a:t>Overvej hvordan I tester i jeres projekter:</a:t>
            </a:r>
          </a:p>
          <a:p>
            <a:pPr lvl="1"/>
            <a:r>
              <a:rPr lang="da-DK" altLang="da-DK" dirty="0"/>
              <a:t>Hvornår tester I ?</a:t>
            </a:r>
          </a:p>
          <a:p>
            <a:pPr lvl="1"/>
            <a:r>
              <a:rPr lang="da-DK" altLang="da-DK" dirty="0"/>
              <a:t>Hvad tester I ?</a:t>
            </a:r>
          </a:p>
          <a:p>
            <a:pPr lvl="1"/>
            <a:r>
              <a:rPr lang="da-DK" altLang="da-DK" dirty="0"/>
              <a:t>Hvordan tester I det ?</a:t>
            </a:r>
          </a:p>
          <a:p>
            <a:pPr lvl="1"/>
            <a:r>
              <a:rPr lang="da-DK" altLang="da-DK" dirty="0"/>
              <a:t>Hvad er jeres overvejelser I forbindelse med test ?</a:t>
            </a:r>
          </a:p>
          <a:p>
            <a:pPr lvl="1"/>
            <a:r>
              <a:rPr lang="da-DK" altLang="da-DK" dirty="0"/>
              <a:t>Er jeres test effektive ?</a:t>
            </a:r>
          </a:p>
          <a:p>
            <a:pPr lvl="1"/>
            <a:r>
              <a:rPr lang="da-DK" altLang="da-DK" dirty="0"/>
              <a:t>Hvilke hjælpeværktøjer bruger I ?</a:t>
            </a:r>
          </a:p>
          <a:p>
            <a:pPr lvl="1"/>
            <a:endParaRPr lang="da-DK" altLang="da-DK" dirty="0"/>
          </a:p>
          <a:p>
            <a:pPr lvl="1"/>
            <a:r>
              <a:rPr lang="da-DK" altLang="da-DK" i="1" dirty="0"/>
              <a:t>Hvordan præsenterer i jeres tests i rapporten ?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250238" y="6348413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da-DK" sz="1100">
                <a:solidFill>
                  <a:srgbClr val="898989"/>
                </a:solidFill>
                <a:latin typeface="Arial" pitchFamily="34" charset="0"/>
              </a:rPr>
              <a:t>litt: UP kap 10 og 11</a:t>
            </a:r>
            <a:endParaRPr lang="da-DK" altLang="da-DK" sz="11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084A4C-DCEF-41F6-A3C6-47E3BC18BC37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Opgaver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22533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42D498-B349-4745-9486-3D92364790FE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F13A262-B5A9-4EF5-95D3-436C46714EE4}"/>
              </a:ext>
            </a:extLst>
          </p:cNvPr>
          <p:cNvSpPr/>
          <p:nvPr/>
        </p:nvSpPr>
        <p:spPr>
          <a:xfrm>
            <a:off x="706357" y="1497093"/>
            <a:ext cx="4572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br>
              <a:rPr lang="da-DK" altLang="da-DK" dirty="0"/>
            </a:br>
            <a:r>
              <a:rPr lang="da-DK" altLang="da-DK" dirty="0"/>
              <a:t>Find on </a:t>
            </a:r>
            <a:r>
              <a:rPr lang="da-DK" altLang="da-DK" dirty="0" err="1"/>
              <a:t>canvas</a:t>
            </a:r>
            <a:r>
              <a:rPr lang="da-DK" altLang="da-DK" dirty="0"/>
              <a:t>: </a:t>
            </a:r>
            <a:br>
              <a:rPr lang="da-DK" altLang="da-DK" dirty="0"/>
            </a:br>
            <a:r>
              <a:rPr lang="da-DK" altLang="da-DK" b="1" dirty="0" err="1">
                <a:solidFill>
                  <a:srgbClr val="00B050"/>
                </a:solidFill>
              </a:rPr>
              <a:t>Exercise_Unit</a:t>
            </a:r>
            <a:r>
              <a:rPr lang="da-DK" altLang="da-DK" b="1" dirty="0">
                <a:solidFill>
                  <a:srgbClr val="00B050"/>
                </a:solidFill>
              </a:rPr>
              <a:t>-Integration-test</a:t>
            </a:r>
          </a:p>
          <a:p>
            <a:pPr marL="0" indent="0">
              <a:buNone/>
            </a:pPr>
            <a:endParaRPr lang="da-DK" altLang="da-DK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a-DK" altLang="da-DK" sz="2400" b="1" dirty="0" err="1">
                <a:solidFill>
                  <a:srgbClr val="0070C0"/>
                </a:solidFill>
              </a:rPr>
              <a:t>Exercise</a:t>
            </a:r>
            <a:r>
              <a:rPr lang="da-DK" altLang="da-DK" sz="2400" b="1" dirty="0">
                <a:solidFill>
                  <a:srgbClr val="0070C0"/>
                </a:solidFill>
              </a:rPr>
              <a:t> 2</a:t>
            </a:r>
            <a:br>
              <a:rPr lang="da-DK" altLang="da-DK" sz="2400" dirty="0">
                <a:solidFill>
                  <a:srgbClr val="0070C0"/>
                </a:solidFill>
              </a:rPr>
            </a:br>
            <a:r>
              <a:rPr lang="da-DK" altLang="da-DK" sz="2400" dirty="0">
                <a:solidFill>
                  <a:srgbClr val="0070C0"/>
                </a:solidFill>
              </a:rPr>
              <a:t>Sale test</a:t>
            </a:r>
          </a:p>
          <a:p>
            <a:pPr marL="0" indent="0">
              <a:buNone/>
            </a:pPr>
            <a:endParaRPr lang="da-DK" altLang="da-DK" sz="2400" b="1" dirty="0">
              <a:solidFill>
                <a:srgbClr val="0070C0"/>
              </a:solidFill>
            </a:endParaRPr>
          </a:p>
          <a:p>
            <a:r>
              <a:rPr lang="da-DK" altLang="da-DK" sz="2400" b="1" dirty="0" err="1">
                <a:solidFill>
                  <a:srgbClr val="0070C0"/>
                </a:solidFill>
              </a:rPr>
              <a:t>Exercise</a:t>
            </a:r>
            <a:r>
              <a:rPr lang="da-DK" altLang="da-DK" sz="2400" b="1" dirty="0">
                <a:solidFill>
                  <a:srgbClr val="0070C0"/>
                </a:solidFill>
              </a:rPr>
              <a:t> 3</a:t>
            </a:r>
            <a:br>
              <a:rPr lang="da-DK" altLang="da-DK" sz="2400" dirty="0">
                <a:solidFill>
                  <a:srgbClr val="0070C0"/>
                </a:solidFill>
              </a:rPr>
            </a:br>
            <a:r>
              <a:rPr lang="da-DK" altLang="da-DK" sz="2400" dirty="0">
                <a:solidFill>
                  <a:srgbClr val="0070C0"/>
                </a:solidFill>
              </a:rPr>
              <a:t>Test </a:t>
            </a:r>
            <a:r>
              <a:rPr lang="da-DK" altLang="da-DK" sz="2400" dirty="0" err="1">
                <a:solidFill>
                  <a:srgbClr val="0070C0"/>
                </a:solidFill>
              </a:rPr>
              <a:t>exceptions</a:t>
            </a:r>
            <a:endParaRPr lang="da-DK" altLang="da-DK" sz="2400" dirty="0"/>
          </a:p>
        </p:txBody>
      </p:sp>
    </p:spTree>
    <p:extLst>
      <p:ext uri="{BB962C8B-B14F-4D97-AF65-F5344CB8AC3E}">
        <p14:creationId xmlns:p14="http://schemas.microsoft.com/office/powerpoint/2010/main" val="384564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/>
              <a:t>Whitebox test (programmering)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5435600" y="1628775"/>
            <a:ext cx="3457575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400" dirty="0"/>
              <a:t>Kender opbygningen af eller systemets kode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400" dirty="0"/>
              <a:t>100 %’s dækning betyder at testen kommer igennem alle veje (branches) i programmet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400" dirty="0"/>
              <a:t>Alle logiske veje </a:t>
            </a:r>
            <a:r>
              <a:rPr lang="da-DK" sz="2100" dirty="0"/>
              <a:t>(fx </a:t>
            </a:r>
            <a:r>
              <a:rPr lang="da-DK" sz="2100" dirty="0" err="1"/>
              <a:t>if</a:t>
            </a:r>
            <a:r>
              <a:rPr lang="da-DK" sz="2100" dirty="0"/>
              <a:t>-statements evalueres både når sand og falsk)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400" b="1" dirty="0"/>
              <a:t>Dækningsgraden</a:t>
            </a:r>
            <a:r>
              <a:rPr lang="da-DK" sz="2400" dirty="0"/>
              <a:t> måles ud fra faktiske gennemløb i forhold til mulige gennemløb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sz="2400" dirty="0"/>
              <a:t>Der anvendes typisk automatiserede værktøjer og analyseværktøjer</a:t>
            </a:r>
            <a:endParaRPr lang="da-DK" sz="3600" dirty="0"/>
          </a:p>
        </p:txBody>
      </p:sp>
      <p:sp>
        <p:nvSpPr>
          <p:cNvPr id="9221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11EC6A-F74B-4348-8867-F390F6B6948F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13315" name="Pladsholder til diasnumm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da-DK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8" t="4599" r="4637"/>
          <a:stretch>
            <a:fillRect/>
          </a:stretch>
        </p:blipFill>
        <p:spPr bwMode="auto">
          <a:xfrm>
            <a:off x="1357313" y="1357313"/>
            <a:ext cx="3786187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30175"/>
            <a:ext cx="7756525" cy="717550"/>
          </a:xfrm>
        </p:spPr>
        <p:txBody>
          <a:bodyPr/>
          <a:lstStyle/>
          <a:p>
            <a:pPr eaLnBrk="1" hangingPunct="1"/>
            <a:r>
              <a:rPr lang="da-DK" altLang="da-DK"/>
              <a:t>                Black-box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2678113"/>
            <a:ext cx="8229600" cy="372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400"/>
              <a:t>Fokuserer alene på inputs og outputs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400"/>
              <a:t>Kender ikke interne stier og strukturer i koden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400"/>
              <a:t>Dækningsgraden kendes ikke 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400"/>
              <a:t>Testen baseres på krav- og designspecifikationer 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400"/>
              <a:t>Kan anvendes på alle niveauer</a:t>
            </a:r>
          </a:p>
          <a:p>
            <a:pPr eaLnBrk="1" hangingPunct="1">
              <a:lnSpc>
                <a:spcPct val="90000"/>
              </a:lnSpc>
            </a:pPr>
            <a:endParaRPr lang="da-DK" altLang="da-DK" sz="2400"/>
          </a:p>
        </p:txBody>
      </p:sp>
      <p:sp>
        <p:nvSpPr>
          <p:cNvPr id="10244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D1962D-BFAE-4B59-A722-1E8A7D2EAA10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3" name="Pladsholder til diasnumm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D778F2C-65E7-409E-B515-67977860CD5E}" type="slidenum">
              <a:rPr lang="da-DK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pPr algn="r">
                <a:defRPr/>
              </a:pPr>
              <a:t>6</a:t>
            </a:fld>
            <a:endParaRPr lang="da-DK" sz="120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r="8711" b="7893"/>
          <a:stretch>
            <a:fillRect/>
          </a:stretch>
        </p:blipFill>
        <p:spPr bwMode="auto">
          <a:xfrm>
            <a:off x="0" y="1125538"/>
            <a:ext cx="32861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32"/>
          <p:cNvGrpSpPr>
            <a:grpSpLocks/>
          </p:cNvGrpSpPr>
          <p:nvPr/>
        </p:nvGrpSpPr>
        <p:grpSpPr bwMode="auto">
          <a:xfrm>
            <a:off x="927100" y="4678363"/>
            <a:ext cx="7504113" cy="1817687"/>
            <a:chOff x="432" y="1296"/>
            <a:chExt cx="4871" cy="1388"/>
          </a:xfrm>
        </p:grpSpPr>
        <p:sp>
          <p:nvSpPr>
            <p:cNvPr id="10249" name="Rectangle 3"/>
            <p:cNvSpPr>
              <a:spLocks noChangeArrowheads="1"/>
            </p:cNvSpPr>
            <p:nvPr/>
          </p:nvSpPr>
          <p:spPr bwMode="auto">
            <a:xfrm>
              <a:off x="703" y="1732"/>
              <a:ext cx="472" cy="52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593725" indent="-284163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827088" indent="-284163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096963" indent="-284163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1247775" indent="-176213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17049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1621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26193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0765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da-DK" altLang="da-DK" sz="240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250" name="Rectangle 4"/>
            <p:cNvSpPr>
              <a:spLocks noChangeArrowheads="1"/>
            </p:cNvSpPr>
            <p:nvPr/>
          </p:nvSpPr>
          <p:spPr bwMode="auto">
            <a:xfrm>
              <a:off x="1951" y="1684"/>
              <a:ext cx="952" cy="76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593725" indent="-284163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827088" indent="-284163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096963" indent="-284163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1247775" indent="-176213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17049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1621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26193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0765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da-DK" altLang="da-DK" sz="240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251" name="Rectangle 5"/>
            <p:cNvSpPr>
              <a:spLocks noChangeArrowheads="1"/>
            </p:cNvSpPr>
            <p:nvPr/>
          </p:nvSpPr>
          <p:spPr bwMode="auto">
            <a:xfrm>
              <a:off x="3727" y="1540"/>
              <a:ext cx="1288" cy="1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593725" indent="-284163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827088" indent="-284163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096963" indent="-284163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1247775" indent="-176213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17049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1621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26193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0765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da-DK" altLang="da-DK" sz="240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252" name="Rectangle 6"/>
            <p:cNvSpPr>
              <a:spLocks noChangeArrowheads="1"/>
            </p:cNvSpPr>
            <p:nvPr/>
          </p:nvSpPr>
          <p:spPr bwMode="auto">
            <a:xfrm>
              <a:off x="720" y="1488"/>
              <a:ext cx="4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593725" indent="-284163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827088" indent="-284163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096963" indent="-284163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1247775" indent="-176213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17049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1621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26193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0765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da-DK" sz="2000" b="1">
                  <a:solidFill>
                    <a:srgbClr val="A50021"/>
                  </a:solidFill>
                  <a:latin typeface="Arial" pitchFamily="34" charset="0"/>
                  <a:ea typeface="MS PGothic" pitchFamily="34" charset="-128"/>
                </a:rPr>
                <a:t>Unit</a:t>
              </a:r>
              <a:endParaRPr lang="en-US" altLang="da-DK" sz="2000" b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253" name="Rectangle 7"/>
            <p:cNvSpPr>
              <a:spLocks noChangeArrowheads="1"/>
            </p:cNvSpPr>
            <p:nvPr/>
          </p:nvSpPr>
          <p:spPr bwMode="auto">
            <a:xfrm>
              <a:off x="1968" y="1440"/>
              <a:ext cx="9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593725" indent="-284163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827088" indent="-284163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096963" indent="-284163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1247775" indent="-176213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17049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1621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26193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0765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da-DK" sz="2000" b="1">
                  <a:solidFill>
                    <a:srgbClr val="A50021"/>
                  </a:solidFill>
                  <a:latin typeface="Arial" pitchFamily="34" charset="0"/>
                  <a:ea typeface="MS PGothic" pitchFamily="34" charset="-128"/>
                </a:rPr>
                <a:t>Subsystem</a:t>
              </a:r>
              <a:endParaRPr lang="en-US" altLang="da-DK" sz="2000" b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254" name="Rectangle 8"/>
            <p:cNvSpPr>
              <a:spLocks noChangeArrowheads="1"/>
            </p:cNvSpPr>
            <p:nvPr/>
          </p:nvSpPr>
          <p:spPr bwMode="auto">
            <a:xfrm>
              <a:off x="4032" y="1296"/>
              <a:ext cx="6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593725" indent="-284163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827088" indent="-284163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096963" indent="-284163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1247775" indent="-176213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17049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1621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26193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076575" indent="-176213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da-DK" sz="2000" b="1">
                  <a:solidFill>
                    <a:srgbClr val="A50021"/>
                  </a:solidFill>
                  <a:latin typeface="Arial" pitchFamily="34" charset="0"/>
                  <a:ea typeface="MS PGothic" pitchFamily="34" charset="-128"/>
                </a:rPr>
                <a:t>System</a:t>
              </a:r>
              <a:endParaRPr lang="en-US" altLang="da-DK" sz="2000" b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255" name="Line 10"/>
            <p:cNvSpPr>
              <a:spLocks noChangeShapeType="1"/>
            </p:cNvSpPr>
            <p:nvPr/>
          </p:nvSpPr>
          <p:spPr bwMode="auto">
            <a:xfrm>
              <a:off x="432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>
              <a:off x="1175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0257" name="Group 29"/>
            <p:cNvGrpSpPr>
              <a:grpSpLocks/>
            </p:cNvGrpSpPr>
            <p:nvPr/>
          </p:nvGrpSpPr>
          <p:grpSpPr bwMode="auto">
            <a:xfrm>
              <a:off x="1680" y="1925"/>
              <a:ext cx="288" cy="287"/>
              <a:chOff x="1680" y="1872"/>
              <a:chExt cx="288" cy="287"/>
            </a:xfrm>
          </p:grpSpPr>
          <p:sp>
            <p:nvSpPr>
              <p:cNvPr id="10271" name="Line 12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72" name="Line 14"/>
              <p:cNvSpPr>
                <a:spLocks noChangeShapeType="1"/>
              </p:cNvSpPr>
              <p:nvPr/>
            </p:nvSpPr>
            <p:spPr bwMode="auto">
              <a:xfrm>
                <a:off x="1680" y="215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73" name="Line 15"/>
              <p:cNvSpPr>
                <a:spLocks noChangeShapeType="1"/>
              </p:cNvSpPr>
              <p:nvPr/>
            </p:nvSpPr>
            <p:spPr bwMode="auto">
              <a:xfrm>
                <a:off x="1680" y="201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sp>
          <p:nvSpPr>
            <p:cNvPr id="10258" name="Line 20"/>
            <p:cNvSpPr>
              <a:spLocks noChangeShapeType="1"/>
            </p:cNvSpPr>
            <p:nvPr/>
          </p:nvSpPr>
          <p:spPr bwMode="auto">
            <a:xfrm>
              <a:off x="2903" y="2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0259" name="Line 21"/>
            <p:cNvSpPr>
              <a:spLocks noChangeShapeType="1"/>
            </p:cNvSpPr>
            <p:nvPr/>
          </p:nvSpPr>
          <p:spPr bwMode="auto">
            <a:xfrm>
              <a:off x="2903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0260" name="Group 27"/>
            <p:cNvGrpSpPr>
              <a:grpSpLocks/>
            </p:cNvGrpSpPr>
            <p:nvPr/>
          </p:nvGrpSpPr>
          <p:grpSpPr bwMode="auto">
            <a:xfrm>
              <a:off x="3439" y="1753"/>
              <a:ext cx="288" cy="691"/>
              <a:chOff x="3439" y="1900"/>
              <a:chExt cx="288" cy="691"/>
            </a:xfrm>
          </p:grpSpPr>
          <p:sp>
            <p:nvSpPr>
              <p:cNvPr id="10266" name="Line 16"/>
              <p:cNvSpPr>
                <a:spLocks noChangeShapeType="1"/>
              </p:cNvSpPr>
              <p:nvPr/>
            </p:nvSpPr>
            <p:spPr bwMode="auto">
              <a:xfrm>
                <a:off x="3439" y="224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67" name="Line 17"/>
              <p:cNvSpPr>
                <a:spLocks noChangeShapeType="1"/>
              </p:cNvSpPr>
              <p:nvPr/>
            </p:nvSpPr>
            <p:spPr bwMode="auto">
              <a:xfrm>
                <a:off x="3439" y="20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68" name="Line 18"/>
              <p:cNvSpPr>
                <a:spLocks noChangeShapeType="1"/>
              </p:cNvSpPr>
              <p:nvPr/>
            </p:nvSpPr>
            <p:spPr bwMode="auto">
              <a:xfrm>
                <a:off x="3439" y="241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69" name="Line 19"/>
              <p:cNvSpPr>
                <a:spLocks noChangeShapeType="1"/>
              </p:cNvSpPr>
              <p:nvPr/>
            </p:nvSpPr>
            <p:spPr bwMode="auto">
              <a:xfrm>
                <a:off x="3439" y="190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70" name="Line 22"/>
              <p:cNvSpPr>
                <a:spLocks noChangeShapeType="1"/>
              </p:cNvSpPr>
              <p:nvPr/>
            </p:nvSpPr>
            <p:spPr bwMode="auto">
              <a:xfrm>
                <a:off x="3439" y="259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grpSp>
          <p:nvGrpSpPr>
            <p:cNvPr id="10261" name="Group 28"/>
            <p:cNvGrpSpPr>
              <a:grpSpLocks/>
            </p:cNvGrpSpPr>
            <p:nvPr/>
          </p:nvGrpSpPr>
          <p:grpSpPr bwMode="auto">
            <a:xfrm>
              <a:off x="5015" y="1839"/>
              <a:ext cx="288" cy="518"/>
              <a:chOff x="5015" y="2015"/>
              <a:chExt cx="288" cy="518"/>
            </a:xfrm>
          </p:grpSpPr>
          <p:sp>
            <p:nvSpPr>
              <p:cNvPr id="10262" name="Line 23"/>
              <p:cNvSpPr>
                <a:spLocks noChangeShapeType="1"/>
              </p:cNvSpPr>
              <p:nvPr/>
            </p:nvSpPr>
            <p:spPr bwMode="auto">
              <a:xfrm>
                <a:off x="5015" y="201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63" name="Line 24"/>
              <p:cNvSpPr>
                <a:spLocks noChangeShapeType="1"/>
              </p:cNvSpPr>
              <p:nvPr/>
            </p:nvSpPr>
            <p:spPr bwMode="auto">
              <a:xfrm>
                <a:off x="5015" y="21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64" name="Line 25"/>
              <p:cNvSpPr>
                <a:spLocks noChangeShapeType="1"/>
              </p:cNvSpPr>
              <p:nvPr/>
            </p:nvSpPr>
            <p:spPr bwMode="auto">
              <a:xfrm>
                <a:off x="5015" y="23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0265" name="Line 26"/>
              <p:cNvSpPr>
                <a:spLocks noChangeShapeType="1"/>
              </p:cNvSpPr>
              <p:nvPr/>
            </p:nvSpPr>
            <p:spPr bwMode="auto">
              <a:xfrm>
                <a:off x="5015" y="253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Black-box test</a:t>
            </a:r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755650" y="1557338"/>
            <a:ext cx="8280846" cy="3660775"/>
          </a:xfrm>
        </p:spPr>
        <p:txBody>
          <a:bodyPr/>
          <a:lstStyle/>
          <a:p>
            <a:r>
              <a:rPr lang="da-DK" altLang="da-DK" sz="1600" dirty="0"/>
              <a:t>Problem:</a:t>
            </a:r>
            <a:br>
              <a:rPr lang="da-DK" altLang="da-DK" sz="2400" dirty="0"/>
            </a:br>
            <a:r>
              <a:rPr lang="da-DK" altLang="da-DK" sz="2400" dirty="0"/>
              <a:t>Givet en sekvens af tal (evt. tom) - find det største og mindste.</a:t>
            </a:r>
          </a:p>
          <a:p>
            <a:endParaRPr lang="da-DK" altLang="da-DK" sz="2400" dirty="0"/>
          </a:p>
          <a:p>
            <a:endParaRPr lang="da-DK" altLang="da-DK" sz="2400" dirty="0"/>
          </a:p>
          <a:p>
            <a:endParaRPr lang="da-DK" altLang="da-DK" sz="2400" dirty="0"/>
          </a:p>
          <a:p>
            <a:endParaRPr lang="da-DK" altLang="da-DK" sz="2400" dirty="0"/>
          </a:p>
          <a:p>
            <a:endParaRPr lang="da-DK" altLang="da-DK" sz="2400" dirty="0"/>
          </a:p>
          <a:p>
            <a:endParaRPr lang="da-DK" altLang="da-DK" sz="2400" dirty="0"/>
          </a:p>
          <a:p>
            <a:endParaRPr lang="da-DK" altLang="da-DK" sz="2400" dirty="0"/>
          </a:p>
          <a:p>
            <a:r>
              <a:rPr lang="da-DK" altLang="da-DK" sz="2400" dirty="0"/>
              <a:t>Kan C1 undlades?</a:t>
            </a:r>
          </a:p>
          <a:p>
            <a:r>
              <a:rPr lang="da-DK" altLang="da-DK" sz="2400" dirty="0"/>
              <a:t>Er D3 of D4 relevante?  </a:t>
            </a:r>
          </a:p>
        </p:txBody>
      </p:sp>
      <p:sp>
        <p:nvSpPr>
          <p:cNvPr id="11269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B1BBF2-D1D9-4C3A-B364-7ACBE234444E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546893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/>
              <a:t>Black-box testcases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litt: UP kap 10 og 11</a:t>
            </a:r>
            <a:endParaRPr lang="da-DK"/>
          </a:p>
        </p:txBody>
      </p:sp>
      <p:sp>
        <p:nvSpPr>
          <p:cNvPr id="12292" name="Pladsholder til diasnumm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9E4B50-3E3D-4660-9969-DC8862CEC017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pic>
        <p:nvPicPr>
          <p:cNvPr id="122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844675"/>
            <a:ext cx="7161212" cy="315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2AA665-A503-41EE-95FB-E171AC29FC7C}" type="slidenum">
              <a:rPr lang="da-DK" altLang="da-DK" sz="1100" smtClean="0">
                <a:solidFill>
                  <a:srgbClr val="776F65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da-DK" altLang="da-DK" sz="1100">
              <a:solidFill>
                <a:srgbClr val="776F65"/>
              </a:solidFill>
              <a:latin typeface="Arial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088" y="188913"/>
            <a:ext cx="8229600" cy="914400"/>
          </a:xfrm>
        </p:spPr>
        <p:txBody>
          <a:bodyPr lIns="92075" tIns="46038" rIns="92075" bIns="46038" anchor="t"/>
          <a:lstStyle/>
          <a:p>
            <a:pPr eaLnBrk="1" hangingPunct="1"/>
            <a:r>
              <a:rPr lang="en-US" altLang="da-DK" sz="3200"/>
              <a:t>Ækvivalente klasser og grænseområder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25538"/>
            <a:ext cx="8434388" cy="3333750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da-DK" sz="2400" dirty="0"/>
              <a:t>Formålet er at minimere antallet af test cases og samtidigt opnå en acceptabel dækning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da-DK" sz="2400" dirty="0"/>
              <a:t>Steps</a:t>
            </a:r>
          </a:p>
          <a:p>
            <a:pPr marL="941388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da-DK" sz="2000" dirty="0"/>
              <a:t>Identificer ækvivalente klasser, </a:t>
            </a:r>
            <a:r>
              <a:rPr lang="da-DK" sz="2000" dirty="0" err="1"/>
              <a:t>dvs</a:t>
            </a:r>
            <a:r>
              <a:rPr lang="da-DK" sz="2000" dirty="0"/>
              <a:t> input som håndteres på samme måde af systemet:</a:t>
            </a:r>
          </a:p>
          <a:p>
            <a:pPr lvl="3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da-DK" sz="2000" dirty="0"/>
              <a:t>Valide klasser med gyldige værdier</a:t>
            </a:r>
          </a:p>
          <a:p>
            <a:pPr lvl="3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da-DK" sz="2000" dirty="0"/>
              <a:t>Ikke valide klasser med illegale eller ugyldige værdier</a:t>
            </a:r>
            <a:br>
              <a:rPr lang="da-DK" sz="2000" dirty="0"/>
            </a:br>
            <a:endParaRPr lang="da-DK" sz="2000" dirty="0"/>
          </a:p>
          <a:p>
            <a:pPr marL="1000125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da-DK" sz="2000" dirty="0"/>
              <a:t>Udled testcasene ud fra grænseområder mellem hver af de ækvivalente klasser (hvis de er numeriske)</a:t>
            </a:r>
          </a:p>
          <a:p>
            <a:pPr lvl="3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da-DK" sz="2000" dirty="0"/>
              <a:t>Lige under grænsen</a:t>
            </a:r>
          </a:p>
          <a:p>
            <a:pPr lvl="3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da-DK" sz="2000" dirty="0"/>
              <a:t>Lige over grænsen</a:t>
            </a:r>
          </a:p>
        </p:txBody>
      </p:sp>
      <p:sp>
        <p:nvSpPr>
          <p:cNvPr id="3" name="Pladsholder til diasnumm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FCFB6A-56BE-4E48-8931-24AB9ECB987F}" type="slidenum">
              <a:rPr lang="da-DK" sz="1200">
                <a:solidFill>
                  <a:schemeClr val="tx1">
                    <a:tint val="75000"/>
                  </a:schemeClr>
                </a:solidFill>
                <a:latin typeface="Arial" charset="0"/>
              </a:rPr>
              <a:pPr algn="r">
                <a:defRPr/>
              </a:pPr>
              <a:t>9</a:t>
            </a:fld>
            <a:endParaRPr lang="da-DK" sz="120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0" y="4191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a-DK" altLang="da-DK" sz="1400" b="1">
              <a:latin typeface="Arial" pitchFamily="34" charset="0"/>
            </a:endParaRPr>
          </a:p>
        </p:txBody>
      </p:sp>
      <p:grpSp>
        <p:nvGrpSpPr>
          <p:cNvPr id="13321" name="Group 4"/>
          <p:cNvGrpSpPr>
            <a:grpSpLocks/>
          </p:cNvGrpSpPr>
          <p:nvPr/>
        </p:nvGrpSpPr>
        <p:grpSpPr bwMode="auto">
          <a:xfrm>
            <a:off x="1644650" y="5300663"/>
            <a:ext cx="6019800" cy="685800"/>
            <a:chOff x="1152" y="3504"/>
            <a:chExt cx="3792" cy="432"/>
          </a:xfrm>
        </p:grpSpPr>
        <p:sp>
          <p:nvSpPr>
            <p:cNvPr id="13328" name="Line 5"/>
            <p:cNvSpPr>
              <a:spLocks noChangeShapeType="1"/>
            </p:cNvSpPr>
            <p:nvPr/>
          </p:nvSpPr>
          <p:spPr bwMode="auto">
            <a:xfrm>
              <a:off x="1200" y="3618"/>
              <a:ext cx="3744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3329" name="Line 6"/>
            <p:cNvSpPr>
              <a:spLocks noChangeShapeType="1"/>
            </p:cNvSpPr>
            <p:nvPr/>
          </p:nvSpPr>
          <p:spPr bwMode="auto">
            <a:xfrm>
              <a:off x="2160" y="3504"/>
              <a:ext cx="0" cy="24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3330" name="Line 7"/>
            <p:cNvSpPr>
              <a:spLocks noChangeShapeType="1"/>
            </p:cNvSpPr>
            <p:nvPr/>
          </p:nvSpPr>
          <p:spPr bwMode="auto">
            <a:xfrm>
              <a:off x="3792" y="3504"/>
              <a:ext cx="0" cy="24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3331" name="Text Box 8"/>
            <p:cNvSpPr txBox="1">
              <a:spLocks noChangeArrowheads="1"/>
            </p:cNvSpPr>
            <p:nvPr/>
          </p:nvSpPr>
          <p:spPr bwMode="auto">
            <a:xfrm>
              <a:off x="2448" y="364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13332" name="Text Box 9"/>
            <p:cNvSpPr txBox="1">
              <a:spLocks noChangeArrowheads="1"/>
            </p:cNvSpPr>
            <p:nvPr/>
          </p:nvSpPr>
          <p:spPr bwMode="auto">
            <a:xfrm>
              <a:off x="1152" y="364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Invalid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  <p:sp>
          <p:nvSpPr>
            <p:cNvPr id="13333" name="Text Box 10"/>
            <p:cNvSpPr txBox="1">
              <a:spLocks noChangeArrowheads="1"/>
            </p:cNvSpPr>
            <p:nvPr/>
          </p:nvSpPr>
          <p:spPr bwMode="auto">
            <a:xfrm>
              <a:off x="3936" y="364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100000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SzPct val="10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⋅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da-DK" sz="2400" b="1">
                  <a:solidFill>
                    <a:srgbClr val="A50021"/>
                  </a:solidFill>
                  <a:latin typeface="Arial" pitchFamily="34" charset="0"/>
                </a:rPr>
                <a:t>Invalid</a:t>
              </a:r>
              <a:endParaRPr lang="en-US" altLang="da-DK" sz="2400">
                <a:solidFill>
                  <a:srgbClr val="FFFF66"/>
                </a:solidFill>
                <a:latin typeface="Arial" pitchFamily="34" charset="0"/>
              </a:endParaRPr>
            </a:p>
          </p:txBody>
        </p:sp>
      </p:grpSp>
      <p:cxnSp>
        <p:nvCxnSpPr>
          <p:cNvPr id="7" name="Lige pilforbindelse 6"/>
          <p:cNvCxnSpPr/>
          <p:nvPr/>
        </p:nvCxnSpPr>
        <p:spPr>
          <a:xfrm>
            <a:off x="3124200" y="4797425"/>
            <a:ext cx="0" cy="60166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/>
          <p:nvPr/>
        </p:nvCxnSpPr>
        <p:spPr>
          <a:xfrm>
            <a:off x="3276600" y="4808538"/>
            <a:ext cx="0" cy="6016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5748338" y="4781550"/>
            <a:ext cx="0" cy="6032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>
            <a:off x="5837238" y="4797425"/>
            <a:ext cx="0" cy="60166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>
            <a:off x="4502150" y="4879975"/>
            <a:ext cx="0" cy="60166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UC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</Template>
  <TotalTime>16055</TotalTime>
  <Words>1662</Words>
  <Application>Microsoft Office PowerPoint</Application>
  <PresentationFormat>Skærmshow (4:3)</PresentationFormat>
  <Paragraphs>419</Paragraphs>
  <Slides>43</Slides>
  <Notes>6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43</vt:i4>
      </vt:variant>
    </vt:vector>
  </HeadingPairs>
  <TitlesOfParts>
    <vt:vector size="49" baseType="lpstr">
      <vt:lpstr>MS PGothic</vt:lpstr>
      <vt:lpstr>Arial</vt:lpstr>
      <vt:lpstr>Calibri</vt:lpstr>
      <vt:lpstr>Consolas</vt:lpstr>
      <vt:lpstr>Lucida Grande</vt:lpstr>
      <vt:lpstr>UCN</vt:lpstr>
      <vt:lpstr>Test-2: Unit- og integrationstest</vt:lpstr>
      <vt:lpstr>IEEE 610 standard - testbegreber</vt:lpstr>
      <vt:lpstr>Test niveauer</vt:lpstr>
      <vt:lpstr>Test cases - igen</vt:lpstr>
      <vt:lpstr>Whitebox test (programmering)</vt:lpstr>
      <vt:lpstr>                Black-box test</vt:lpstr>
      <vt:lpstr>Black-box test</vt:lpstr>
      <vt:lpstr>Black-box testcases</vt:lpstr>
      <vt:lpstr>Ækvivalente klasser og grænseområder</vt:lpstr>
      <vt:lpstr>Ækvivalente klasser og grænseområder</vt:lpstr>
      <vt:lpstr>Positive vs negative test cases</vt:lpstr>
      <vt:lpstr>UNITtest</vt:lpstr>
      <vt:lpstr>Unit test i OO</vt:lpstr>
      <vt:lpstr>Eksempel på test af en metode</vt:lpstr>
      <vt:lpstr>Eksempel: withdraw(double amount)</vt:lpstr>
      <vt:lpstr>Eksempel: withdraw(double amount)</vt:lpstr>
      <vt:lpstr>Test i Junit public boolean withdraw(double amount)</vt:lpstr>
      <vt:lpstr>Håndtering af exceptions (1)</vt:lpstr>
      <vt:lpstr>Exceptions (2)</vt:lpstr>
      <vt:lpstr>Opgave – Unit test</vt:lpstr>
      <vt:lpstr>Integrationstest</vt:lpstr>
      <vt:lpstr>Sekvenser af metoder</vt:lpstr>
      <vt:lpstr>Integrationstest</vt:lpstr>
      <vt:lpstr>Integrationstest</vt:lpstr>
      <vt:lpstr>Integrationstest i OO</vt:lpstr>
      <vt:lpstr>Integrationstest i OO</vt:lpstr>
      <vt:lpstr>Integrationstest i OO - opsummeret</vt:lpstr>
      <vt:lpstr>Esempel: Integrations test</vt:lpstr>
      <vt:lpstr>Eksempel : Integrations test</vt:lpstr>
      <vt:lpstr>PowerPoint-præsentation</vt:lpstr>
      <vt:lpstr>Top down versus bottom up</vt:lpstr>
      <vt:lpstr>Top down versus bottom up</vt:lpstr>
      <vt:lpstr>Drivers and stubbe</vt:lpstr>
      <vt:lpstr>Eksempel  på driver Metode for kald af konstruktør ”createVare”</vt:lpstr>
      <vt:lpstr>Eksempel på en stub Simulerer metoder på vareklassen</vt:lpstr>
      <vt:lpstr>Regressions test</vt:lpstr>
      <vt:lpstr>Debugging</vt:lpstr>
      <vt:lpstr>Test utopi</vt:lpstr>
      <vt:lpstr>Test rapport</vt:lpstr>
      <vt:lpstr>Afsæt tid til test!</vt:lpstr>
      <vt:lpstr>Litteratur:</vt:lpstr>
      <vt:lpstr>Hvordan tester I?</vt:lpstr>
      <vt:lpstr>Opgaver</vt:lpstr>
    </vt:vector>
  </TitlesOfParts>
  <Company>Aalborg Tekniske 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Gunhild Marie Andersen</dc:creator>
  <cp:lastModifiedBy>Lars Landberg Toftegaard</cp:lastModifiedBy>
  <cp:revision>333</cp:revision>
  <cp:lastPrinted>2017-02-08T14:54:43Z</cp:lastPrinted>
  <dcterms:created xsi:type="dcterms:W3CDTF">2006-09-28T13:44:50Z</dcterms:created>
  <dcterms:modified xsi:type="dcterms:W3CDTF">2018-02-20T13:29:08Z</dcterms:modified>
</cp:coreProperties>
</file>