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8" r:id="rId4"/>
  </p:sldMasterIdLst>
  <p:notesMasterIdLst>
    <p:notesMasterId r:id="rId29"/>
  </p:notes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0" autoAdjust="0"/>
    <p:restoredTop sz="95244" autoAdjust="0"/>
  </p:normalViewPr>
  <p:slideViewPr>
    <p:cSldViewPr>
      <p:cViewPr>
        <p:scale>
          <a:sx n="80" d="100"/>
          <a:sy n="80" d="100"/>
        </p:scale>
        <p:origin x="137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E849CF8-5F53-4C2C-8EF2-6EFEB505918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4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132513"/>
            <a:ext cx="153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41AF-B159-4F8A-B9E4-D06DF32B703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3075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680075"/>
            <a:ext cx="1562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11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0B62-0982-41DF-BA8F-FF4F36E8813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7890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5711825"/>
            <a:ext cx="1911350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5" name="Pladsholder til diasnummer 5"/>
          <p:cNvSpPr txBox="1">
            <a:spLocks/>
          </p:cNvSpPr>
          <p:nvPr/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80E269-403E-4531-A944-5FA818DD451D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Tekstfelt 9"/>
          <p:cNvSpPr txBox="1">
            <a:spLocks noChangeArrowheads="1"/>
          </p:cNvSpPr>
          <p:nvPr/>
        </p:nvSpPr>
        <p:spPr bwMode="auto">
          <a:xfrm>
            <a:off x="1463675" y="4697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da-DK"/>
          </a:p>
        </p:txBody>
      </p:sp>
      <p:pic>
        <p:nvPicPr>
          <p:cNvPr id="7" name="Billede 10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935663"/>
            <a:ext cx="1143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49AA1-0CD1-487D-A94C-99D9FF0A5FF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5033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881ED-8CF2-4558-AFA7-7F1EE0262DEB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5115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7C77-467E-4C84-9AFC-1D637FBB255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3361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410C2-63B4-4262-B696-5822A46DA60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60947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656E-4A16-4B54-875C-E80A3208E67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47506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BDCC-886A-47B5-AFBA-A7EDB035378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176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6EF8-3004-4C24-A8E3-1702B7EB3A4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076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9AFA-A33F-461D-879E-DA5FAA3CA77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3418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0496-92A8-497F-B1CB-5400D561B920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0026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682625" y="293688"/>
            <a:ext cx="7756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i masteren</a:t>
            </a:r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82625" y="1600200"/>
            <a:ext cx="77565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3EBC198-CC28-4BCC-B1FC-A9BA97C3E33C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  <p:pic>
        <p:nvPicPr>
          <p:cNvPr id="1031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329363"/>
            <a:ext cx="927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4" r:id="rId10"/>
    <p:sldLayoutId id="214748382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indent="-176213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E-Business and E-Commerce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74143"/>
            <a:ext cx="4030216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sz="2800" dirty="0"/>
              <a:t>I dag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sz="2800" dirty="0"/>
              <a:t>SCM og </a:t>
            </a:r>
            <a:r>
              <a:rPr lang="da-DK" sz="2800" dirty="0" err="1"/>
              <a:t>logistic</a:t>
            </a:r>
            <a:endParaRPr lang="da-DK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sz="2800" dirty="0"/>
              <a:t>Wilsons formel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sz="2800" dirty="0"/>
              <a:t>E-business</a:t>
            </a:r>
          </a:p>
        </p:txBody>
      </p:sp>
      <p:sp>
        <p:nvSpPr>
          <p:cNvPr id="2052" name="Pladsholder til diasnumm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F1FCE6-0410-43A7-ADF1-FBDA4FCA52D5}" type="slidenum">
              <a:rPr lang="en-GB" smtClean="0"/>
              <a:pPr eaLnBrk="1" hangingPunct="1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61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sell-side e-commerce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Portal, publisher or media sites</a:t>
            </a:r>
          </a:p>
          <a:p>
            <a:pPr lvl="1"/>
            <a:r>
              <a:rPr lang="en-US" dirty="0"/>
              <a:t>Provide information, news or entertainment about a range of topics. It contains both own information and links to other sites.</a:t>
            </a:r>
          </a:p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Social networks which influences companies and customer communication.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19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Sell-side e-commerce exercise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find a web site for each type of sell-side e-commerce (and one that supports all types)</a:t>
            </a:r>
          </a:p>
          <a:p>
            <a:r>
              <a:rPr lang="en-US" dirty="0"/>
              <a:t>Prepare to show them for the class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4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explained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Work\2016F\2Sem\Business\DMAI0915\Session05_E_business_part1\social_media_explained_don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081898" cy="56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social media software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525963"/>
          </a:xfrm>
        </p:spPr>
        <p:txBody>
          <a:bodyPr/>
          <a:lstStyle/>
          <a:p>
            <a:r>
              <a:rPr lang="en-GB" dirty="0"/>
              <a:t>Office communicator</a:t>
            </a:r>
          </a:p>
          <a:p>
            <a:r>
              <a:rPr lang="en-GB" dirty="0"/>
              <a:t>What about public social media software?</a:t>
            </a:r>
          </a:p>
          <a:p>
            <a:pPr lvl="1"/>
            <a:r>
              <a:rPr lang="en-GB" dirty="0"/>
              <a:t>Twitter?</a:t>
            </a:r>
          </a:p>
          <a:p>
            <a:pPr lvl="1"/>
            <a:r>
              <a:rPr lang="en-GB" dirty="0"/>
              <a:t>Facebook?</a:t>
            </a:r>
          </a:p>
          <a:p>
            <a:r>
              <a:rPr lang="en-GB" dirty="0"/>
              <a:t>What are the benefits?</a:t>
            </a:r>
          </a:p>
          <a:p>
            <a:r>
              <a:rPr lang="en-GB" dirty="0"/>
              <a:t>What are the risks/drawbacks?</a:t>
            </a:r>
          </a:p>
          <a:p>
            <a:r>
              <a:rPr lang="en-GB" dirty="0"/>
              <a:t>What do you think of mixing professional and personal “social media”?</a:t>
            </a:r>
          </a:p>
          <a:p>
            <a:r>
              <a:rPr lang="en-GB" dirty="0"/>
              <a:t>How does your public profile look on the internet (google yourself) – which kind of information does a potential employer see?</a:t>
            </a:r>
          </a:p>
        </p:txBody>
      </p:sp>
    </p:spTree>
    <p:extLst>
      <p:ext uri="{BB962C8B-B14F-4D97-AF65-F5344CB8AC3E}">
        <p14:creationId xmlns:p14="http://schemas.microsoft.com/office/powerpoint/2010/main" val="390443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social media software</a:t>
            </a:r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2976"/>
            <a:ext cx="7416824" cy="5469909"/>
          </a:xfrm>
        </p:spPr>
      </p:pic>
    </p:spTree>
    <p:extLst>
      <p:ext uri="{BB962C8B-B14F-4D97-AF65-F5344CB8AC3E}">
        <p14:creationId xmlns:p14="http://schemas.microsoft.com/office/powerpoint/2010/main" val="387069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marketing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and execution of marketing using electronic media such as the web, e-mail etc. in conjunction with digital data about customers’ characteristics and behaviour. </a:t>
            </a:r>
          </a:p>
        </p:txBody>
      </p:sp>
    </p:spTree>
    <p:extLst>
      <p:ext uri="{BB962C8B-B14F-4D97-AF65-F5344CB8AC3E}">
        <p14:creationId xmlns:p14="http://schemas.microsoft.com/office/powerpoint/2010/main" val="412153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digital marketing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engine marketing</a:t>
            </a:r>
          </a:p>
          <a:p>
            <a:pPr lvl="1"/>
            <a:r>
              <a:rPr lang="en-GB" dirty="0"/>
              <a:t>Google </a:t>
            </a:r>
            <a:r>
              <a:rPr lang="en-GB" dirty="0" err="1"/>
              <a:t>adwords</a:t>
            </a:r>
            <a:r>
              <a:rPr lang="en-GB" dirty="0"/>
              <a:t>, SEO etc.</a:t>
            </a:r>
          </a:p>
          <a:p>
            <a:r>
              <a:rPr lang="en-GB" dirty="0"/>
              <a:t>Online PR</a:t>
            </a:r>
          </a:p>
          <a:p>
            <a:r>
              <a:rPr lang="en-GB" dirty="0"/>
              <a:t>Online partnerships</a:t>
            </a:r>
          </a:p>
          <a:p>
            <a:r>
              <a:rPr lang="en-GB" dirty="0"/>
              <a:t>Interactive advertising</a:t>
            </a:r>
          </a:p>
          <a:p>
            <a:r>
              <a:rPr lang="en-GB" dirty="0"/>
              <a:t>Opt-in e-mail marketing</a:t>
            </a:r>
          </a:p>
          <a:p>
            <a:pPr lvl="1"/>
            <a:r>
              <a:rPr lang="en-US" dirty="0"/>
              <a:t>Email that is sent to many people at the same time</a:t>
            </a:r>
            <a:endParaRPr lang="en-GB" dirty="0"/>
          </a:p>
          <a:p>
            <a:r>
              <a:rPr lang="en-GB" dirty="0"/>
              <a:t>Social media marketing</a:t>
            </a:r>
          </a:p>
        </p:txBody>
      </p:sp>
    </p:spTree>
    <p:extLst>
      <p:ext uri="{BB962C8B-B14F-4D97-AF65-F5344CB8AC3E}">
        <p14:creationId xmlns:p14="http://schemas.microsoft.com/office/powerpoint/2010/main" val="178891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- digital marketing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find an online example on:</a:t>
            </a:r>
          </a:p>
          <a:p>
            <a:pPr lvl="1"/>
            <a:r>
              <a:rPr lang="en-GB" dirty="0"/>
              <a:t>SEO (</a:t>
            </a:r>
            <a:r>
              <a:rPr lang="en-GB" u="sng" dirty="0"/>
              <a:t>S</a:t>
            </a:r>
            <a:r>
              <a:rPr lang="en-GB" dirty="0"/>
              <a:t>earch </a:t>
            </a:r>
            <a:r>
              <a:rPr lang="en-GB" u="sng" dirty="0"/>
              <a:t>E</a:t>
            </a:r>
            <a:r>
              <a:rPr lang="en-GB" dirty="0"/>
              <a:t>ngine </a:t>
            </a:r>
            <a:r>
              <a:rPr lang="en-GB" u="sng" dirty="0"/>
              <a:t>O</a:t>
            </a:r>
            <a:r>
              <a:rPr lang="en-GB" dirty="0"/>
              <a:t>ptimization)</a:t>
            </a:r>
          </a:p>
          <a:p>
            <a:pPr lvl="1"/>
            <a:r>
              <a:rPr lang="en-GB" dirty="0"/>
              <a:t>Opt-in e-mail marketing</a:t>
            </a:r>
          </a:p>
          <a:p>
            <a:pPr lvl="1"/>
            <a:r>
              <a:rPr lang="en-GB" dirty="0"/>
              <a:t>Social media marketing</a:t>
            </a:r>
          </a:p>
          <a:p>
            <a:pPr lvl="1"/>
            <a:r>
              <a:rPr lang="en-GB" dirty="0"/>
              <a:t>Interactive advertising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09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web technologies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E920F3C1-B065-422B-A136-A95FF691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" y="1011239"/>
            <a:ext cx="9054117" cy="5781928"/>
          </a:xfrm>
        </p:spPr>
      </p:pic>
    </p:spTree>
    <p:extLst>
      <p:ext uri="{BB962C8B-B14F-4D97-AF65-F5344CB8AC3E}">
        <p14:creationId xmlns:p14="http://schemas.microsoft.com/office/powerpoint/2010/main" val="418364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717550"/>
          </a:xfrm>
        </p:spPr>
        <p:txBody>
          <a:bodyPr/>
          <a:lstStyle/>
          <a:p>
            <a:r>
              <a:rPr lang="en-GB" dirty="0"/>
              <a:t>Group exercise– where are we today?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relation to web technologies, please discuss in your groups where we are today – web 2.0, web 3.0 or …?</a:t>
            </a:r>
          </a:p>
          <a:p>
            <a:r>
              <a:rPr lang="en-GB" dirty="0"/>
              <a:t>Find online examples on the technology you refer to</a:t>
            </a:r>
          </a:p>
          <a:p>
            <a:r>
              <a:rPr lang="en-GB" dirty="0"/>
              <a:t>Which opportunities do this technology provide organisations in relation to e-business/commerce?</a:t>
            </a:r>
          </a:p>
        </p:txBody>
      </p:sp>
    </p:spTree>
    <p:extLst>
      <p:ext uri="{BB962C8B-B14F-4D97-AF65-F5344CB8AC3E}">
        <p14:creationId xmlns:p14="http://schemas.microsoft.com/office/powerpoint/2010/main" val="8593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980728"/>
            <a:ext cx="7756525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You should be able to:</a:t>
            </a:r>
          </a:p>
          <a:p>
            <a:r>
              <a:rPr lang="en-GB" sz="2400" dirty="0"/>
              <a:t>Define the meaning and scope of e-business and e-commerce</a:t>
            </a:r>
          </a:p>
          <a:p>
            <a:r>
              <a:rPr lang="en-GB" sz="2400" dirty="0"/>
              <a:t>Summarize the main reasons for adopting e-commerce and e-business and which barriers you might encounter</a:t>
            </a:r>
          </a:p>
          <a:p>
            <a:r>
              <a:rPr lang="en-GB" sz="2400" dirty="0"/>
              <a:t>Outline the ongoing business challenges of managing e-business and e-commerce in an organisation</a:t>
            </a:r>
          </a:p>
          <a:p>
            <a:r>
              <a:rPr lang="en-GB" sz="2400" dirty="0"/>
              <a:t>Identify some of the main business models</a:t>
            </a:r>
          </a:p>
          <a:p>
            <a:r>
              <a:rPr lang="en-GB" sz="2400" dirty="0"/>
              <a:t>Outline the hardware and software technologies used to build an e-business infrastructure within an organization (next session)</a:t>
            </a:r>
            <a:endParaRPr lang="en-US" sz="2400" dirty="0"/>
          </a:p>
          <a:p>
            <a:endParaRPr lang="en-GB" sz="24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81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717550"/>
          </a:xfrm>
        </p:spPr>
        <p:txBody>
          <a:bodyPr/>
          <a:lstStyle/>
          <a:p>
            <a:r>
              <a:rPr lang="en-GB" dirty="0"/>
              <a:t>E-commerce – transaction models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683568" y="1124744"/>
            <a:ext cx="7756525" cy="4525963"/>
          </a:xfrm>
        </p:spPr>
        <p:txBody>
          <a:bodyPr/>
          <a:lstStyle/>
          <a:p>
            <a:r>
              <a:rPr lang="en-GB" dirty="0"/>
              <a:t>Business-To-Consumer (B2C)</a:t>
            </a:r>
          </a:p>
          <a:p>
            <a:pPr lvl="1"/>
            <a:r>
              <a:rPr lang="en-GB" dirty="0"/>
              <a:t>Commercial transactions between an organisation and consumers</a:t>
            </a:r>
          </a:p>
          <a:p>
            <a:r>
              <a:rPr lang="en-GB" dirty="0"/>
              <a:t>Business-To-Business (B2B)</a:t>
            </a:r>
          </a:p>
          <a:p>
            <a:pPr lvl="1"/>
            <a:r>
              <a:rPr lang="en-GB" dirty="0"/>
              <a:t>Commercial transactions between an organisation and other organisations</a:t>
            </a:r>
          </a:p>
          <a:p>
            <a:r>
              <a:rPr lang="en-GB" dirty="0"/>
              <a:t>Consumer-To-Consumer (C2C)</a:t>
            </a:r>
          </a:p>
          <a:p>
            <a:pPr lvl="1"/>
            <a:r>
              <a:rPr lang="en-GB" dirty="0"/>
              <a:t>Information or financial transactions between consumers, but usually mediated through a business site</a:t>
            </a:r>
          </a:p>
          <a:p>
            <a:r>
              <a:rPr lang="en-GB" dirty="0"/>
              <a:t>Consumer-To-Business (C2B)</a:t>
            </a:r>
          </a:p>
          <a:p>
            <a:pPr lvl="1"/>
            <a:r>
              <a:rPr lang="en-GB" dirty="0"/>
              <a:t>Consumers approach the business with an offer</a:t>
            </a:r>
          </a:p>
        </p:txBody>
      </p:sp>
    </p:spTree>
    <p:extLst>
      <p:ext uri="{BB962C8B-B14F-4D97-AF65-F5344CB8AC3E}">
        <p14:creationId xmlns:p14="http://schemas.microsoft.com/office/powerpoint/2010/main" val="340707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717550"/>
          </a:xfrm>
        </p:spPr>
        <p:txBody>
          <a:bodyPr/>
          <a:lstStyle/>
          <a:p>
            <a:r>
              <a:rPr lang="en-GB" dirty="0"/>
              <a:t>E-commerce – transaction models</a:t>
            </a:r>
          </a:p>
        </p:txBody>
      </p:sp>
      <p:pic>
        <p:nvPicPr>
          <p:cNvPr id="6" name="Picture 6" descr="M01NF0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25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36" y="260648"/>
            <a:ext cx="1512168" cy="2432312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Risks and barriers to e-business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-66337"/>
            <a:ext cx="7740352" cy="6183211"/>
          </a:xfrm>
        </p:spPr>
      </p:pic>
    </p:spTree>
    <p:extLst>
      <p:ext uri="{BB962C8B-B14F-4D97-AF65-F5344CB8AC3E}">
        <p14:creationId xmlns:p14="http://schemas.microsoft.com/office/powerpoint/2010/main" val="245928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2304256" cy="71755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Activities by gender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737"/>
            <a:ext cx="5729955" cy="6822533"/>
          </a:xfrm>
        </p:spPr>
      </p:pic>
    </p:spTree>
    <p:extLst>
      <p:ext uri="{BB962C8B-B14F-4D97-AF65-F5344CB8AC3E}">
        <p14:creationId xmlns:p14="http://schemas.microsoft.com/office/powerpoint/2010/main" val="364913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year 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ideas in ”Suggested contents” and write down what to include in your project (All parts are not relevant for all projects!).</a:t>
            </a:r>
          </a:p>
          <a:p>
            <a:r>
              <a:rPr lang="en-US" dirty="0"/>
              <a:t>Create a “table of contents” for </a:t>
            </a:r>
            <a:r>
              <a:rPr lang="en-US"/>
              <a:t>your project</a:t>
            </a:r>
            <a:endParaRPr lang="en-US" dirty="0"/>
          </a:p>
          <a:p>
            <a:r>
              <a:rPr lang="en-US" dirty="0"/>
              <a:t>Start the preliminary investigation in relation to your project</a:t>
            </a:r>
          </a:p>
          <a:p>
            <a:pPr lvl="1"/>
            <a:r>
              <a:rPr lang="en-US" dirty="0"/>
              <a:t>Project plan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10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GB" dirty="0"/>
              <a:t>Internet</a:t>
            </a:r>
          </a:p>
          <a:p>
            <a:pPr lvl="1"/>
            <a:r>
              <a:rPr lang="en-US" dirty="0"/>
              <a:t>The Internet is a global system of interconnected computer networks that use the standard Internet protocol suite (TCP/IP) to serve several billion users worldwide.</a:t>
            </a:r>
          </a:p>
          <a:p>
            <a:r>
              <a:rPr lang="en-GB" dirty="0"/>
              <a:t>Extranet</a:t>
            </a:r>
          </a:p>
          <a:p>
            <a:pPr lvl="1"/>
            <a:r>
              <a:rPr lang="en-US" dirty="0"/>
              <a:t>An extranet is a computer network that allows controlled access from the outside, in isolation from other internet users.</a:t>
            </a:r>
            <a:endParaRPr lang="en-GB" dirty="0"/>
          </a:p>
          <a:p>
            <a:r>
              <a:rPr lang="en-GB" dirty="0"/>
              <a:t>Intranet</a:t>
            </a:r>
          </a:p>
          <a:p>
            <a:pPr lvl="1"/>
            <a:r>
              <a:rPr lang="en-GB" dirty="0"/>
              <a:t>A private network within a single company using internet standards to enable employees to access and share information.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3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E-commerce defined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US" dirty="0"/>
              <a:t>All electronically mediated information exchanges between an organization and its external stakeholders</a:t>
            </a:r>
          </a:p>
          <a:p>
            <a:pPr lvl="1"/>
            <a:r>
              <a:rPr lang="en-US" dirty="0"/>
              <a:t>Social commerce – encouraging participation and interaction of customers in ratings etc. of products.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Buying books online (transactional)</a:t>
            </a:r>
          </a:p>
          <a:p>
            <a:pPr lvl="1"/>
            <a:r>
              <a:rPr lang="en-US" dirty="0"/>
              <a:t>Selecting a car online (informational)</a:t>
            </a:r>
          </a:p>
          <a:p>
            <a:pPr lvl="1"/>
            <a:r>
              <a:rPr lang="en-US" dirty="0"/>
              <a:t>Customer support – service query (service oriented)</a:t>
            </a:r>
          </a:p>
        </p:txBody>
      </p:sp>
    </p:spTree>
    <p:extLst>
      <p:ext uri="{BB962C8B-B14F-4D97-AF65-F5344CB8AC3E}">
        <p14:creationId xmlns:p14="http://schemas.microsoft.com/office/powerpoint/2010/main" val="41772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E-business defined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3568" y="1052736"/>
            <a:ext cx="7756525" cy="4525963"/>
          </a:xfrm>
        </p:spPr>
        <p:txBody>
          <a:bodyPr/>
          <a:lstStyle/>
          <a:p>
            <a:r>
              <a:rPr lang="en-US" dirty="0"/>
              <a:t>All electronically mediated information exchanges, both within an organization and with external stakeholders supporting the range of business processes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GB" dirty="0"/>
              <a:t>Purchasing from suppliers (e-procurement) </a:t>
            </a:r>
          </a:p>
          <a:p>
            <a:pPr lvl="1"/>
            <a:r>
              <a:rPr lang="en-GB" dirty="0"/>
              <a:t>A company intranet </a:t>
            </a:r>
          </a:p>
          <a:p>
            <a:pPr lvl="1"/>
            <a:r>
              <a:rPr lang="en-GB" dirty="0"/>
              <a:t>Supplying partners with information through an extranet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8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E-business and E-commerce</a:t>
            </a:r>
          </a:p>
        </p:txBody>
      </p:sp>
      <p:pic>
        <p:nvPicPr>
          <p:cNvPr id="4" name="Picture 3" descr="C01NF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74" y="1268413"/>
            <a:ext cx="616507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5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E-business and E-commerce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3" descr="C01NF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423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E-business and E-commerce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5" descr="C03NF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835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0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sell-side e-commerce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Transactional e-commerce sites</a:t>
            </a:r>
          </a:p>
          <a:p>
            <a:pPr lvl="1"/>
            <a:r>
              <a:rPr lang="en-GB" dirty="0"/>
              <a:t>Enable the user to buy products online</a:t>
            </a:r>
          </a:p>
          <a:p>
            <a:r>
              <a:rPr lang="en-GB" dirty="0"/>
              <a:t>Service-oriented relationship-building sites</a:t>
            </a:r>
          </a:p>
          <a:p>
            <a:pPr lvl="1"/>
            <a:r>
              <a:rPr lang="en-GB" dirty="0"/>
              <a:t>Provide information to stimulate purchase and build relationship. Products are not typically available for purchase online</a:t>
            </a:r>
          </a:p>
          <a:p>
            <a:r>
              <a:rPr lang="en-GB" dirty="0"/>
              <a:t>Brand-building sites</a:t>
            </a:r>
          </a:p>
          <a:p>
            <a:pPr lvl="1"/>
            <a:r>
              <a:rPr lang="en-GB" dirty="0"/>
              <a:t>Provide an experience to support the brand</a:t>
            </a:r>
          </a:p>
        </p:txBody>
      </p:sp>
    </p:spTree>
    <p:extLst>
      <p:ext uri="{BB962C8B-B14F-4D97-AF65-F5344CB8AC3E}">
        <p14:creationId xmlns:p14="http://schemas.microsoft.com/office/powerpoint/2010/main" val="1114896343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24CC46A81F504FB9E936F902406E7B" ma:contentTypeVersion="" ma:contentTypeDescription="Opret et nyt dokument." ma:contentTypeScope="" ma:versionID="b27fd30d4bd708a252da8cf763e52c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2971D-62AD-4B70-B09F-867791D8F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DF2AEE-A25C-43AB-89EC-91D67AEC7A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4E04AD-11C4-4129-870B-6A44478D194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2121</TotalTime>
  <Words>718</Words>
  <Application>Microsoft Office PowerPoint</Application>
  <PresentationFormat>Skærmshow (4:3)</PresentationFormat>
  <Paragraphs>103</Paragraphs>
  <Slides>24</Slides>
  <Notes>0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Lucida Grande</vt:lpstr>
      <vt:lpstr>UCNT&amp;BMaster</vt:lpstr>
      <vt:lpstr>E-Business and E-Commerce</vt:lpstr>
      <vt:lpstr>Learning outcomes</vt:lpstr>
      <vt:lpstr>Networks</vt:lpstr>
      <vt:lpstr>E-commerce defined</vt:lpstr>
      <vt:lpstr>E-business defined</vt:lpstr>
      <vt:lpstr>E-business and E-commerce</vt:lpstr>
      <vt:lpstr>E-business and E-commerce</vt:lpstr>
      <vt:lpstr>E-business and E-commerce</vt:lpstr>
      <vt:lpstr>Types of sell-side e-commerce</vt:lpstr>
      <vt:lpstr>Types of sell-side e-commerce</vt:lpstr>
      <vt:lpstr>Sell-side e-commerce exercise</vt:lpstr>
      <vt:lpstr>Social media explained</vt:lpstr>
      <vt:lpstr>Enterprise social media software</vt:lpstr>
      <vt:lpstr>Enterprise social media software</vt:lpstr>
      <vt:lpstr>Digital marketing</vt:lpstr>
      <vt:lpstr>Types of digital marketing</vt:lpstr>
      <vt:lpstr>Exercises - digital marketing</vt:lpstr>
      <vt:lpstr>Evolution of web technologies</vt:lpstr>
      <vt:lpstr>Group exercise– where are we today?</vt:lpstr>
      <vt:lpstr>E-commerce – transaction models</vt:lpstr>
      <vt:lpstr>E-commerce – transaction models</vt:lpstr>
      <vt:lpstr>Risks and barriers to e-business</vt:lpstr>
      <vt:lpstr>Activities by gender</vt:lpstr>
      <vt:lpstr>1st year project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Torben Larsen</cp:lastModifiedBy>
  <cp:revision>78</cp:revision>
  <dcterms:created xsi:type="dcterms:W3CDTF">2008-01-04T10:39:56Z</dcterms:created>
  <dcterms:modified xsi:type="dcterms:W3CDTF">2018-02-22T19:12:20Z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0x0101001D24CC46A81F504FB9E936F902406E7B</vt:lpwstr>
  </property>
</Properties>
</file>