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61" r:id="rId7"/>
    <p:sldId id="262" r:id="rId8"/>
    <p:sldId id="263" r:id="rId9"/>
    <p:sldId id="266" r:id="rId10"/>
    <p:sldId id="267" r:id="rId11"/>
    <p:sldId id="279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6" autoAdjust="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22-02-2018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22-02-2018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5937568"/>
            <a:ext cx="1692275" cy="70294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6126163"/>
            <a:ext cx="1238250" cy="514350"/>
          </a:xfrm>
          <a:prstGeom prst="rect">
            <a:avLst/>
          </a:prstGeom>
        </p:spPr>
      </p:pic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Session 3b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E-Business and E-Commerce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0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 fontScale="85000" lnSpcReduction="20000"/>
          </a:bodyPr>
          <a:lstStyle/>
          <a:p>
            <a:pPr marL="374650" indent="-374650" eaLnBrk="1" hangingPunct="1"/>
            <a:r>
              <a:rPr lang="en-US" dirty="0"/>
              <a:t>Content Management System (CMS)</a:t>
            </a:r>
          </a:p>
          <a:p>
            <a:pPr marL="625475" lvl="1" indent="-374650" eaLnBrk="1" hangingPunct="1"/>
            <a:r>
              <a:rPr lang="en-US" dirty="0"/>
              <a:t>Software used to manage creation, edition and review of web based content</a:t>
            </a:r>
          </a:p>
          <a:p>
            <a:pPr marL="374650" indent="-374650" eaLnBrk="1" hangingPunct="1"/>
            <a:r>
              <a:rPr lang="en-US" dirty="0"/>
              <a:t>Middleware</a:t>
            </a:r>
          </a:p>
          <a:p>
            <a:pPr marL="625475" lvl="1" indent="-374650" eaLnBrk="1" hangingPunct="1"/>
            <a:r>
              <a:rPr lang="en-US" dirty="0"/>
              <a:t>Software used to facilitate communication between business applications (how to make JAVA communicate Microsoft SQL?)</a:t>
            </a:r>
          </a:p>
          <a:p>
            <a:pPr marL="374650" indent="-374650" eaLnBrk="1" hangingPunct="1"/>
            <a:r>
              <a:rPr lang="en-US" dirty="0"/>
              <a:t>Firewall</a:t>
            </a:r>
          </a:p>
          <a:p>
            <a:pPr marL="625475" lvl="1" indent="-374650" eaLnBrk="1" hangingPunct="1"/>
            <a:r>
              <a:rPr lang="en-US" dirty="0"/>
              <a:t>A specialized software application mounted on a server at the point where the company is connected to the internet. Its purpose is to prevent unauthorized access into the company from outsiders.</a:t>
            </a:r>
          </a:p>
          <a:p>
            <a:pPr marL="374650" indent="-374650" eaLnBrk="1" hangingPunct="1"/>
            <a:r>
              <a:rPr lang="en-US" dirty="0"/>
              <a:t>Demilitarized Zone (DMZ)</a:t>
            </a:r>
          </a:p>
          <a:p>
            <a:pPr marL="625475" lvl="1" indent="-374650" eaLnBrk="1" hangingPunct="1"/>
            <a:r>
              <a:rPr lang="en-US" dirty="0"/>
              <a:t> is a physical or logical sub-network that contains and exposes an organizations external-facing services to a larger and untrusted network, usually the Internet. The purpose of a DMZ is to add an additional layer of security to an organization's local area network (LAN)</a:t>
            </a:r>
          </a:p>
          <a:p>
            <a:pPr marL="374650" indent="-374650" eaLnBrk="1" hangingPunct="1"/>
            <a:endParaRPr lang="en-US" dirty="0"/>
          </a:p>
          <a:p>
            <a:pPr marL="374650" indent="-374650" eaLnBrk="1" hangingPunct="1"/>
            <a:endParaRPr lang="en-US" dirty="0"/>
          </a:p>
          <a:p>
            <a:pPr marL="374650" indent="-37465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16632"/>
            <a:ext cx="8031836" cy="864096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Arial" charset="0"/>
              </a:rPr>
              <a:t>Firewall positions within the e-business infrastructure of the B2B company</a:t>
            </a:r>
            <a:endParaRPr lang="da-DK" sz="2800" dirty="0"/>
          </a:p>
        </p:txBody>
      </p:sp>
      <p:pic>
        <p:nvPicPr>
          <p:cNvPr id="5" name="Picture 6" descr="Z:\Graphics\Powerpoint\PE_UK\PE217-Chaffey\Final files\GIF\CH03\M03NF00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311" y="639007"/>
            <a:ext cx="5207094" cy="62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60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URLs and domain names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dirty="0"/>
              <a:t>Web addresses are structured in a standard way as follows: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http://www.domain-name.extension/filename.html</a:t>
            </a:r>
            <a:endParaRPr lang="en-GB" sz="2400" b="1" u="sng" dirty="0"/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Please find out what some of the different domain name extensions mean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</a:t>
            </a:r>
            <a:r>
              <a:rPr lang="en-US" sz="2000" dirty="0" err="1"/>
              <a:t>eu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.com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.co.uk</a:t>
            </a:r>
            <a:r>
              <a:rPr lang="en-US" sz="2000" dirty="0"/>
              <a:t>, .uk.com</a:t>
            </a:r>
            <a:endParaRPr lang="en-GB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.org or .org.uk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.</a:t>
            </a:r>
            <a:r>
              <a:rPr lang="en-GB" sz="2000" dirty="0" err="1"/>
              <a:t>gov</a:t>
            </a:r>
            <a:endParaRPr lang="en-GB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</a:t>
            </a:r>
            <a:r>
              <a:rPr lang="en-US" sz="2000" dirty="0" err="1"/>
              <a:t>edu</a:t>
            </a:r>
            <a:r>
              <a:rPr lang="en-US" sz="2000" dirty="0"/>
              <a:t>, .ac.uk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</a:t>
            </a:r>
            <a:r>
              <a:rPr lang="en-US" sz="2000" dirty="0" err="1"/>
              <a:t>int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.net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.biz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.info</a:t>
            </a:r>
          </a:p>
        </p:txBody>
      </p:sp>
    </p:spTree>
    <p:extLst>
      <p:ext uri="{BB962C8B-B14F-4D97-AF65-F5344CB8AC3E}">
        <p14:creationId xmlns:p14="http://schemas.microsoft.com/office/powerpoint/2010/main" val="282164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 fontScale="77500" lnSpcReduction="20000"/>
          </a:bodyPr>
          <a:lstStyle/>
          <a:p>
            <a:pPr marL="374650" indent="-374650" eaLnBrk="1" hangingPunct="1"/>
            <a:r>
              <a:rPr lang="en-US" dirty="0"/>
              <a:t>Hyperlink</a:t>
            </a:r>
          </a:p>
          <a:p>
            <a:pPr marL="625475" lvl="1" indent="-374650" eaLnBrk="1" hangingPunct="1"/>
            <a:r>
              <a:rPr lang="en-US" dirty="0"/>
              <a:t>A method of linking web pages</a:t>
            </a:r>
          </a:p>
          <a:p>
            <a:pPr marL="625475" lvl="1" indent="-374650" eaLnBrk="1" hangingPunct="1"/>
            <a:r>
              <a:rPr lang="en-US" dirty="0"/>
              <a:t>HTML example: &lt;a </a:t>
            </a:r>
            <a:r>
              <a:rPr lang="en-US" dirty="0" err="1"/>
              <a:t>href</a:t>
            </a:r>
            <a:r>
              <a:rPr lang="en-US" dirty="0"/>
              <a:t>=“http://www.google.com”&gt;My google link&lt;/a&gt;</a:t>
            </a:r>
          </a:p>
          <a:p>
            <a:pPr marL="374650" indent="-374650" eaLnBrk="1" hangingPunct="1"/>
            <a:r>
              <a:rPr lang="en-US" dirty="0"/>
              <a:t>Browser plug-in</a:t>
            </a:r>
          </a:p>
          <a:p>
            <a:pPr marL="625475" lvl="1" indent="-374650" eaLnBrk="1" hangingPunct="1"/>
            <a:r>
              <a:rPr lang="en-US" dirty="0"/>
              <a:t>An add-on program to a web browser providing extra functionality</a:t>
            </a:r>
          </a:p>
          <a:p>
            <a:pPr marL="374650" indent="-374650" eaLnBrk="1" hangingPunct="1"/>
            <a:r>
              <a:rPr lang="en-US" dirty="0"/>
              <a:t>Web servers</a:t>
            </a:r>
          </a:p>
          <a:p>
            <a:pPr marL="625475" lvl="1" indent="-374650" eaLnBrk="1" hangingPunct="1"/>
            <a:r>
              <a:rPr lang="en-US" dirty="0"/>
              <a:t>Stores and present the web pages accessed by web browsers</a:t>
            </a:r>
          </a:p>
          <a:p>
            <a:pPr marL="374650" indent="-374650" eaLnBrk="1" hangingPunct="1"/>
            <a:r>
              <a:rPr lang="en-US" dirty="0"/>
              <a:t>Cascading Style Sheets (CSS)</a:t>
            </a:r>
          </a:p>
          <a:p>
            <a:pPr marL="625475" lvl="1" indent="-374650" eaLnBrk="1" hangingPunct="1"/>
            <a:r>
              <a:rPr lang="en-US" dirty="0"/>
              <a:t>Enable web designers to define standard styles (e.g. fonts and colors) to hypertext markup language documents (HTML)</a:t>
            </a:r>
          </a:p>
          <a:p>
            <a:pPr marL="374650" indent="-374650" eaLnBrk="1" hangingPunct="1"/>
            <a:r>
              <a:rPr lang="en-US" dirty="0"/>
              <a:t>Static Web Page</a:t>
            </a:r>
          </a:p>
          <a:p>
            <a:pPr marL="625475" lvl="1" indent="-374650" eaLnBrk="1" hangingPunct="1"/>
            <a:r>
              <a:rPr lang="en-US" dirty="0"/>
              <a:t>A page on the web server that is invariant</a:t>
            </a:r>
          </a:p>
          <a:p>
            <a:pPr marL="374650" indent="-374650" eaLnBrk="1" hangingPunct="1"/>
            <a:r>
              <a:rPr lang="en-US" dirty="0"/>
              <a:t>A dynamically created web page</a:t>
            </a:r>
          </a:p>
          <a:p>
            <a:pPr marL="625475" lvl="1" indent="-374650" eaLnBrk="1" hangingPunct="1"/>
            <a:r>
              <a:rPr lang="en-US" dirty="0"/>
              <a:t>A page that is created in real time, often with reference to a database query</a:t>
            </a:r>
          </a:p>
          <a:p>
            <a:pPr marL="374650" indent="-374650" eaLnBrk="1" hangingPunct="1"/>
            <a:endParaRPr lang="en-US" dirty="0"/>
          </a:p>
          <a:p>
            <a:pPr marL="374650" indent="-37465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5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 lnSpcReduction="10000"/>
          </a:bodyPr>
          <a:lstStyle/>
          <a:p>
            <a:pPr marL="374650" indent="-374650" eaLnBrk="1" hangingPunct="1"/>
            <a:r>
              <a:rPr lang="en-US" dirty="0"/>
              <a:t>Web application framework</a:t>
            </a:r>
          </a:p>
          <a:p>
            <a:pPr marL="625475" lvl="1" indent="-374650" eaLnBrk="1" hangingPunct="1"/>
            <a:r>
              <a:rPr lang="en-US" dirty="0"/>
              <a:t>A standard programming framework based on reusable library functions for creating websites</a:t>
            </a:r>
          </a:p>
          <a:p>
            <a:pPr marL="374650" indent="-374650" eaLnBrk="1" hangingPunct="1"/>
            <a:r>
              <a:rPr lang="en-US" dirty="0"/>
              <a:t>Transaction log files</a:t>
            </a:r>
          </a:p>
          <a:p>
            <a:pPr marL="625475" lvl="1" indent="-374650" eaLnBrk="1" hangingPunct="1"/>
            <a:r>
              <a:rPr lang="en-US" dirty="0"/>
              <a:t>A web server file that records all page requests</a:t>
            </a:r>
          </a:p>
          <a:p>
            <a:pPr marL="374650" indent="-374650" eaLnBrk="1" hangingPunct="1"/>
            <a:r>
              <a:rPr lang="en-US" dirty="0"/>
              <a:t>Web analytics system</a:t>
            </a:r>
          </a:p>
          <a:p>
            <a:pPr marL="625475" lvl="1" indent="-374650" eaLnBrk="1" hangingPunct="1"/>
            <a:r>
              <a:rPr lang="en-US" dirty="0"/>
              <a:t>Information on visitor volumes, sources and pages visited are analyzed through web analytics systems</a:t>
            </a:r>
          </a:p>
          <a:p>
            <a:pPr marL="374650" indent="-374650" eaLnBrk="1" hangingPunct="1"/>
            <a:r>
              <a:rPr lang="en-US" dirty="0"/>
              <a:t>Browser compatibility</a:t>
            </a:r>
          </a:p>
          <a:p>
            <a:pPr marL="625475" lvl="1" indent="-374650" eaLnBrk="1" hangingPunct="1"/>
            <a:r>
              <a:rPr lang="en-US" dirty="0"/>
              <a:t>Cross-browser compatibility is the capability of a site to render and deliver interactivity correctly in different versions of web browsers (e.g. Firefox, IE, Chrome)</a:t>
            </a:r>
          </a:p>
          <a:p>
            <a:pPr marL="374650" indent="-374650" eaLnBrk="1" hangingPunct="1"/>
            <a:endParaRPr lang="en-US" dirty="0"/>
          </a:p>
          <a:p>
            <a:pPr marL="374650" indent="-37465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3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488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HTML Example</a:t>
            </a:r>
            <a:endParaRPr lang="en-US" sz="400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282575" y="5900738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Figure 3.10</a:t>
            </a:r>
            <a:r>
              <a:rPr lang="en-GB">
                <a:cs typeface="Times New Roman" pitchFamily="18" charset="0"/>
              </a:rPr>
              <a:t>  </a:t>
            </a:r>
            <a:r>
              <a:rPr lang="en-US">
                <a:cs typeface="Times New Roman" pitchFamily="18" charset="0"/>
              </a:rPr>
              <a:t>Home page index.html for The B2B Company in a web browser showing HTML source in text editor</a:t>
            </a:r>
            <a:endParaRPr lang="en-US"/>
          </a:p>
        </p:txBody>
      </p:sp>
      <p:pic>
        <p:nvPicPr>
          <p:cNvPr id="38917" name="Picture 4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6651625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7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/>
              <a:t>XML example</a:t>
            </a:r>
            <a:endParaRPr lang="en-US" sz="40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&lt;bookstore&gt;</a:t>
            </a:r>
            <a:br>
              <a:rPr lang="en-US" sz="2400" dirty="0"/>
            </a:br>
            <a:r>
              <a:rPr lang="en-US" sz="2400" dirty="0"/>
              <a:t>  &lt;book category="CHILDREN"&gt;</a:t>
            </a:r>
            <a:br>
              <a:rPr lang="en-US" sz="2400" dirty="0"/>
            </a:br>
            <a:r>
              <a:rPr lang="en-US" sz="2400" dirty="0"/>
              <a:t>    &lt;title&gt;Harry Potter&lt;/title&gt;</a:t>
            </a:r>
            <a:br>
              <a:rPr lang="en-US" sz="2400" dirty="0"/>
            </a:br>
            <a:r>
              <a:rPr lang="en-US" sz="2400" dirty="0"/>
              <a:t>    &lt;author&gt;J K. Rowling&lt;/author&gt;</a:t>
            </a:r>
            <a:br>
              <a:rPr lang="en-US" sz="2400" dirty="0"/>
            </a:br>
            <a:r>
              <a:rPr lang="en-US" sz="2400" dirty="0"/>
              <a:t>    &lt;year&gt;2005&lt;/year&gt;</a:t>
            </a:r>
            <a:br>
              <a:rPr lang="en-US" sz="2400" dirty="0"/>
            </a:br>
            <a:r>
              <a:rPr lang="en-US" sz="2400" dirty="0"/>
              <a:t>    &lt;price&gt;29.99&lt;/price&gt;</a:t>
            </a:r>
            <a:br>
              <a:rPr lang="en-US" sz="2400" dirty="0"/>
            </a:br>
            <a:r>
              <a:rPr lang="en-US" sz="2400" dirty="0"/>
              <a:t>  &lt;/book&gt;</a:t>
            </a:r>
            <a:br>
              <a:rPr lang="en-US" sz="2400" dirty="0"/>
            </a:br>
            <a:r>
              <a:rPr lang="en-US" sz="2400" dirty="0"/>
              <a:t>  &lt;book category="WEB"&gt;</a:t>
            </a:r>
            <a:br>
              <a:rPr lang="en-US" sz="2400" dirty="0"/>
            </a:br>
            <a:r>
              <a:rPr lang="en-US" sz="2400" dirty="0"/>
              <a:t>    &lt;title&gt;Learning XML&lt;/title&gt;</a:t>
            </a:r>
            <a:br>
              <a:rPr lang="en-US" sz="2400" dirty="0"/>
            </a:br>
            <a:r>
              <a:rPr lang="en-US" sz="2400" dirty="0"/>
              <a:t>    &lt;author&gt;Erik T. Ray&lt;/author&gt;</a:t>
            </a:r>
            <a:br>
              <a:rPr lang="en-US" sz="2400" dirty="0"/>
            </a:br>
            <a:r>
              <a:rPr lang="en-US" sz="2400" dirty="0"/>
              <a:t>    &lt;year&gt;2003&lt;/year&gt;</a:t>
            </a:r>
            <a:br>
              <a:rPr lang="en-US" sz="2400" dirty="0"/>
            </a:br>
            <a:r>
              <a:rPr lang="en-US" sz="2400" dirty="0"/>
              <a:t>    &lt;price&gt;39.95&lt;/price&gt;</a:t>
            </a:r>
            <a:br>
              <a:rPr lang="en-US" sz="2400" dirty="0"/>
            </a:br>
            <a:r>
              <a:rPr lang="en-US" sz="2400" dirty="0"/>
              <a:t>  &lt;/book&gt;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&lt;/bookstore&gt;</a:t>
            </a:r>
          </a:p>
        </p:txBody>
      </p:sp>
    </p:spTree>
    <p:extLst>
      <p:ext uri="{BB962C8B-B14F-4D97-AF65-F5344CB8AC3E}">
        <p14:creationId xmlns:p14="http://schemas.microsoft.com/office/powerpoint/2010/main" val="249262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web technologies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 fontScale="92500" lnSpcReduction="10000"/>
          </a:bodyPr>
          <a:lstStyle/>
          <a:p>
            <a:pPr marL="374650" indent="-374650" eaLnBrk="1" hangingPunct="1"/>
            <a:r>
              <a:rPr lang="en-US" dirty="0"/>
              <a:t>Please list at least one Linux and one Microsoft web server</a:t>
            </a:r>
          </a:p>
          <a:p>
            <a:pPr marL="625475" lvl="1" indent="-374650" eaLnBrk="1" hangingPunct="1"/>
            <a:r>
              <a:rPr lang="en-US" dirty="0"/>
              <a:t>Is Internet Information Service (IIS) installed on your Microsoft PC?</a:t>
            </a:r>
          </a:p>
          <a:p>
            <a:pPr marL="374650" indent="-374650"/>
            <a:r>
              <a:rPr lang="en-US" dirty="0"/>
              <a:t>Please create a XML file showing a CD catalog. It should contain three different CDs with the name of the CD, publisher, year </a:t>
            </a:r>
            <a:r>
              <a:rPr lang="en-US"/>
              <a:t>and author. </a:t>
            </a:r>
            <a:r>
              <a:rPr lang="en-US" dirty="0"/>
              <a:t>Add the songs for each CD as elements.</a:t>
            </a:r>
          </a:p>
          <a:p>
            <a:pPr marL="374650" indent="-374650" eaLnBrk="1" hangingPunct="1"/>
            <a:r>
              <a:rPr lang="en-US" dirty="0"/>
              <a:t>Please add a CSS to your web page in the head section and use it to format the page (e.g. change font and background color).</a:t>
            </a:r>
          </a:p>
          <a:p>
            <a:pPr marL="625750" lvl="1" indent="-374650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 /&gt;</a:t>
            </a:r>
          </a:p>
        </p:txBody>
      </p:sp>
    </p:spTree>
    <p:extLst>
      <p:ext uri="{BB962C8B-B14F-4D97-AF65-F5344CB8AC3E}">
        <p14:creationId xmlns:p14="http://schemas.microsoft.com/office/powerpoint/2010/main" val="155210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"/>
            <a:ext cx="8382000" cy="9087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Please investigate the following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401763"/>
            <a:ext cx="8382000" cy="4394200"/>
          </a:xfrm>
        </p:spPr>
        <p:txBody>
          <a:bodyPr>
            <a:normAutofit lnSpcReduction="10000"/>
          </a:bodyPr>
          <a:lstStyle/>
          <a:p>
            <a:pPr marL="385763" indent="-385763" eaLnBrk="1" hangingPunct="1"/>
            <a:r>
              <a:rPr lang="en-GB" dirty="0"/>
              <a:t>Blogs </a:t>
            </a:r>
          </a:p>
          <a:p>
            <a:pPr marL="385763" indent="-385763" eaLnBrk="1" hangingPunct="1"/>
            <a:r>
              <a:rPr lang="en-GB" dirty="0"/>
              <a:t>Feeds (RSS)</a:t>
            </a:r>
          </a:p>
          <a:p>
            <a:pPr marL="385763" indent="-385763" eaLnBrk="1" hangingPunct="1"/>
            <a:r>
              <a:rPr lang="en-GB" dirty="0"/>
              <a:t>IP-address (</a:t>
            </a:r>
            <a:r>
              <a:rPr lang="da-DK" dirty="0"/>
              <a:t>IPv4 and IPv6)</a:t>
            </a:r>
            <a:endParaRPr lang="en-GB" dirty="0"/>
          </a:p>
          <a:p>
            <a:pPr marL="385763" indent="-385763" eaLnBrk="1" hangingPunct="1"/>
            <a:r>
              <a:rPr lang="en-GB" dirty="0"/>
              <a:t>IPTV</a:t>
            </a:r>
          </a:p>
          <a:p>
            <a:pPr marL="385763" indent="-385763" eaLnBrk="1" hangingPunct="1"/>
            <a:r>
              <a:rPr lang="en-GB" dirty="0"/>
              <a:t>Peer-to-peer</a:t>
            </a:r>
          </a:p>
          <a:p>
            <a:pPr marL="385763" indent="-385763" eaLnBrk="1" hangingPunct="1"/>
            <a:r>
              <a:rPr lang="en-GB" dirty="0"/>
              <a:t>TCP/IP</a:t>
            </a:r>
          </a:p>
          <a:p>
            <a:pPr marL="385763" indent="-385763" eaLnBrk="1" hangingPunct="1"/>
            <a:r>
              <a:rPr lang="en-GB" dirty="0"/>
              <a:t>Widgets</a:t>
            </a:r>
          </a:p>
          <a:p>
            <a:pPr marL="385763" indent="-385763" eaLnBrk="1" hangingPunct="1"/>
            <a:r>
              <a:rPr lang="en-GB" dirty="0"/>
              <a:t>VOIP</a:t>
            </a:r>
          </a:p>
          <a:p>
            <a:pPr marL="385763" indent="-385763"/>
            <a:r>
              <a:rPr lang="en-GB" dirty="0"/>
              <a:t>SOA (service-oriented architecture)</a:t>
            </a:r>
          </a:p>
          <a:p>
            <a:pPr marL="385763" indent="-385763">
              <a:buNone/>
            </a:pPr>
            <a:endParaRPr lang="en-GB" dirty="0"/>
          </a:p>
          <a:p>
            <a:pPr marL="385763" indent="-385763" eaLnBrk="1" hangingPunct="1"/>
            <a:endParaRPr lang="en-GB" dirty="0"/>
          </a:p>
          <a:p>
            <a:pPr marL="385763" indent="-385763" eaLnBrk="1" hangingPunct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DFCF9-4569-4289-A7DF-A03D93C82EE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2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"/>
            <a:ext cx="8382000" cy="908720"/>
          </a:xfrm>
        </p:spPr>
        <p:txBody>
          <a:bodyPr>
            <a:normAutofit/>
          </a:bodyPr>
          <a:lstStyle/>
          <a:p>
            <a:pPr eaLnBrk="1" hangingPunct="1"/>
            <a:r>
              <a:rPr lang="en-GB"/>
              <a:t>Exercise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401763"/>
            <a:ext cx="8382000" cy="4394200"/>
          </a:xfrm>
        </p:spPr>
        <p:txBody>
          <a:bodyPr>
            <a:normAutofit fontScale="85000" lnSpcReduction="20000"/>
          </a:bodyPr>
          <a:lstStyle/>
          <a:p>
            <a:pPr marL="385763" indent="-385763" eaLnBrk="1" hangingPunct="1"/>
            <a:r>
              <a:rPr lang="en-US" dirty="0"/>
              <a:t>What is the difference between JavaScript and Java?</a:t>
            </a:r>
          </a:p>
          <a:p>
            <a:pPr marL="385763" indent="-385763" eaLnBrk="1" hangingPunct="1"/>
            <a:r>
              <a:rPr lang="en-US" dirty="0"/>
              <a:t>Implement Wilson’s formula on your company website using JavaScript and HTML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636863" lvl="1" indent="-385763"/>
            <a:r>
              <a:rPr lang="en-US" dirty="0"/>
              <a:t> Annual demand:&lt;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251100" lvl="1" indent="0">
              <a:buNone/>
            </a:pPr>
            <a:r>
              <a:rPr lang="en-US" dirty="0"/>
              <a:t>	&lt;input type="text" id="</a:t>
            </a:r>
            <a:r>
              <a:rPr lang="en-US" dirty="0" err="1"/>
              <a:t>annDemand</a:t>
            </a:r>
            <a:r>
              <a:rPr lang="en-US" dirty="0"/>
              <a:t>"&gt;</a:t>
            </a:r>
          </a:p>
          <a:p>
            <a:pPr marL="251100" lvl="1" indent="0">
              <a:buNone/>
            </a:pPr>
            <a:endParaRPr lang="en-US" dirty="0"/>
          </a:p>
          <a:p>
            <a:pPr marL="636863" lvl="1" indent="-385763"/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displayOOS</a:t>
            </a:r>
            <a:r>
              <a:rPr lang="en-US" dirty="0"/>
              <a:t>()"&gt;Calculate&lt;/button&gt;</a:t>
            </a:r>
          </a:p>
          <a:p>
            <a:pPr marL="251100" lvl="1" indent="0">
              <a:buNone/>
            </a:pPr>
            <a:r>
              <a:rPr lang="en-US" dirty="0"/>
              <a:t>	……</a:t>
            </a:r>
          </a:p>
          <a:p>
            <a:pPr marL="636863" lvl="1" indent="-385763"/>
            <a:r>
              <a:rPr lang="en-US" dirty="0"/>
              <a:t> function </a:t>
            </a:r>
            <a:r>
              <a:rPr lang="en-US" dirty="0" err="1"/>
              <a:t>displayOOS</a:t>
            </a:r>
            <a:r>
              <a:rPr lang="en-US" dirty="0"/>
              <a:t>() {    </a:t>
            </a:r>
          </a:p>
          <a:p>
            <a:pPr marL="251100" lvl="1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d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annDemand</a:t>
            </a:r>
            <a:r>
              <a:rPr lang="en-US" dirty="0"/>
              <a:t>").value;</a:t>
            </a:r>
          </a:p>
          <a:p>
            <a:pPr marL="251100" lvl="1" indent="0">
              <a:buNone/>
            </a:pPr>
            <a:r>
              <a:rPr lang="en-US" dirty="0"/>
              <a:t>	…..</a:t>
            </a:r>
          </a:p>
          <a:p>
            <a:pPr marL="251100" lvl="1" indent="0">
              <a:buNone/>
            </a:pPr>
            <a:r>
              <a:rPr lang="en-US" dirty="0"/>
              <a:t>	}</a:t>
            </a:r>
          </a:p>
          <a:p>
            <a:pPr marL="251100" lvl="1" indent="0">
              <a:buNone/>
            </a:pPr>
            <a:endParaRPr lang="en-US" dirty="0"/>
          </a:p>
          <a:p>
            <a:pPr marL="385763" indent="-385763">
              <a:buNone/>
            </a:pPr>
            <a:endParaRPr lang="en-US" dirty="0"/>
          </a:p>
          <a:p>
            <a:pPr marL="385763" indent="-385763" eaLnBrk="1" hangingPunct="1"/>
            <a:endParaRPr lang="en-US" dirty="0"/>
          </a:p>
          <a:p>
            <a:pPr marL="385763" indent="-385763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DFCF9-4569-4289-A7DF-A03D93C82EE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31040"/>
            <a:ext cx="77565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You should be able to: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Define the meaning and scope of e-business and e-commerce (last session)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Summarize the main reasons for adopting e-commerce and e-business and which barriers you might encounter (last session)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Identify some of the main business models (last session)</a:t>
            </a:r>
          </a:p>
          <a:p>
            <a:r>
              <a:rPr lang="en-GB" sz="2400" b="1" dirty="0"/>
              <a:t>Outline the hardware and software technologies used to build an e-business infrastructure within an organization (this session)</a:t>
            </a:r>
            <a:endParaRPr lang="en-US" sz="2400" b="1" dirty="0"/>
          </a:p>
          <a:p>
            <a:endParaRPr lang="en-GB" sz="24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2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year 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625" y="1600200"/>
            <a:ext cx="7756525" cy="4709120"/>
          </a:xfrm>
        </p:spPr>
        <p:txBody>
          <a:bodyPr/>
          <a:lstStyle/>
          <a:p>
            <a:r>
              <a:rPr lang="en-US" dirty="0"/>
              <a:t>Go through the ideas in ”Suggested contents” and write down what to include in your project (All parts are not relevant for all projects!).</a:t>
            </a:r>
          </a:p>
          <a:p>
            <a:r>
              <a:rPr lang="en-US" dirty="0"/>
              <a:t>Consider how you can use todays subjects in your project</a:t>
            </a:r>
          </a:p>
          <a:p>
            <a:r>
              <a:rPr lang="en-US" dirty="0"/>
              <a:t>Create a “table of contents” for your project</a:t>
            </a:r>
          </a:p>
          <a:p>
            <a:r>
              <a:rPr lang="en-US" dirty="0"/>
              <a:t>Start the preliminary investigation in relation to your project</a:t>
            </a:r>
          </a:p>
          <a:p>
            <a:pPr lvl="1"/>
            <a:r>
              <a:rPr lang="en-US" dirty="0"/>
              <a:t>Project plan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133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74650" indent="-374650" eaLnBrk="1" hangingPunct="1"/>
            <a:r>
              <a:rPr lang="en-US" dirty="0"/>
              <a:t>Internet service provider (ISP)</a:t>
            </a:r>
          </a:p>
          <a:p>
            <a:pPr marL="625475" lvl="1" indent="-374650" eaLnBrk="1" hangingPunct="1"/>
            <a:r>
              <a:rPr lang="en-US" dirty="0"/>
              <a:t>A provider providing home or business users with a connection to access the internet.</a:t>
            </a:r>
          </a:p>
          <a:p>
            <a:pPr marL="374650" indent="-374650" eaLnBrk="1" hangingPunct="1"/>
            <a:r>
              <a:rPr lang="en-US" dirty="0"/>
              <a:t>Backbones</a:t>
            </a:r>
          </a:p>
          <a:p>
            <a:pPr marL="625475" lvl="1" indent="-374650" eaLnBrk="1" hangingPunct="1"/>
            <a:r>
              <a:rPr lang="en-US" dirty="0"/>
              <a:t>High speed communication links used to enable internet communications across a country and internationally</a:t>
            </a:r>
          </a:p>
          <a:p>
            <a:pPr marL="374650" indent="-374650" eaLnBrk="1" hangingPunct="1"/>
            <a:r>
              <a:rPr lang="en-US" dirty="0"/>
              <a:t>Hosting provider</a:t>
            </a:r>
          </a:p>
          <a:p>
            <a:pPr marL="625475" lvl="1" indent="-374650" eaLnBrk="1" hangingPunct="1"/>
            <a:r>
              <a:rPr lang="en-US" dirty="0"/>
              <a:t>A service provider that manages the server used to host an </a:t>
            </a:r>
            <a:r>
              <a:rPr lang="en-US" dirty="0" err="1"/>
              <a:t>organisation</a:t>
            </a:r>
            <a:r>
              <a:rPr lang="en-US" dirty="0"/>
              <a:t> website and its connection to the internet backbones.</a:t>
            </a:r>
          </a:p>
          <a:p>
            <a:pPr marL="374650" indent="-374650" eaLnBrk="1" hangingPunct="1"/>
            <a:r>
              <a:rPr lang="en-US" dirty="0"/>
              <a:t>Web browser</a:t>
            </a:r>
          </a:p>
          <a:p>
            <a:pPr marL="625475" lvl="1" indent="-374650" eaLnBrk="1" hangingPunct="1"/>
            <a:r>
              <a:rPr lang="en-US" dirty="0"/>
              <a:t>A web browser (commonly referred to as a browser) is a software application for retrieving, presenting and traversing information resources on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8783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15" y="163835"/>
            <a:ext cx="2295653" cy="1763484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>
                <a:solidFill>
                  <a:schemeClr val="tx1"/>
                </a:solidFill>
              </a:rPr>
              <a:t>Internet infrastructure components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M03NF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541" y="3904"/>
            <a:ext cx="6876459" cy="669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2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9036496" cy="100414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/>
              <a:t>Information exchange between a web browser and web server</a:t>
            </a:r>
            <a:endParaRPr lang="en-US" sz="4000" dirty="0"/>
          </a:p>
        </p:txBody>
      </p:sp>
      <p:pic>
        <p:nvPicPr>
          <p:cNvPr id="5" name="Picture 6" descr="F:\Powerpoint\pe_uk\PE098-Chaffey-3e\Final Files\Gif\ch03\C03NF0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47800"/>
            <a:ext cx="81661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4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web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/>
          </a:bodyPr>
          <a:lstStyle/>
          <a:p>
            <a:pPr marL="374650" indent="-374650" eaLnBrk="1" hangingPunct="1"/>
            <a:r>
              <a:rPr lang="en-US" dirty="0"/>
              <a:t>Please list different CMS systems (at least one which supports Microsoft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625475" lvl="1" indent="-374650"/>
            <a:r>
              <a:rPr lang="en-US" dirty="0"/>
              <a:t>Which technical skills are needed to develop (not just enter data) a web page using one of these CMS systems (E.g. HTML, CSS, Razor, JavaScript, XSLT, XML, …)</a:t>
            </a:r>
          </a:p>
          <a:p>
            <a:pPr marL="374650" indent="-374650"/>
            <a:r>
              <a:rPr lang="en-US" dirty="0"/>
              <a:t>Please create a company webpage (HTML) stored on your local computer with at least three pages linking to each other (see </a:t>
            </a:r>
            <a:r>
              <a:rPr lang="en-US" u="sng" dirty="0">
                <a:hlinkClick r:id="rId2"/>
              </a:rPr>
              <a:t>www.w3schools.com</a:t>
            </a:r>
            <a:r>
              <a:rPr lang="en-US" dirty="0"/>
              <a:t> if inspiration is needed). Use a simple editor e.g. Notepad or Notepad++.</a:t>
            </a:r>
            <a:endParaRPr lang="da-DK" dirty="0"/>
          </a:p>
          <a:p>
            <a:pPr marL="374650" indent="-37465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web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196752"/>
            <a:ext cx="7756525" cy="4929411"/>
          </a:xfrm>
        </p:spPr>
        <p:txBody>
          <a:bodyPr>
            <a:normAutofit/>
          </a:bodyPr>
          <a:lstStyle/>
          <a:p>
            <a:pPr marL="374650" indent="-374650" eaLnBrk="1" hangingPunct="1"/>
            <a:r>
              <a:rPr lang="en-US" dirty="0"/>
              <a:t>Is your web page shown exactly the same way in each web browser (check if you have installed more than one web browser)?</a:t>
            </a:r>
          </a:p>
          <a:p>
            <a:pPr marL="625475" lvl="1" indent="-374650" eaLnBrk="1" hangingPunct="1"/>
            <a:r>
              <a:rPr lang="en-US" dirty="0"/>
              <a:t>If they are different, please try to figure out why.</a:t>
            </a:r>
          </a:p>
          <a:p>
            <a:pPr marL="625475" lvl="1" indent="-374650" eaLnBrk="1" hangingPunct="1"/>
            <a:r>
              <a:rPr lang="en-US" dirty="0"/>
              <a:t>What is the World Wide Web Consortium (</a:t>
            </a:r>
            <a:r>
              <a:rPr lang="en-US" dirty="0">
                <a:hlinkClick r:id="rId2"/>
              </a:rPr>
              <a:t>www.w3.org</a:t>
            </a:r>
            <a:r>
              <a:rPr lang="en-US" dirty="0"/>
              <a:t> )?</a:t>
            </a:r>
          </a:p>
          <a:p>
            <a:pPr marL="625475" lvl="1" indent="-374650" eaLnBrk="1" hangingPunct="1"/>
            <a:r>
              <a:rPr lang="en-US" dirty="0"/>
              <a:t>Use </a:t>
            </a:r>
            <a:r>
              <a:rPr lang="en-US" dirty="0">
                <a:hlinkClick r:id="rId3"/>
              </a:rPr>
              <a:t>http://validator.w3.org/</a:t>
            </a:r>
            <a:r>
              <a:rPr lang="en-US" dirty="0"/>
              <a:t> to check if your newly created front page is valid HTML</a:t>
            </a:r>
          </a:p>
        </p:txBody>
      </p:sp>
    </p:spTree>
    <p:extLst>
      <p:ext uri="{BB962C8B-B14F-4D97-AF65-F5344CB8AC3E}">
        <p14:creationId xmlns:p14="http://schemas.microsoft.com/office/powerpoint/2010/main" val="157262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/>
          <a:p>
            <a:r>
              <a:rPr lang="en-GB" dirty="0"/>
              <a:t>History of the Internet</a:t>
            </a:r>
            <a:endParaRPr lang="en-US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19" y="1540009"/>
            <a:ext cx="4745799" cy="3151211"/>
          </a:xfr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0726">
            <a:off x="624587" y="2028253"/>
            <a:ext cx="5972175" cy="397192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8380">
            <a:off x="1796689" y="1623645"/>
            <a:ext cx="6076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88640"/>
            <a:ext cx="875020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/>
              <a:t>History of the Internet</a:t>
            </a:r>
            <a:endParaRPr lang="en-US" sz="4000" dirty="0"/>
          </a:p>
        </p:txBody>
      </p:sp>
      <p:pic>
        <p:nvPicPr>
          <p:cNvPr id="1026" name="Picture 2" descr="C:\Work\2014F\2sem\ITIO\dmaj0913\Session4\topInternet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005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09383"/>
      </p:ext>
    </p:extLst>
  </p:cSld>
  <p:clrMapOvr>
    <a:masterClrMapping/>
  </p:clrMapOvr>
</p:sld>
</file>

<file path=ppt/theme/theme1.xml><?xml version="1.0" encoding="utf-8"?>
<a:theme xmlns:a="http://schemas.openxmlformats.org/drawingml/2006/main" name="Skabelon_UCN_International_PowerPoint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8AAB1361AF50F74AA8B2D67D921B36DB" ma:contentTypeVersion="7" ma:contentTypeDescription="Opret et nyt dokument." ma:contentTypeScope="" ma:versionID="f8b7461c0167e0514b8568458da2753f">
  <xsd:schema xmlns:xsd="http://www.w3.org/2001/XMLSchema" xmlns:xs="http://www.w3.org/2001/XMLSchema" xmlns:p="http://schemas.microsoft.com/office/2006/metadata/properties" xmlns:ns1="http://schemas.microsoft.com/sharepoint/v3" xmlns:ns2="9145b7d1-06c2-414d-8046-bd3616d8145a" targetNamespace="http://schemas.microsoft.com/office/2006/metadata/properties" ma:root="true" ma:fieldsID="729aa8fe7712ab5b37b4893f91b2a6c6" ns1:_="" ns2:_="">
    <xsd:import namespace="http://schemas.microsoft.com/sharepoint/v3"/>
    <xsd:import namespace="9145b7d1-06c2-414d-8046-bd3616d8145a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5b7d1-06c2-414d-8046-bd3616d8145a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edfa14aa-4b6c-4474-8868-ad19cb0e1c38}" ma:internalName="PortalDepartment" ma:showField="Title" ma:web="9145b7d1-06c2-414d-8046-bd3616d8145a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aa591026-cc35-4d35-930a-7c81ff2cd22b" ma:termSetId="82331fdf-4778-4727-8fcb-a5e20bb8f2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a6e6f5de-ef5e-423f-9d4a-7608bf8d9ac0}" ma:internalName="TaxCatchAll" ma:showField="CatchAllData" ma:web="9145b7d1-06c2-414d-8046-bd3616d814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45b7d1-06c2-414d-8046-bd3616d8145a">
      <Value>103</Value>
    </TaxCatchAll>
    <d67304936df247ab9448bd970a61aa05 xmlns="9145b7d1-06c2-414d-8046-bd3616d814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Logo og design</TermName>
          <TermId xmlns="http://schemas.microsoft.com/office/infopath/2007/PartnerControls">9adfaff1-44bf-49d8-9a84-e871b5df09c6</TermId>
        </TermInfo>
      </Terms>
    </d67304936df247ab9448bd970a61aa05>
    <PortalDepartment xmlns="9145b7d1-06c2-414d-8046-bd3616d8145a">90</PortalDepartment>
    <Comment xmlns="http://schemas.microsoft.com/sharepoint/v3">International PowerPoint skabelon</Com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FCE756-854E-4236-AEF9-66F73832F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523CBF-8ACD-4793-88C0-A2A6187F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45b7d1-06c2-414d-8046-bd3616d81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34DC08-5CC3-4368-A32E-B2AEBD2A03FC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9145b7d1-06c2-414d-8046-bd3616d8145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Skabelon_UCN_International_PowerPoint</Template>
  <TotalTime>462</TotalTime>
  <Words>1035</Words>
  <Application>Microsoft Office PowerPoint</Application>
  <PresentationFormat>Skærmshow (4:3)</PresentationFormat>
  <Paragraphs>125</Paragraphs>
  <Slides>20</Slides>
  <Notes>0</Notes>
  <HiddenSlides>5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Grande</vt:lpstr>
      <vt:lpstr>Times New Roman</vt:lpstr>
      <vt:lpstr>Wingdings</vt:lpstr>
      <vt:lpstr>Skabelon_UCN_International_PowerPoint</vt:lpstr>
      <vt:lpstr>E-Business and E-Commerce</vt:lpstr>
      <vt:lpstr>Learning outcomes</vt:lpstr>
      <vt:lpstr>Network components</vt:lpstr>
      <vt:lpstr>Internet infrastructure components</vt:lpstr>
      <vt:lpstr>Information exchange between a web browser and web server</vt:lpstr>
      <vt:lpstr>Exercise - web</vt:lpstr>
      <vt:lpstr>Exercise - web</vt:lpstr>
      <vt:lpstr>History of the Internet</vt:lpstr>
      <vt:lpstr>History of the Internet</vt:lpstr>
      <vt:lpstr>Network</vt:lpstr>
      <vt:lpstr>Firewall positions within the e-business infrastructure of the B2B company</vt:lpstr>
      <vt:lpstr>URLs and domain names</vt:lpstr>
      <vt:lpstr>Web technologies</vt:lpstr>
      <vt:lpstr>Web technologies</vt:lpstr>
      <vt:lpstr>HTML Example</vt:lpstr>
      <vt:lpstr>XML example</vt:lpstr>
      <vt:lpstr>Exercise - web technologies</vt:lpstr>
      <vt:lpstr>Please investigate the following concepts</vt:lpstr>
      <vt:lpstr>Exercise</vt:lpstr>
      <vt:lpstr>1st year project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E-Business and E-Commerce</dc:title>
  <dc:creator>Henrik Munk Hvarregaard</dc:creator>
  <cp:lastModifiedBy>Torben Larsen</cp:lastModifiedBy>
  <cp:revision>22</cp:revision>
  <cp:lastPrinted>2011-10-11T07:40:35Z</cp:lastPrinted>
  <dcterms:created xsi:type="dcterms:W3CDTF">2016-03-31T05:48:37Z</dcterms:created>
  <dcterms:modified xsi:type="dcterms:W3CDTF">2018-02-22T19:21:00Z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0x01010045E8358252D6400EB1C231CCF7F3BC97008AAB1361AF50F74AA8B2D67D921B36DB</vt:lpwstr>
  </property>
  <property fmtid="{D5CDD505-2E9C-101B-9397-08002B2CF9AE}" pid="3" name="PortalKeyword">
    <vt:lpwstr>103;#Logo og design|9adfaff1-44bf-49d8-9a84-e871b5df09c6</vt:lpwstr>
  </property>
</Properties>
</file>