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handoutMasterIdLst>
    <p:handoutMasterId r:id="rId45"/>
  </p:handoutMasterIdLst>
  <p:sldIdLst>
    <p:sldId id="258" r:id="rId2"/>
    <p:sldId id="304" r:id="rId3"/>
    <p:sldId id="295" r:id="rId4"/>
    <p:sldId id="303" r:id="rId5"/>
    <p:sldId id="302" r:id="rId6"/>
    <p:sldId id="291" r:id="rId7"/>
    <p:sldId id="262" r:id="rId8"/>
    <p:sldId id="261" r:id="rId9"/>
    <p:sldId id="292" r:id="rId10"/>
    <p:sldId id="294" r:id="rId11"/>
    <p:sldId id="293" r:id="rId12"/>
    <p:sldId id="300" r:id="rId13"/>
    <p:sldId id="264" r:id="rId14"/>
    <p:sldId id="265" r:id="rId15"/>
    <p:sldId id="282" r:id="rId16"/>
    <p:sldId id="297" r:id="rId17"/>
    <p:sldId id="296" r:id="rId18"/>
    <p:sldId id="276" r:id="rId19"/>
    <p:sldId id="266" r:id="rId20"/>
    <p:sldId id="305" r:id="rId21"/>
    <p:sldId id="323"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290" r:id="rId40"/>
    <p:sldId id="275" r:id="rId41"/>
    <p:sldId id="277" r:id="rId42"/>
    <p:sldId id="273" r:id="rId4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94660"/>
  </p:normalViewPr>
  <p:slideViewPr>
    <p:cSldViewPr snapToGrid="0">
      <p:cViewPr varScale="1">
        <p:scale>
          <a:sx n="80" d="100"/>
          <a:sy n="80"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E45ECD9C-DC07-4382-845A-E73F67CE7CD9}"/>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a-DK"/>
          </a:p>
        </p:txBody>
      </p:sp>
      <p:sp>
        <p:nvSpPr>
          <p:cNvPr id="3" name="Pladsholder til dato 2">
            <a:extLst>
              <a:ext uri="{FF2B5EF4-FFF2-40B4-BE49-F238E27FC236}">
                <a16:creationId xmlns:a16="http://schemas.microsoft.com/office/drawing/2014/main" id="{B69DD15C-9249-4426-BBCC-F1E992F24D3F}"/>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DFBF9209-BBF4-46E4-B8F3-F19D80125CD3}" type="datetimeFigureOut">
              <a:rPr lang="da-DK" smtClean="0"/>
              <a:t>01-02-2018</a:t>
            </a:fld>
            <a:endParaRPr lang="da-DK"/>
          </a:p>
        </p:txBody>
      </p:sp>
      <p:sp>
        <p:nvSpPr>
          <p:cNvPr id="4" name="Pladsholder til sidefod 3">
            <a:extLst>
              <a:ext uri="{FF2B5EF4-FFF2-40B4-BE49-F238E27FC236}">
                <a16:creationId xmlns:a16="http://schemas.microsoft.com/office/drawing/2014/main" id="{5F31AFE9-0CAC-475E-8231-763B9A15A023}"/>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a:extLst>
              <a:ext uri="{FF2B5EF4-FFF2-40B4-BE49-F238E27FC236}">
                <a16:creationId xmlns:a16="http://schemas.microsoft.com/office/drawing/2014/main" id="{00695404-0C48-489C-9286-6A6B96B57283}"/>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F6BB231E-B8DB-45E1-AEA4-188044012907}" type="slidenum">
              <a:rPr lang="da-DK" smtClean="0"/>
              <a:t>‹nr.›</a:t>
            </a:fld>
            <a:endParaRPr lang="da-DK"/>
          </a:p>
        </p:txBody>
      </p:sp>
    </p:spTree>
    <p:extLst>
      <p:ext uri="{BB962C8B-B14F-4D97-AF65-F5344CB8AC3E}">
        <p14:creationId xmlns:p14="http://schemas.microsoft.com/office/powerpoint/2010/main" val="2547396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172F106-063D-4865-9D20-5AD635DC2F78}" type="datetimeFigureOut">
              <a:rPr lang="da-DK" smtClean="0"/>
              <a:t>01-02-2018</a:t>
            </a:fld>
            <a:endParaRPr lang="da-DK"/>
          </a:p>
        </p:txBody>
      </p:sp>
      <p:sp>
        <p:nvSpPr>
          <p:cNvPr id="4" name="Pladsholder til slidebille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C723033-F8A8-4A82-BC1C-D85D822EA9C0}" type="slidenum">
              <a:rPr lang="da-DK" smtClean="0"/>
              <a:t>‹nr.›</a:t>
            </a:fld>
            <a:endParaRPr lang="da-DK"/>
          </a:p>
        </p:txBody>
      </p:sp>
    </p:spTree>
    <p:extLst>
      <p:ext uri="{BB962C8B-B14F-4D97-AF65-F5344CB8AC3E}">
        <p14:creationId xmlns:p14="http://schemas.microsoft.com/office/powerpoint/2010/main" val="56448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4064" indent="-286179">
              <a:defRPr sz="1200">
                <a:solidFill>
                  <a:schemeClr val="tx1"/>
                </a:solidFill>
                <a:latin typeface="Calibri" pitchFamily="34" charset="0"/>
              </a:defRPr>
            </a:lvl2pPr>
            <a:lvl3pPr marL="1144715" indent="-228943">
              <a:defRPr sz="1200">
                <a:solidFill>
                  <a:schemeClr val="tx1"/>
                </a:solidFill>
                <a:latin typeface="Calibri" pitchFamily="34" charset="0"/>
              </a:defRPr>
            </a:lvl3pPr>
            <a:lvl4pPr marL="1602600" indent="-228943">
              <a:defRPr sz="1200">
                <a:solidFill>
                  <a:schemeClr val="tx1"/>
                </a:solidFill>
                <a:latin typeface="Calibri" pitchFamily="34" charset="0"/>
              </a:defRPr>
            </a:lvl4pPr>
            <a:lvl5pPr marL="2060486" indent="-228943">
              <a:defRPr sz="1200">
                <a:solidFill>
                  <a:schemeClr val="tx1"/>
                </a:solidFill>
                <a:latin typeface="Calibri" pitchFamily="34" charset="0"/>
              </a:defRPr>
            </a:lvl5pPr>
            <a:lvl6pPr marL="2518372" indent="-228943" eaLnBrk="0" fontAlgn="base" hangingPunct="0">
              <a:spcBef>
                <a:spcPct val="30000"/>
              </a:spcBef>
              <a:spcAft>
                <a:spcPct val="0"/>
              </a:spcAft>
              <a:defRPr sz="1200">
                <a:solidFill>
                  <a:schemeClr val="tx1"/>
                </a:solidFill>
                <a:latin typeface="Calibri" pitchFamily="34" charset="0"/>
              </a:defRPr>
            </a:lvl6pPr>
            <a:lvl7pPr marL="2976258" indent="-228943" eaLnBrk="0" fontAlgn="base" hangingPunct="0">
              <a:spcBef>
                <a:spcPct val="30000"/>
              </a:spcBef>
              <a:spcAft>
                <a:spcPct val="0"/>
              </a:spcAft>
              <a:defRPr sz="1200">
                <a:solidFill>
                  <a:schemeClr val="tx1"/>
                </a:solidFill>
                <a:latin typeface="Calibri" pitchFamily="34" charset="0"/>
              </a:defRPr>
            </a:lvl7pPr>
            <a:lvl8pPr marL="3434144" indent="-228943" eaLnBrk="0" fontAlgn="base" hangingPunct="0">
              <a:spcBef>
                <a:spcPct val="30000"/>
              </a:spcBef>
              <a:spcAft>
                <a:spcPct val="0"/>
              </a:spcAft>
              <a:defRPr sz="1200">
                <a:solidFill>
                  <a:schemeClr val="tx1"/>
                </a:solidFill>
                <a:latin typeface="Calibri" pitchFamily="34" charset="0"/>
              </a:defRPr>
            </a:lvl8pPr>
            <a:lvl9pPr marL="3892029" indent="-228943" eaLnBrk="0" fontAlgn="base" hangingPunct="0">
              <a:spcBef>
                <a:spcPct val="30000"/>
              </a:spcBef>
              <a:spcAft>
                <a:spcPct val="0"/>
              </a:spcAft>
              <a:defRPr sz="1200">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19D45CF4-9F17-4180-825A-F13A9C8A2397}" type="slidenum">
              <a:rPr kumimoji="0" lang="da-DK" altLang="en-US" sz="1200" b="0" i="0" u="none" strike="noStrike" kern="0" cap="none" spc="0" normalizeH="0" baseline="0" noProof="0" smtClean="0">
                <a:ln>
                  <a:noFill/>
                </a:ln>
                <a:solidFill>
                  <a:srgbClr val="000000"/>
                </a:solidFill>
                <a:effectLst/>
                <a:uLnTx/>
                <a:uFillTx/>
                <a:latin typeface="AU Passata" pitchFamily="34" charset="0"/>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da-DK" altLang="en-US" sz="1200" b="0" i="0" u="none" strike="noStrike" kern="0" cap="none" spc="0" normalizeH="0" baseline="0" noProof="0">
              <a:ln>
                <a:noFill/>
              </a:ln>
              <a:solidFill>
                <a:srgbClr val="000000"/>
              </a:solidFill>
              <a:effectLst/>
              <a:uLnTx/>
              <a:uFillTx/>
              <a:latin typeface="AU Passata" pitchFamily="34"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en-US"/>
          </a:p>
        </p:txBody>
      </p:sp>
    </p:spTree>
    <p:extLst>
      <p:ext uri="{BB962C8B-B14F-4D97-AF65-F5344CB8AC3E}">
        <p14:creationId xmlns:p14="http://schemas.microsoft.com/office/powerpoint/2010/main" val="42757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17037" indent="-275050">
              <a:defRPr sz="1200">
                <a:solidFill>
                  <a:schemeClr val="tx1"/>
                </a:solidFill>
                <a:latin typeface="Calibri" pitchFamily="34" charset="0"/>
              </a:defRPr>
            </a:lvl2pPr>
            <a:lvl3pPr marL="1103378" indent="-219404">
              <a:defRPr sz="1200">
                <a:solidFill>
                  <a:schemeClr val="tx1"/>
                </a:solidFill>
                <a:latin typeface="Calibri" pitchFamily="34" charset="0"/>
              </a:defRPr>
            </a:lvl3pPr>
            <a:lvl4pPr marL="1545365" indent="-219404">
              <a:defRPr sz="1200">
                <a:solidFill>
                  <a:schemeClr val="tx1"/>
                </a:solidFill>
                <a:latin typeface="Calibri" pitchFamily="34" charset="0"/>
              </a:defRPr>
            </a:lvl4pPr>
            <a:lvl5pPr marL="1987352" indent="-219404">
              <a:defRPr sz="1200">
                <a:solidFill>
                  <a:schemeClr val="tx1"/>
                </a:solidFill>
                <a:latin typeface="Calibri" pitchFamily="34" charset="0"/>
              </a:defRPr>
            </a:lvl5pPr>
            <a:lvl6pPr marL="2445237" indent="-219404" eaLnBrk="0" fontAlgn="base" hangingPunct="0">
              <a:spcBef>
                <a:spcPct val="30000"/>
              </a:spcBef>
              <a:spcAft>
                <a:spcPct val="0"/>
              </a:spcAft>
              <a:defRPr sz="1200">
                <a:solidFill>
                  <a:schemeClr val="tx1"/>
                </a:solidFill>
                <a:latin typeface="Calibri" pitchFamily="34" charset="0"/>
              </a:defRPr>
            </a:lvl6pPr>
            <a:lvl7pPr marL="2903123" indent="-219404" eaLnBrk="0" fontAlgn="base" hangingPunct="0">
              <a:spcBef>
                <a:spcPct val="30000"/>
              </a:spcBef>
              <a:spcAft>
                <a:spcPct val="0"/>
              </a:spcAft>
              <a:defRPr sz="1200">
                <a:solidFill>
                  <a:schemeClr val="tx1"/>
                </a:solidFill>
                <a:latin typeface="Calibri" pitchFamily="34" charset="0"/>
              </a:defRPr>
            </a:lvl7pPr>
            <a:lvl8pPr marL="3361009" indent="-219404" eaLnBrk="0" fontAlgn="base" hangingPunct="0">
              <a:spcBef>
                <a:spcPct val="30000"/>
              </a:spcBef>
              <a:spcAft>
                <a:spcPct val="0"/>
              </a:spcAft>
              <a:defRPr sz="1200">
                <a:solidFill>
                  <a:schemeClr val="tx1"/>
                </a:solidFill>
                <a:latin typeface="Calibri" pitchFamily="34" charset="0"/>
              </a:defRPr>
            </a:lvl8pPr>
            <a:lvl9pPr marL="3818895" indent="-219404" eaLnBrk="0" fontAlgn="base" hangingPunct="0">
              <a:spcBef>
                <a:spcPct val="30000"/>
              </a:spcBef>
              <a:spcAft>
                <a:spcPct val="0"/>
              </a:spcAft>
              <a:defRPr sz="1200">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224C26DD-36B1-48BC-A8F8-76AD143F220B}" type="slidenum">
              <a:rPr kumimoji="0" lang="da-DK" altLang="da-DK" sz="1200" b="0" i="0" u="none" strike="noStrike" kern="0" cap="none" spc="0" normalizeH="0" baseline="0" noProof="0" smtClean="0">
                <a:ln>
                  <a:noFill/>
                </a:ln>
                <a:solidFill>
                  <a:srgbClr val="000000"/>
                </a:solidFill>
                <a:effectLst/>
                <a:uLnTx/>
                <a:uFillTx/>
                <a:latin typeface="AU Passata" pitchFamily="34" charset="0"/>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da-DK" altLang="da-DK" sz="1200" b="0" i="0" u="none" strike="noStrike" kern="0" cap="none" spc="0" normalizeH="0" baseline="0" noProof="0">
              <a:ln>
                <a:noFill/>
              </a:ln>
              <a:solidFill>
                <a:srgbClr val="000000"/>
              </a:solidFill>
              <a:effectLst/>
              <a:uLnTx/>
              <a:uFillTx/>
              <a:latin typeface="AU Passata"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da-DK"/>
          </a:p>
        </p:txBody>
      </p:sp>
    </p:spTree>
    <p:extLst>
      <p:ext uri="{BB962C8B-B14F-4D97-AF65-F5344CB8AC3E}">
        <p14:creationId xmlns:p14="http://schemas.microsoft.com/office/powerpoint/2010/main" val="3009512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CAFEABA6-256C-4F17-86E7-6609575EB3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6B43ED9E-D9AB-482D-8E64-21C301B4E3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da-DK"/>
          </a:p>
        </p:txBody>
      </p:sp>
      <p:sp>
        <p:nvSpPr>
          <p:cNvPr id="74756" name="Slide Number Placeholder 3">
            <a:extLst>
              <a:ext uri="{FF2B5EF4-FFF2-40B4-BE49-F238E27FC236}">
                <a16:creationId xmlns:a16="http://schemas.microsoft.com/office/drawing/2014/main" id="{DC68EC50-24EE-42DE-AFC8-D5DB0670E7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2A6849D-38DF-403F-83FD-CCF39D5206AE}" type="slidenum">
              <a:rPr lang="da-DK" altLang="en-US">
                <a:latin typeface="Times New Roman" panose="02020603050405020304" pitchFamily="18" charset="0"/>
              </a:rPr>
              <a:pPr eaLnBrk="1" hangingPunct="1">
                <a:spcBef>
                  <a:spcPct val="0"/>
                </a:spcBef>
              </a:pPr>
              <a:t>38</a:t>
            </a:fld>
            <a:endParaRPr lang="da-DK" altLang="en-US">
              <a:latin typeface="Times New Roman" panose="02020603050405020304" pitchFamily="18" charset="0"/>
            </a:endParaRPr>
          </a:p>
        </p:txBody>
      </p:sp>
    </p:spTree>
    <p:extLst>
      <p:ext uri="{BB962C8B-B14F-4D97-AF65-F5344CB8AC3E}">
        <p14:creationId xmlns:p14="http://schemas.microsoft.com/office/powerpoint/2010/main" val="1393687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2"/>
            <a:ext cx="12192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da-DK" sz="1800">
              <a:solidFill>
                <a:prstClr val="white"/>
              </a:solidFill>
            </a:endParaRPr>
          </a:p>
        </p:txBody>
      </p:sp>
      <p:sp>
        <p:nvSpPr>
          <p:cNvPr id="5" name="Pladsholder til sidefod 4"/>
          <p:cNvSpPr>
            <a:spLocks noGrp="1"/>
          </p:cNvSpPr>
          <p:nvPr>
            <p:ph type="ftr" sz="quarter" idx="11"/>
          </p:nvPr>
        </p:nvSpPr>
        <p:spPr>
          <a:xfrm>
            <a:off x="3224499" y="6309648"/>
            <a:ext cx="6789108" cy="365125"/>
          </a:xfrm>
        </p:spPr>
        <p:txBody>
          <a:bodyPr/>
          <a:lstStyle/>
          <a:p>
            <a:endParaRPr lang="da-DK" dirty="0">
              <a:solidFill>
                <a:prstClr val="black">
                  <a:tint val="75000"/>
                </a:prstClr>
              </a:solidFill>
            </a:endParaRPr>
          </a:p>
        </p:txBody>
      </p:sp>
      <p:sp>
        <p:nvSpPr>
          <p:cNvPr id="6" name="Pladsholder til diasnummer 5"/>
          <p:cNvSpPr>
            <a:spLocks noGrp="1"/>
          </p:cNvSpPr>
          <p:nvPr>
            <p:ph type="sldNum" sz="quarter" idx="12"/>
          </p:nvPr>
        </p:nvSpPr>
        <p:spPr>
          <a:xfrm>
            <a:off x="11000968" y="6309648"/>
            <a:ext cx="813059" cy="365125"/>
          </a:xfrm>
        </p:spPr>
        <p:txBody>
          <a:bodyPr/>
          <a:lstStyle/>
          <a:p>
            <a:fld id="{F7AB382F-E9E6-CE49-B414-1E064FB7F064}" type="slidenum">
              <a:rPr lang="da-DK" smtClean="0"/>
              <a:pPr/>
              <a:t>‹nr.›</a:t>
            </a:fld>
            <a:endParaRPr lang="da-DK"/>
          </a:p>
        </p:txBody>
      </p:sp>
      <p:sp>
        <p:nvSpPr>
          <p:cNvPr id="3" name="Undertitel 2"/>
          <p:cNvSpPr>
            <a:spLocks noGrp="1"/>
          </p:cNvSpPr>
          <p:nvPr>
            <p:ph type="subTitle" idx="1"/>
          </p:nvPr>
        </p:nvSpPr>
        <p:spPr>
          <a:xfrm>
            <a:off x="914401" y="3574143"/>
            <a:ext cx="284963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151" y="6131772"/>
            <a:ext cx="2048933" cy="431800"/>
          </a:xfrm>
          <a:prstGeom prst="rect">
            <a:avLst/>
          </a:prstGeom>
        </p:spPr>
      </p:pic>
      <p:pic>
        <p:nvPicPr>
          <p:cNvPr id="7" name="Billede 6"/>
          <p:cNvPicPr>
            <a:picLocks noChangeAspect="1"/>
          </p:cNvPicPr>
          <p:nvPr userDrawn="1"/>
        </p:nvPicPr>
        <p:blipFill>
          <a:blip r:embed="rId3"/>
          <a:stretch>
            <a:fillRect/>
          </a:stretch>
        </p:blipFill>
        <p:spPr>
          <a:xfrm>
            <a:off x="-42547" y="2193909"/>
            <a:ext cx="14743333"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3429000"/>
          </a:xfrm>
          <a:prstGeom prst="rect">
            <a:avLst/>
          </a:prstGeom>
        </p:spPr>
      </p:pic>
      <p:sp>
        <p:nvSpPr>
          <p:cNvPr id="2" name="Titel 1"/>
          <p:cNvSpPr>
            <a:spLocks noGrp="1"/>
          </p:cNvSpPr>
          <p:nvPr>
            <p:ph type="ctrTitle"/>
          </p:nvPr>
        </p:nvSpPr>
        <p:spPr>
          <a:xfrm>
            <a:off x="883043" y="1741737"/>
            <a:ext cx="10363200" cy="1470025"/>
          </a:xfrm>
        </p:spPr>
        <p:txBody>
          <a:bodyPr anchor="b"/>
          <a:lstStyle>
            <a:lvl1pPr algn="l">
              <a:defRPr>
                <a:solidFill>
                  <a:schemeClr val="bg1"/>
                </a:solidFill>
              </a:defRPr>
            </a:lvl1pPr>
          </a:lstStyle>
          <a:p>
            <a:r>
              <a:rPr lang="da-DK"/>
              <a:t>Klik for at redigere i master</a:t>
            </a:r>
            <a:endParaRPr lang="da-DK" dirty="0"/>
          </a:p>
        </p:txBody>
      </p:sp>
      <p:pic>
        <p:nvPicPr>
          <p:cNvPr id="12" name="Billede 11"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34642" y="405128"/>
            <a:ext cx="1896533" cy="139700"/>
          </a:xfrm>
          <a:prstGeom prst="rect">
            <a:avLst/>
          </a:prstGeom>
        </p:spPr>
      </p:pic>
    </p:spTree>
    <p:extLst>
      <p:ext uri="{BB962C8B-B14F-4D97-AF65-F5344CB8AC3E}">
        <p14:creationId xmlns:p14="http://schemas.microsoft.com/office/powerpoint/2010/main" val="165032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ugerdefineret layout">
    <p:spTree>
      <p:nvGrpSpPr>
        <p:cNvPr id="1" name=""/>
        <p:cNvGrpSpPr/>
        <p:nvPr/>
      </p:nvGrpSpPr>
      <p:grpSpPr>
        <a:xfrm>
          <a:off x="0" y="0"/>
          <a:ext cx="0" cy="0"/>
          <a:chOff x="0" y="0"/>
          <a:chExt cx="0" cy="0"/>
        </a:xfrm>
      </p:grpSpPr>
      <p:sp>
        <p:nvSpPr>
          <p:cNvPr id="5" name="Rektangel 4"/>
          <p:cNvSpPr/>
          <p:nvPr userDrawn="1"/>
        </p:nvSpPr>
        <p:spPr>
          <a:xfrm>
            <a:off x="0" y="3424592"/>
            <a:ext cx="12192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da-DK" sz="1800">
              <a:solidFill>
                <a:prstClr val="white"/>
              </a:solidFill>
            </a:endParaRPr>
          </a:p>
        </p:txBody>
      </p:sp>
      <p:sp>
        <p:nvSpPr>
          <p:cNvPr id="6" name="Pladsholder til sidefod 4"/>
          <p:cNvSpPr>
            <a:spLocks noGrp="1"/>
          </p:cNvSpPr>
          <p:nvPr>
            <p:ph type="ftr" sz="quarter" idx="11"/>
          </p:nvPr>
        </p:nvSpPr>
        <p:spPr>
          <a:xfrm>
            <a:off x="3224499" y="6309648"/>
            <a:ext cx="6789108" cy="365125"/>
          </a:xfrm>
        </p:spPr>
        <p:txBody>
          <a:bodyPr/>
          <a:lstStyle/>
          <a:p>
            <a:endParaRPr lang="da-DK" dirty="0">
              <a:solidFill>
                <a:prstClr val="black">
                  <a:tint val="75000"/>
                </a:prstClr>
              </a:solidFill>
            </a:endParaRPr>
          </a:p>
        </p:txBody>
      </p:sp>
      <p:sp>
        <p:nvSpPr>
          <p:cNvPr id="7" name="Pladsholder til diasnummer 5"/>
          <p:cNvSpPr>
            <a:spLocks noGrp="1"/>
          </p:cNvSpPr>
          <p:nvPr>
            <p:ph type="sldNum" sz="quarter" idx="12"/>
          </p:nvPr>
        </p:nvSpPr>
        <p:spPr>
          <a:xfrm>
            <a:off x="11000968" y="6309648"/>
            <a:ext cx="813059" cy="365125"/>
          </a:xfrm>
        </p:spPr>
        <p:txBody>
          <a:bodyPr/>
          <a:lstStyle/>
          <a:p>
            <a:fld id="{F7AB382F-E9E6-CE49-B414-1E064FB7F064}" type="slidenum">
              <a:rPr lang="da-DK" smtClean="0"/>
              <a:pPr/>
              <a:t>‹nr.›</a:t>
            </a:fld>
            <a:endParaRPr lang="da-DK"/>
          </a:p>
        </p:txBody>
      </p:sp>
      <p:sp>
        <p:nvSpPr>
          <p:cNvPr id="9" name="Undertitel 2"/>
          <p:cNvSpPr>
            <a:spLocks noGrp="1"/>
          </p:cNvSpPr>
          <p:nvPr>
            <p:ph type="subTitle" idx="1"/>
          </p:nvPr>
        </p:nvSpPr>
        <p:spPr>
          <a:xfrm>
            <a:off x="914401" y="3574143"/>
            <a:ext cx="284963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FØ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151" y="5679757"/>
            <a:ext cx="2082800" cy="889000"/>
          </a:xfrm>
          <a:prstGeom prst="rect">
            <a:avLst/>
          </a:prstGeom>
        </p:spPr>
      </p:pic>
      <p:pic>
        <p:nvPicPr>
          <p:cNvPr id="11" name="Billede 10"/>
          <p:cNvPicPr>
            <a:picLocks noChangeAspect="1"/>
          </p:cNvPicPr>
          <p:nvPr userDrawn="1"/>
        </p:nvPicPr>
        <p:blipFill>
          <a:blip r:embed="rId3"/>
          <a:stretch>
            <a:fillRect/>
          </a:stretch>
        </p:blipFill>
        <p:spPr>
          <a:xfrm>
            <a:off x="-42547" y="2193909"/>
            <a:ext cx="14743333"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3429000"/>
          </a:xfrm>
          <a:prstGeom prst="rect">
            <a:avLst/>
          </a:prstGeom>
        </p:spPr>
      </p:pic>
      <p:sp>
        <p:nvSpPr>
          <p:cNvPr id="8" name="Titel 1"/>
          <p:cNvSpPr>
            <a:spLocks noGrp="1"/>
          </p:cNvSpPr>
          <p:nvPr>
            <p:ph type="ctrTitle"/>
          </p:nvPr>
        </p:nvSpPr>
        <p:spPr>
          <a:xfrm>
            <a:off x="883043" y="1741737"/>
            <a:ext cx="10363200" cy="1470025"/>
          </a:xfrm>
        </p:spPr>
        <p:txBody>
          <a:bodyPr anchor="b"/>
          <a:lstStyle>
            <a:lvl1pPr algn="l">
              <a:defRPr>
                <a:solidFill>
                  <a:schemeClr val="bg1"/>
                </a:solidFill>
              </a:defRPr>
            </a:lvl1pPr>
          </a:lstStyle>
          <a:p>
            <a:r>
              <a:rPr lang="da-DK"/>
              <a:t>Klik for at redigere i master</a:t>
            </a:r>
            <a:endParaRPr lang="da-DK" dirty="0"/>
          </a:p>
        </p:txBody>
      </p:sp>
      <p:pic>
        <p:nvPicPr>
          <p:cNvPr id="10" name="Billede 9"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34642" y="405128"/>
            <a:ext cx="1896533" cy="139700"/>
          </a:xfrm>
          <a:prstGeom prst="rect">
            <a:avLst/>
          </a:prstGeom>
        </p:spPr>
      </p:pic>
    </p:spTree>
    <p:extLst>
      <p:ext uri="{BB962C8B-B14F-4D97-AF65-F5344CB8AC3E}">
        <p14:creationId xmlns:p14="http://schemas.microsoft.com/office/powerpoint/2010/main" val="56197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ugerdefineret layout">
    <p:spTree>
      <p:nvGrpSpPr>
        <p:cNvPr id="1" name=""/>
        <p:cNvGrpSpPr/>
        <p:nvPr/>
      </p:nvGrpSpPr>
      <p:grpSpPr>
        <a:xfrm>
          <a:off x="0" y="0"/>
          <a:ext cx="0" cy="0"/>
          <a:chOff x="0" y="0"/>
          <a:chExt cx="0" cy="0"/>
        </a:xfrm>
      </p:grpSpPr>
      <p:sp>
        <p:nvSpPr>
          <p:cNvPr id="15" name="Rektangel 14"/>
          <p:cNvSpPr/>
          <p:nvPr userDrawn="1"/>
        </p:nvSpPr>
        <p:spPr>
          <a:xfrm>
            <a:off x="1" y="5711086"/>
            <a:ext cx="2548151"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da-DK" sz="1800">
              <a:solidFill>
                <a:prstClr val="white"/>
              </a:solidFill>
            </a:endParaRPr>
          </a:p>
        </p:txBody>
      </p:sp>
      <p:sp>
        <p:nvSpPr>
          <p:cNvPr id="2" name="Titel 1"/>
          <p:cNvSpPr>
            <a:spLocks noGrp="1"/>
          </p:cNvSpPr>
          <p:nvPr>
            <p:ph type="title"/>
          </p:nvPr>
        </p:nvSpPr>
        <p:spPr/>
        <p:txBody>
          <a:bodyPr/>
          <a:lstStyle/>
          <a:p>
            <a:r>
              <a:rPr lang="da-DK"/>
              <a:t>Klik for at redigere i master</a:t>
            </a:r>
          </a:p>
        </p:txBody>
      </p:sp>
      <p:sp>
        <p:nvSpPr>
          <p:cNvPr id="3" name="Pladsholder til sidefod 2"/>
          <p:cNvSpPr>
            <a:spLocks noGrp="1"/>
          </p:cNvSpPr>
          <p:nvPr>
            <p:ph type="ftr" sz="quarter" idx="10"/>
          </p:nvPr>
        </p:nvSpPr>
        <p:spPr/>
        <p:txBody>
          <a:bodyPr/>
          <a:lstStyle/>
          <a:p>
            <a:endParaRPr lang="da-DK" dirty="0">
              <a:solidFill>
                <a:prstClr val="black">
                  <a:tint val="75000"/>
                </a:prstClr>
              </a:solidFill>
            </a:endParaRPr>
          </a:p>
        </p:txBody>
      </p:sp>
      <p:sp>
        <p:nvSpPr>
          <p:cNvPr id="4" name="Pladsholder til diasnummer 3"/>
          <p:cNvSpPr>
            <a:spLocks noGrp="1"/>
          </p:cNvSpPr>
          <p:nvPr>
            <p:ph type="sldNum" sz="quarter" idx="11"/>
          </p:nvPr>
        </p:nvSpPr>
        <p:spPr/>
        <p:txBody>
          <a:bodyPr/>
          <a:lstStyle/>
          <a:p>
            <a:fld id="{F7AB382F-E9E6-CE49-B414-1E064FB7F064}" type="slidenum">
              <a:rPr lang="da-DK" smtClean="0"/>
              <a:pPr/>
              <a:t>‹nr.›</a:t>
            </a:fld>
            <a:endParaRPr lang="da-DK" dirty="0"/>
          </a:p>
        </p:txBody>
      </p:sp>
      <p:sp>
        <p:nvSpPr>
          <p:cNvPr id="8" name="Pladsholder til tekst 2"/>
          <p:cNvSpPr>
            <a:spLocks noGrp="1"/>
          </p:cNvSpPr>
          <p:nvPr>
            <p:ph idx="1"/>
          </p:nvPr>
        </p:nvSpPr>
        <p:spPr>
          <a:xfrm>
            <a:off x="909353" y="1600201"/>
            <a:ext cx="10342116" cy="4525963"/>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9" name="Pladsholder til diasnummer 5"/>
          <p:cNvSpPr txBox="1">
            <a:spLocks/>
          </p:cNvSpPr>
          <p:nvPr userDrawn="1"/>
        </p:nvSpPr>
        <p:spPr>
          <a:xfrm>
            <a:off x="11000968" y="6347673"/>
            <a:ext cx="813059"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z="1100" smtClean="0"/>
              <a:pPr/>
              <a:t>‹nr.›</a:t>
            </a:fld>
            <a:endParaRPr lang="da-DK" sz="1100" dirty="0"/>
          </a:p>
        </p:txBody>
      </p:sp>
      <p:sp>
        <p:nvSpPr>
          <p:cNvPr id="10" name="Tekstfelt 9"/>
          <p:cNvSpPr txBox="1"/>
          <p:nvPr userDrawn="1"/>
        </p:nvSpPr>
        <p:spPr>
          <a:xfrm>
            <a:off x="1952448" y="4697815"/>
            <a:ext cx="184731" cy="369332"/>
          </a:xfrm>
          <a:prstGeom prst="rect">
            <a:avLst/>
          </a:prstGeom>
          <a:noFill/>
        </p:spPr>
        <p:txBody>
          <a:bodyPr wrap="none" rtlCol="0">
            <a:spAutoFit/>
          </a:bodyPr>
          <a:lstStyle/>
          <a:p>
            <a:pPr defTabSz="457200"/>
            <a:endParaRPr lang="da-DK" sz="1800" dirty="0">
              <a:solidFill>
                <a:prstClr val="black"/>
              </a:solidFill>
            </a:endParaRPr>
          </a:p>
        </p:txBody>
      </p:sp>
      <p:pic>
        <p:nvPicPr>
          <p:cNvPr id="13" name="Billede 12" descr="FØ_Logo_side 2.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151" y="5936065"/>
            <a:ext cx="1524000" cy="660400"/>
          </a:xfrm>
          <a:prstGeom prst="rect">
            <a:avLst/>
          </a:prstGeom>
        </p:spPr>
      </p:pic>
    </p:spTree>
    <p:extLst>
      <p:ext uri="{BB962C8B-B14F-4D97-AF65-F5344CB8AC3E}">
        <p14:creationId xmlns:p14="http://schemas.microsoft.com/office/powerpoint/2010/main" val="230515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endParaRPr lang="da-DK">
              <a:solidFill>
                <a:prstClr val="black">
                  <a:tint val="75000"/>
                </a:prstClr>
              </a:solidFill>
            </a:endParaRPr>
          </a:p>
        </p:txBody>
      </p:sp>
      <p:sp>
        <p:nvSpPr>
          <p:cNvPr id="6" name="Pladsholder til diasnummer 5"/>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389004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5" name="Pladsholder til sidefod 4"/>
          <p:cNvSpPr>
            <a:spLocks noGrp="1"/>
          </p:cNvSpPr>
          <p:nvPr>
            <p:ph type="ftr" sz="quarter" idx="11"/>
          </p:nvPr>
        </p:nvSpPr>
        <p:spPr/>
        <p:txBody>
          <a:bodyPr/>
          <a:lstStyle/>
          <a:p>
            <a:endParaRPr lang="da-DK">
              <a:solidFill>
                <a:prstClr val="black">
                  <a:tint val="75000"/>
                </a:prstClr>
              </a:solidFill>
            </a:endParaRPr>
          </a:p>
        </p:txBody>
      </p:sp>
      <p:sp>
        <p:nvSpPr>
          <p:cNvPr id="6" name="Pladsholder til diasnummer 5"/>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379597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909352" y="1600201"/>
            <a:ext cx="50850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6197601" y="1600201"/>
            <a:ext cx="505386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6" name="Pladsholder til sidefod 5"/>
          <p:cNvSpPr>
            <a:spLocks noGrp="1"/>
          </p:cNvSpPr>
          <p:nvPr>
            <p:ph type="ftr" sz="quarter" idx="11"/>
          </p:nvPr>
        </p:nvSpPr>
        <p:spPr/>
        <p:txBody>
          <a:bodyPr/>
          <a:lstStyle/>
          <a:p>
            <a:endParaRPr lang="da-DK">
              <a:solidFill>
                <a:prstClr val="black">
                  <a:tint val="75000"/>
                </a:prstClr>
              </a:solidFill>
            </a:endParaRPr>
          </a:p>
        </p:txBody>
      </p:sp>
      <p:sp>
        <p:nvSpPr>
          <p:cNvPr id="7" name="Pladsholder til diasnummer 6"/>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330417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909352" y="1535113"/>
            <a:ext cx="508716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909352" y="2174875"/>
            <a:ext cx="508716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tekst 4"/>
          <p:cNvSpPr>
            <a:spLocks noGrp="1"/>
          </p:cNvSpPr>
          <p:nvPr>
            <p:ph type="body" sz="quarter" idx="3"/>
          </p:nvPr>
        </p:nvSpPr>
        <p:spPr>
          <a:xfrm>
            <a:off x="6193368" y="1535113"/>
            <a:ext cx="50581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6193368" y="2174875"/>
            <a:ext cx="50581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8" name="Pladsholder til sidefod 7"/>
          <p:cNvSpPr>
            <a:spLocks noGrp="1"/>
          </p:cNvSpPr>
          <p:nvPr>
            <p:ph type="ftr" sz="quarter" idx="11"/>
          </p:nvPr>
        </p:nvSpPr>
        <p:spPr/>
        <p:txBody>
          <a:bodyPr/>
          <a:lstStyle/>
          <a:p>
            <a:endParaRPr lang="da-DK">
              <a:solidFill>
                <a:prstClr val="black">
                  <a:tint val="75000"/>
                </a:prstClr>
              </a:solidFill>
            </a:endParaRPr>
          </a:p>
        </p:txBody>
      </p:sp>
      <p:sp>
        <p:nvSpPr>
          <p:cNvPr id="9" name="Pladsholder til diasnummer 8"/>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320074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4" name="Pladsholder til sidefod 3"/>
          <p:cNvSpPr>
            <a:spLocks noGrp="1"/>
          </p:cNvSpPr>
          <p:nvPr>
            <p:ph type="ftr" sz="quarter" idx="11"/>
          </p:nvPr>
        </p:nvSpPr>
        <p:spPr/>
        <p:txBody>
          <a:bodyPr/>
          <a:lstStyle/>
          <a:p>
            <a:endParaRPr lang="da-DK">
              <a:solidFill>
                <a:prstClr val="black">
                  <a:tint val="75000"/>
                </a:prstClr>
              </a:solidFill>
            </a:endParaRPr>
          </a:p>
        </p:txBody>
      </p:sp>
      <p:sp>
        <p:nvSpPr>
          <p:cNvPr id="5" name="Pladsholder til diasnummer 4"/>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173357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a:solidFill>
                <a:prstClr val="black">
                  <a:tint val="75000"/>
                </a:prstClr>
              </a:solidFill>
            </a:endParaRPr>
          </a:p>
        </p:txBody>
      </p:sp>
      <p:sp>
        <p:nvSpPr>
          <p:cNvPr id="4" name="Pladsholder til diasnummer 3"/>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121763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4766733" y="1435101"/>
            <a:ext cx="6815667"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tekst 3"/>
          <p:cNvSpPr>
            <a:spLocks noGrp="1"/>
          </p:cNvSpPr>
          <p:nvPr>
            <p:ph type="body" sz="half" idx="2"/>
          </p:nvPr>
        </p:nvSpPr>
        <p:spPr>
          <a:xfrm>
            <a:off x="909353" y="1435101"/>
            <a:ext cx="3711332"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solidFill>
                <a:prstClr val="black">
                  <a:tint val="75000"/>
                </a:prstClr>
              </a:solidFill>
            </a:endParaRPr>
          </a:p>
        </p:txBody>
      </p:sp>
      <p:sp>
        <p:nvSpPr>
          <p:cNvPr id="7" name="Pladsholder til diasnummer 6"/>
          <p:cNvSpPr>
            <a:spLocks noGrp="1"/>
          </p:cNvSpPr>
          <p:nvPr>
            <p:ph type="sldNum" sz="quarter" idx="12"/>
          </p:nvPr>
        </p:nvSpPr>
        <p:spPr/>
        <p:txBody>
          <a:bodyPr/>
          <a:lstStyle/>
          <a:p>
            <a:fld id="{F7AB382F-E9E6-CE49-B414-1E064FB7F064}" type="slidenum">
              <a:rPr lang="da-DK" smtClean="0"/>
              <a:pPr/>
              <a:t>‹nr.›</a:t>
            </a:fld>
            <a:endParaRPr lang="da-DK"/>
          </a:p>
        </p:txBody>
      </p:sp>
      <p:sp>
        <p:nvSpPr>
          <p:cNvPr id="9" name="Titel 1"/>
          <p:cNvSpPr>
            <a:spLocks noGrp="1"/>
          </p:cNvSpPr>
          <p:nvPr>
            <p:ph type="title"/>
          </p:nvPr>
        </p:nvSpPr>
        <p:spPr>
          <a:xfrm>
            <a:off x="909353" y="293956"/>
            <a:ext cx="10342116" cy="717256"/>
          </a:xfrm>
        </p:spPr>
        <p:txBody>
          <a:bodyPr/>
          <a:lstStyle>
            <a:lvl1pPr>
              <a:defRPr/>
            </a:lvl1pPr>
          </a:lstStyle>
          <a:p>
            <a:r>
              <a:rPr lang="da-DK"/>
              <a:t>Klik for at redigere i master</a:t>
            </a:r>
          </a:p>
        </p:txBody>
      </p:sp>
    </p:spTree>
    <p:extLst>
      <p:ext uri="{BB962C8B-B14F-4D97-AF65-F5344CB8AC3E}">
        <p14:creationId xmlns:p14="http://schemas.microsoft.com/office/powerpoint/2010/main" val="378672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019420" y="4800600"/>
            <a:ext cx="10232048" cy="566738"/>
          </a:xfrm>
        </p:spPr>
        <p:txBody>
          <a:bodyPr anchor="b"/>
          <a:lstStyle>
            <a:lvl1pPr algn="l">
              <a:defRPr sz="2000" b="1"/>
            </a:lvl1pPr>
          </a:lstStyle>
          <a:p>
            <a:r>
              <a:rPr lang="da-DK"/>
              <a:t>Klik for at redigere i master</a:t>
            </a:r>
            <a:endParaRPr lang="da-DK" dirty="0"/>
          </a:p>
        </p:txBody>
      </p:sp>
      <p:sp>
        <p:nvSpPr>
          <p:cNvPr id="3" name="Pladsholder til billede 2"/>
          <p:cNvSpPr>
            <a:spLocks noGrp="1"/>
          </p:cNvSpPr>
          <p:nvPr>
            <p:ph type="pic" idx="1"/>
          </p:nvPr>
        </p:nvSpPr>
        <p:spPr>
          <a:xfrm>
            <a:off x="1019420" y="1302429"/>
            <a:ext cx="10232048"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p:cNvSpPr>
            <a:spLocks noGrp="1"/>
          </p:cNvSpPr>
          <p:nvPr>
            <p:ph type="body" sz="half" idx="2"/>
          </p:nvPr>
        </p:nvSpPr>
        <p:spPr>
          <a:xfrm>
            <a:off x="1019421" y="5367339"/>
            <a:ext cx="9494425"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solidFill>
                <a:prstClr val="black">
                  <a:tint val="75000"/>
                </a:prstClr>
              </a:solidFill>
            </a:endParaRPr>
          </a:p>
        </p:txBody>
      </p:sp>
      <p:sp>
        <p:nvSpPr>
          <p:cNvPr id="7" name="Pladsholder til diasnummer 6"/>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299924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1092200"/>
          </a:xfrm>
          <a:prstGeom prst="rect">
            <a:avLst/>
          </a:prstGeom>
        </p:spPr>
      </p:pic>
      <p:sp>
        <p:nvSpPr>
          <p:cNvPr id="2" name="Pladsholder til titel 1"/>
          <p:cNvSpPr>
            <a:spLocks noGrp="1"/>
          </p:cNvSpPr>
          <p:nvPr>
            <p:ph type="title"/>
          </p:nvPr>
        </p:nvSpPr>
        <p:spPr>
          <a:xfrm>
            <a:off x="909353" y="293956"/>
            <a:ext cx="10342116" cy="717256"/>
          </a:xfrm>
          <a:prstGeom prst="rect">
            <a:avLst/>
          </a:prstGeom>
        </p:spPr>
        <p:txBody>
          <a:bodyPr vert="horz" lIns="91440" tIns="45720" rIns="91440" bIns="45720" rtlCol="0" anchor="b">
            <a:normAutofit/>
          </a:bodyPr>
          <a:lstStyle/>
          <a:p>
            <a:r>
              <a:rPr lang="da-DK" dirty="0"/>
              <a:t>Klik for at redigere i masteren</a:t>
            </a:r>
          </a:p>
        </p:txBody>
      </p:sp>
      <p:sp>
        <p:nvSpPr>
          <p:cNvPr id="3" name="Pladsholder til tekst 2"/>
          <p:cNvSpPr>
            <a:spLocks noGrp="1"/>
          </p:cNvSpPr>
          <p:nvPr>
            <p:ph type="body" idx="1"/>
          </p:nvPr>
        </p:nvSpPr>
        <p:spPr>
          <a:xfrm>
            <a:off x="909353" y="1600201"/>
            <a:ext cx="10342116"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5" name="Pladsholder til sidefod 4"/>
          <p:cNvSpPr>
            <a:spLocks noGrp="1"/>
          </p:cNvSpPr>
          <p:nvPr>
            <p:ph type="ftr" sz="quarter" idx="3"/>
          </p:nvPr>
        </p:nvSpPr>
        <p:spPr>
          <a:xfrm>
            <a:off x="2575176" y="6347673"/>
            <a:ext cx="7438432" cy="365125"/>
          </a:xfrm>
          <a:prstGeom prst="rect">
            <a:avLst/>
          </a:prstGeom>
        </p:spPr>
        <p:txBody>
          <a:bodyPr vert="horz" lIns="91440" tIns="45720" rIns="91440" bIns="45720" rtlCol="0" anchor="ctr"/>
          <a:lstStyle>
            <a:lvl1pPr algn="l">
              <a:defRPr sz="1100">
                <a:solidFill>
                  <a:schemeClr val="tx1">
                    <a:tint val="75000"/>
                  </a:schemeClr>
                </a:solidFill>
              </a:defRPr>
            </a:lvl1pPr>
          </a:lstStyle>
          <a:p>
            <a:pPr defTabSz="457200"/>
            <a:endParaRPr lang="da-DK" dirty="0">
              <a:solidFill>
                <a:prstClr val="black">
                  <a:tint val="75000"/>
                </a:prstClr>
              </a:solidFill>
            </a:endParaRPr>
          </a:p>
        </p:txBody>
      </p:sp>
      <p:sp>
        <p:nvSpPr>
          <p:cNvPr id="6" name="Pladsholder til diasnummer 5"/>
          <p:cNvSpPr>
            <a:spLocks noGrp="1"/>
          </p:cNvSpPr>
          <p:nvPr>
            <p:ph type="sldNum" sz="quarter" idx="4"/>
          </p:nvPr>
        </p:nvSpPr>
        <p:spPr>
          <a:xfrm>
            <a:off x="11000968" y="6347673"/>
            <a:ext cx="813059" cy="365125"/>
          </a:xfrm>
          <a:prstGeom prst="rect">
            <a:avLst/>
          </a:prstGeom>
        </p:spPr>
        <p:txBody>
          <a:bodyPr vert="horz" lIns="91440" tIns="45720" rIns="91440" bIns="45720" rtlCol="0" anchor="ctr"/>
          <a:lstStyle>
            <a:lvl1pPr algn="r">
              <a:defRPr sz="1100">
                <a:solidFill>
                  <a:srgbClr val="776F65"/>
                </a:solidFill>
              </a:defRPr>
            </a:lvl1pPr>
          </a:lstStyle>
          <a:p>
            <a:pPr defTabSz="457200"/>
            <a:fld id="{F7AB382F-E9E6-CE49-B414-1E064FB7F064}" type="slidenum">
              <a:rPr lang="da-DK" smtClean="0"/>
              <a:pPr defTabSz="457200"/>
              <a:t>‹nr.›</a:t>
            </a:fld>
            <a:endParaRPr lang="da-DK" dirty="0"/>
          </a:p>
        </p:txBody>
      </p:sp>
      <p:pic>
        <p:nvPicPr>
          <p:cNvPr id="18" name="Billede 17" descr="UCN_Logo_side 2.ai"/>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4151" y="6329765"/>
            <a:ext cx="1236133" cy="266700"/>
          </a:xfrm>
          <a:prstGeom prst="rect">
            <a:avLst/>
          </a:prstGeom>
        </p:spPr>
      </p:pic>
    </p:spTree>
    <p:extLst>
      <p:ext uri="{BB962C8B-B14F-4D97-AF65-F5344CB8AC3E}">
        <p14:creationId xmlns:p14="http://schemas.microsoft.com/office/powerpoint/2010/main" val="95009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enbib.dk/sites/gentofte.ddbcms.dk/files/files/page/karamelmodellen_-_byggesten_til_den_fede_opgave.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cn.dk/uddannelser/datamatiker/uddannelsens-indhold/studieordning-og-regelgrundla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dertitel 3"/>
          <p:cNvSpPr>
            <a:spLocks noGrp="1"/>
          </p:cNvSpPr>
          <p:nvPr>
            <p:ph type="subTitle" idx="1"/>
          </p:nvPr>
        </p:nvSpPr>
        <p:spPr>
          <a:xfrm>
            <a:off x="914401" y="3574143"/>
            <a:ext cx="6264612" cy="2322804"/>
          </a:xfrm>
        </p:spPr>
        <p:txBody>
          <a:bodyPr>
            <a:noAutofit/>
          </a:bodyPr>
          <a:lstStyle/>
          <a:p>
            <a:r>
              <a:rPr lang="da-DK" sz="2800" dirty="0"/>
              <a:t>Opfølgning på prøveeksamen</a:t>
            </a:r>
          </a:p>
          <a:p>
            <a:r>
              <a:rPr lang="da-DK" sz="2800" dirty="0"/>
              <a:t>Intro til 2 semester</a:t>
            </a:r>
          </a:p>
          <a:p>
            <a:r>
              <a:rPr lang="da-DK" sz="2800" dirty="0"/>
              <a:t>Intro til Business</a:t>
            </a:r>
          </a:p>
          <a:p>
            <a:r>
              <a:rPr lang="da-DK" sz="2800" dirty="0"/>
              <a:t>Intro til 2 semester projekt</a:t>
            </a:r>
          </a:p>
        </p:txBody>
      </p:sp>
      <p:sp>
        <p:nvSpPr>
          <p:cNvPr id="5" name="Titel 4"/>
          <p:cNvSpPr>
            <a:spLocks noGrp="1"/>
          </p:cNvSpPr>
          <p:nvPr>
            <p:ph type="ctrTitle"/>
          </p:nvPr>
        </p:nvSpPr>
        <p:spPr/>
        <p:txBody>
          <a:bodyPr>
            <a:normAutofit/>
          </a:bodyPr>
          <a:lstStyle/>
          <a:p>
            <a:r>
              <a:rPr lang="en-GB" sz="5400" dirty="0"/>
              <a:t>2. Semester –intro</a:t>
            </a:r>
          </a:p>
        </p:txBody>
      </p:sp>
    </p:spTree>
    <p:extLst>
      <p:ext uri="{BB962C8B-B14F-4D97-AF65-F5344CB8AC3E}">
        <p14:creationId xmlns:p14="http://schemas.microsoft.com/office/powerpoint/2010/main" val="367386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002981-267C-4C11-880D-46FC5413B85B}"/>
              </a:ext>
            </a:extLst>
          </p:cNvPr>
          <p:cNvSpPr>
            <a:spLocks noGrp="1"/>
          </p:cNvSpPr>
          <p:nvPr>
            <p:ph type="title"/>
          </p:nvPr>
        </p:nvSpPr>
        <p:spPr/>
        <p:txBody>
          <a:bodyPr/>
          <a:lstStyle/>
          <a:p>
            <a:r>
              <a:rPr lang="da-DK" dirty="0"/>
              <a:t>Kompetencer</a:t>
            </a:r>
          </a:p>
        </p:txBody>
      </p:sp>
      <p:sp>
        <p:nvSpPr>
          <p:cNvPr id="3" name="Pladsholder til indhold 2">
            <a:extLst>
              <a:ext uri="{FF2B5EF4-FFF2-40B4-BE49-F238E27FC236}">
                <a16:creationId xmlns:a16="http://schemas.microsoft.com/office/drawing/2014/main" id="{6BF68595-EF93-45F4-990C-2C6D4EE571A3}"/>
              </a:ext>
            </a:extLst>
          </p:cNvPr>
          <p:cNvSpPr>
            <a:spLocks noGrp="1"/>
          </p:cNvSpPr>
          <p:nvPr>
            <p:ph idx="1"/>
          </p:nvPr>
        </p:nvSpPr>
        <p:spPr/>
        <p:txBody>
          <a:bodyPr/>
          <a:lstStyle/>
          <a:p>
            <a:r>
              <a:rPr lang="da-DK" dirty="0"/>
              <a:t>Den studerende kan:</a:t>
            </a:r>
          </a:p>
          <a:p>
            <a:pPr marL="0" indent="0">
              <a:buNone/>
            </a:pPr>
            <a:r>
              <a:rPr lang="da-DK" dirty="0"/>
              <a:t>	1. deltage i og se sammenhængen mellem design af forretningsprocesser og design af it-systemer</a:t>
            </a:r>
          </a:p>
          <a:p>
            <a:pPr marL="0" indent="0">
              <a:buNone/>
            </a:pPr>
            <a:r>
              <a:rPr lang="da-DK" dirty="0"/>
              <a:t>	2. samarbejde med repræsentanter for brugerorganisationen og udviklingsorganisation på baggrund af forretningsforståelse</a:t>
            </a:r>
          </a:p>
          <a:p>
            <a:pPr marL="0" indent="0">
              <a:buNone/>
            </a:pPr>
            <a:r>
              <a:rPr lang="da-DK" dirty="0"/>
              <a:t>	3. tilegne sig viden om ny teknologi i et forretningsmæssigt perspektiv</a:t>
            </a:r>
          </a:p>
        </p:txBody>
      </p:sp>
    </p:spTree>
    <p:extLst>
      <p:ext uri="{BB962C8B-B14F-4D97-AF65-F5344CB8AC3E}">
        <p14:creationId xmlns:p14="http://schemas.microsoft.com/office/powerpoint/2010/main" val="393925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D8974E-995F-4A74-951F-92145918F444}"/>
              </a:ext>
            </a:extLst>
          </p:cNvPr>
          <p:cNvSpPr>
            <a:spLocks noGrp="1"/>
          </p:cNvSpPr>
          <p:nvPr>
            <p:ph type="title"/>
          </p:nvPr>
        </p:nvSpPr>
        <p:spPr/>
        <p:txBody>
          <a:bodyPr>
            <a:normAutofit/>
          </a:bodyPr>
          <a:lstStyle/>
          <a:p>
            <a:r>
              <a:rPr lang="da-DK" dirty="0"/>
              <a:t>Færdigheder</a:t>
            </a:r>
          </a:p>
        </p:txBody>
      </p:sp>
      <p:sp>
        <p:nvSpPr>
          <p:cNvPr id="3" name="Pladsholder til indhold 2">
            <a:extLst>
              <a:ext uri="{FF2B5EF4-FFF2-40B4-BE49-F238E27FC236}">
                <a16:creationId xmlns:a16="http://schemas.microsoft.com/office/drawing/2014/main" id="{A92BC524-6E6F-4F3D-8921-8593BF988541}"/>
              </a:ext>
            </a:extLst>
          </p:cNvPr>
          <p:cNvSpPr>
            <a:spLocks noGrp="1"/>
          </p:cNvSpPr>
          <p:nvPr>
            <p:ph idx="1"/>
          </p:nvPr>
        </p:nvSpPr>
        <p:spPr/>
        <p:txBody>
          <a:bodyPr>
            <a:normAutofit/>
          </a:bodyPr>
          <a:lstStyle/>
          <a:p>
            <a:pPr marL="0" indent="0">
              <a:buNone/>
            </a:pPr>
            <a:r>
              <a:rPr lang="da-DK" dirty="0"/>
              <a:t>Den studerende kan:</a:t>
            </a:r>
          </a:p>
          <a:p>
            <a:pPr marL="0" indent="0">
              <a:buNone/>
            </a:pPr>
            <a:r>
              <a:rPr lang="da-DK" dirty="0"/>
              <a:t>	1. analysere og modellere forretningsprocesser</a:t>
            </a:r>
          </a:p>
          <a:p>
            <a:pPr marL="0" indent="0">
              <a:buNone/>
            </a:pPr>
            <a:r>
              <a:rPr lang="da-DK" dirty="0"/>
              <a:t>	2. deltage i projektarbejde</a:t>
            </a:r>
          </a:p>
          <a:p>
            <a:pPr marL="0" indent="0">
              <a:buNone/>
            </a:pPr>
            <a:r>
              <a:rPr lang="da-DK" dirty="0"/>
              <a:t>	3. anvende innovative metoder med fokus på projektarbejde i praksisnære udviklingsprojekter</a:t>
            </a:r>
          </a:p>
          <a:p>
            <a:pPr marL="0" indent="0">
              <a:buNone/>
            </a:pPr>
            <a:r>
              <a:rPr lang="da-DK" dirty="0"/>
              <a:t>	4. kommunikere og formidle både internt og eksternt 5. deltage i it-implementering og forandringsledelse</a:t>
            </a:r>
          </a:p>
        </p:txBody>
      </p:sp>
    </p:spTree>
    <p:extLst>
      <p:ext uri="{BB962C8B-B14F-4D97-AF65-F5344CB8AC3E}">
        <p14:creationId xmlns:p14="http://schemas.microsoft.com/office/powerpoint/2010/main" val="97588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38ADBF-64EE-4CC5-AECD-7C7A2C1D785B}"/>
              </a:ext>
            </a:extLst>
          </p:cNvPr>
          <p:cNvSpPr>
            <a:spLocks noGrp="1"/>
          </p:cNvSpPr>
          <p:nvPr>
            <p:ph type="title"/>
          </p:nvPr>
        </p:nvSpPr>
        <p:spPr/>
        <p:txBody>
          <a:bodyPr/>
          <a:lstStyle/>
          <a:p>
            <a:endParaRPr lang="da-DK" dirty="0"/>
          </a:p>
        </p:txBody>
      </p:sp>
      <p:sp>
        <p:nvSpPr>
          <p:cNvPr id="3" name="Pladsholder til indhold 2">
            <a:extLst>
              <a:ext uri="{FF2B5EF4-FFF2-40B4-BE49-F238E27FC236}">
                <a16:creationId xmlns:a16="http://schemas.microsoft.com/office/drawing/2014/main" id="{F84B7796-C244-4F5E-8BD5-9C6E474EAF1D}"/>
              </a:ext>
            </a:extLst>
          </p:cNvPr>
          <p:cNvSpPr>
            <a:spLocks noGrp="1"/>
          </p:cNvSpPr>
          <p:nvPr>
            <p:ph idx="1"/>
          </p:nvPr>
        </p:nvSpPr>
        <p:spPr/>
        <p:txBody>
          <a:bodyPr>
            <a:normAutofit/>
          </a:bodyPr>
          <a:lstStyle/>
          <a:p>
            <a:pPr marL="0" indent="0">
              <a:buNone/>
            </a:pPr>
            <a:endParaRPr lang="da-DK" sz="5400" dirty="0">
              <a:solidFill>
                <a:srgbClr val="002060"/>
              </a:solidFill>
            </a:endParaRPr>
          </a:p>
          <a:p>
            <a:pPr marL="0" indent="0">
              <a:buNone/>
            </a:pPr>
            <a:r>
              <a:rPr lang="da-DK" sz="5400" dirty="0">
                <a:solidFill>
                  <a:srgbClr val="002060"/>
                </a:solidFill>
              </a:rPr>
              <a:t>2. Semesterprojekt – årsprøve.</a:t>
            </a:r>
          </a:p>
        </p:txBody>
      </p:sp>
    </p:spTree>
    <p:extLst>
      <p:ext uri="{BB962C8B-B14F-4D97-AF65-F5344CB8AC3E}">
        <p14:creationId xmlns:p14="http://schemas.microsoft.com/office/powerpoint/2010/main" val="264329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Formelle projektkrav</a:t>
            </a:r>
          </a:p>
        </p:txBody>
      </p:sp>
      <p:sp>
        <p:nvSpPr>
          <p:cNvPr id="3" name="Pladsholder til indhold 2"/>
          <p:cNvSpPr>
            <a:spLocks noGrp="1"/>
          </p:cNvSpPr>
          <p:nvPr>
            <p:ph idx="1"/>
          </p:nvPr>
        </p:nvSpPr>
        <p:spPr/>
        <p:txBody>
          <a:bodyPr>
            <a:normAutofit fontScale="92500" lnSpcReduction="10000"/>
          </a:bodyPr>
          <a:lstStyle/>
          <a:p>
            <a:r>
              <a:rPr lang="da-DK" dirty="0"/>
              <a:t>Der skal afleveres en projektrapport og et produkt.</a:t>
            </a:r>
          </a:p>
          <a:p>
            <a:r>
              <a:rPr lang="da-DK" dirty="0"/>
              <a:t>Projektrapporten, som udgør den skriftlige del af prøven skal minimum indeholde</a:t>
            </a:r>
          </a:p>
          <a:p>
            <a:pPr lvl="1"/>
            <a:r>
              <a:rPr lang="da-DK" dirty="0"/>
              <a:t>Forside med titel</a:t>
            </a:r>
          </a:p>
          <a:p>
            <a:pPr lvl="1"/>
            <a:r>
              <a:rPr lang="da-DK" dirty="0"/>
              <a:t>Indholdsfortegnelse</a:t>
            </a:r>
          </a:p>
          <a:p>
            <a:pPr lvl="1"/>
            <a:r>
              <a:rPr lang="da-DK" dirty="0"/>
              <a:t>Indledning, inkl. problemformulering</a:t>
            </a:r>
          </a:p>
          <a:p>
            <a:pPr lvl="1"/>
            <a:r>
              <a:rPr lang="da-DK" dirty="0"/>
              <a:t>Hovedafsnit</a:t>
            </a:r>
          </a:p>
          <a:p>
            <a:pPr lvl="1"/>
            <a:r>
              <a:rPr lang="da-DK" dirty="0"/>
              <a:t>Konklusion</a:t>
            </a:r>
          </a:p>
          <a:p>
            <a:pPr lvl="1"/>
            <a:r>
              <a:rPr lang="da-DK" dirty="0"/>
              <a:t>Litteraturliste (inkl. alle kilder, der er lavet henvisninger til i projektet)</a:t>
            </a:r>
          </a:p>
          <a:p>
            <a:pPr lvl="1"/>
            <a:r>
              <a:rPr lang="da-DK" dirty="0"/>
              <a:t>Bilag (inkluder kun bilag, som er centrale for rapporten)</a:t>
            </a:r>
          </a:p>
          <a:p>
            <a:pPr lvl="1"/>
            <a:r>
              <a:rPr lang="da-DK" dirty="0"/>
              <a:t>Angivelse af sti til versionsstyringsserver, hvor kildekoden og eksekverbar kode til produktet kan hentes </a:t>
            </a:r>
          </a:p>
        </p:txBody>
      </p:sp>
    </p:spTree>
    <p:extLst>
      <p:ext uri="{BB962C8B-B14F-4D97-AF65-F5344CB8AC3E}">
        <p14:creationId xmlns:p14="http://schemas.microsoft.com/office/powerpoint/2010/main" val="72303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Projektkrav</a:t>
            </a:r>
          </a:p>
        </p:txBody>
      </p:sp>
      <p:sp>
        <p:nvSpPr>
          <p:cNvPr id="3" name="Pladsholder til indhold 2"/>
          <p:cNvSpPr>
            <a:spLocks noGrp="1"/>
          </p:cNvSpPr>
          <p:nvPr>
            <p:ph idx="1"/>
          </p:nvPr>
        </p:nvSpPr>
        <p:spPr/>
        <p:txBody>
          <a:bodyPr>
            <a:normAutofit/>
          </a:bodyPr>
          <a:lstStyle/>
          <a:p>
            <a:r>
              <a:rPr lang="da-DK" dirty="0"/>
              <a:t>Projektrapporten må maksimalt have et omfang på 40 normalsider. Forside, indholdsfortegnelse, litteraturliste samt bilag tæller ikke med i det krævede antal sider. Bilag er uden for bedømmelse.</a:t>
            </a:r>
          </a:p>
          <a:p>
            <a:r>
              <a:rPr lang="da-DK" dirty="0"/>
              <a:t>En normalside er 2.400 tegn inkl. mellemrum og fodnoter. Forside, indholdsfortegnelse, litteraturliste samt bilag tæller ikke med heri. Bilag er uden for bedømmelse.</a:t>
            </a:r>
          </a:p>
          <a:p>
            <a:r>
              <a:rPr lang="da-DK" dirty="0"/>
              <a:t>Projektet skal indeholde centrale emner fra alle fag og have en vis kompleksitet.</a:t>
            </a:r>
            <a:endParaRPr lang="en-US" dirty="0"/>
          </a:p>
        </p:txBody>
      </p:sp>
    </p:spTree>
    <p:extLst>
      <p:ext uri="{BB962C8B-B14F-4D97-AF65-F5344CB8AC3E}">
        <p14:creationId xmlns:p14="http://schemas.microsoft.com/office/powerpoint/2010/main" val="271572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Gruppedannelse</a:t>
            </a:r>
          </a:p>
        </p:txBody>
      </p:sp>
      <p:sp>
        <p:nvSpPr>
          <p:cNvPr id="3" name="Pladsholder til indhold 2"/>
          <p:cNvSpPr>
            <a:spLocks noGrp="1"/>
          </p:cNvSpPr>
          <p:nvPr>
            <p:ph idx="1"/>
          </p:nvPr>
        </p:nvSpPr>
        <p:spPr/>
        <p:txBody>
          <a:bodyPr>
            <a:normAutofit/>
          </a:bodyPr>
          <a:lstStyle/>
          <a:p>
            <a:r>
              <a:rPr lang="da-DK" dirty="0"/>
              <a:t>Find projektmuligheder</a:t>
            </a:r>
          </a:p>
          <a:p>
            <a:r>
              <a:rPr lang="da-DK" dirty="0"/>
              <a:t>Dan grupper</a:t>
            </a:r>
          </a:p>
          <a:p>
            <a:pPr lvl="1"/>
            <a:r>
              <a:rPr lang="da-DK" dirty="0"/>
              <a:t>3-5 personer</a:t>
            </a:r>
          </a:p>
          <a:p>
            <a:pPr lvl="1"/>
            <a:r>
              <a:rPr lang="da-DK" dirty="0"/>
              <a:t>Kan ske ud fra hvem man gerne vil arbejde sammen med eller ud fra hvilke emner man gerne vil arbejde med. </a:t>
            </a:r>
          </a:p>
          <a:p>
            <a:pPr lvl="1"/>
            <a:r>
              <a:rPr lang="da-DK" dirty="0"/>
              <a:t>Snarest muligt – send til Istvan</a:t>
            </a:r>
          </a:p>
          <a:p>
            <a:r>
              <a:rPr lang="da-DK" dirty="0"/>
              <a:t>Gennemfør gruppedannelsesproces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85550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DD484A-E514-4E6C-BA34-0E0B5A8EB8DC}"/>
              </a:ext>
            </a:extLst>
          </p:cNvPr>
          <p:cNvSpPr>
            <a:spLocks noGrp="1"/>
          </p:cNvSpPr>
          <p:nvPr>
            <p:ph type="title"/>
          </p:nvPr>
        </p:nvSpPr>
        <p:spPr/>
        <p:txBody>
          <a:bodyPr/>
          <a:lstStyle/>
          <a:p>
            <a:r>
              <a:rPr lang="da-DK" dirty="0"/>
              <a:t>Problemformulering</a:t>
            </a:r>
          </a:p>
        </p:txBody>
      </p:sp>
      <p:sp>
        <p:nvSpPr>
          <p:cNvPr id="3" name="Pladsholder til indhold 2">
            <a:extLst>
              <a:ext uri="{FF2B5EF4-FFF2-40B4-BE49-F238E27FC236}">
                <a16:creationId xmlns:a16="http://schemas.microsoft.com/office/drawing/2014/main" id="{018542D8-C497-40AB-AD6B-D97075218825}"/>
              </a:ext>
            </a:extLst>
          </p:cNvPr>
          <p:cNvSpPr>
            <a:spLocks noGrp="1"/>
          </p:cNvSpPr>
          <p:nvPr>
            <p:ph idx="1"/>
          </p:nvPr>
        </p:nvSpPr>
        <p:spPr/>
        <p:txBody>
          <a:bodyPr/>
          <a:lstStyle/>
          <a:p>
            <a:r>
              <a:rPr lang="da-DK" dirty="0"/>
              <a:t>Send problemformulering til klassekoordinator (Istvan) så snart I har den klar og nogle dage inden 4. marts, hvor den skal være godkendt.</a:t>
            </a:r>
          </a:p>
          <a:p>
            <a:r>
              <a:rPr lang="da-DK" dirty="0"/>
              <a:t>Derefter får I tildelt en procesvejleder på projekt, som er Jeres hovedvejleder.</a:t>
            </a:r>
          </a:p>
          <a:p>
            <a:r>
              <a:rPr lang="da-DK" dirty="0"/>
              <a:t>Derudover fungerer alle undervisere som fagvejledere, dvs. hjælper med specifikke faglige spørgsmål.</a:t>
            </a:r>
          </a:p>
        </p:txBody>
      </p:sp>
    </p:spTree>
    <p:extLst>
      <p:ext uri="{BB962C8B-B14F-4D97-AF65-F5344CB8AC3E}">
        <p14:creationId xmlns:p14="http://schemas.microsoft.com/office/powerpoint/2010/main" val="324322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Vejledning</a:t>
            </a:r>
            <a:r>
              <a:rPr lang="en-US" dirty="0"/>
              <a:t> </a:t>
            </a:r>
          </a:p>
        </p:txBody>
      </p:sp>
      <p:sp>
        <p:nvSpPr>
          <p:cNvPr id="3" name="Pladsholder til indhold 2"/>
          <p:cNvSpPr>
            <a:spLocks noGrp="1"/>
          </p:cNvSpPr>
          <p:nvPr>
            <p:ph idx="1"/>
          </p:nvPr>
        </p:nvSpPr>
        <p:spPr/>
        <p:txBody>
          <a:bodyPr>
            <a:normAutofit/>
          </a:bodyPr>
          <a:lstStyle/>
          <a:p>
            <a:r>
              <a:rPr lang="da-DK" dirty="0"/>
              <a:t>Brug jeres vejleder</a:t>
            </a:r>
          </a:p>
          <a:p>
            <a:pPr lvl="1"/>
            <a:r>
              <a:rPr lang="da-DK" dirty="0"/>
              <a:t>Lav forventningsafstemning ved projektstart – vær proaktive (Hvad har I brug for og hvornår).</a:t>
            </a:r>
          </a:p>
          <a:p>
            <a:pPr lvl="1"/>
            <a:r>
              <a:rPr lang="da-DK" dirty="0"/>
              <a:t>Før et møde med vejleder, så send ham/hende specifikke spørgsmål således, at vejleder har mulighed for forberedelse</a:t>
            </a:r>
          </a:p>
          <a:p>
            <a:r>
              <a:rPr lang="da-DK" dirty="0"/>
              <a:t>Kontakt jeres vejleder så snart I har noget klar til drøftelse. </a:t>
            </a:r>
          </a:p>
          <a:p>
            <a:r>
              <a:rPr lang="da-DK" dirty="0"/>
              <a:t>Kontakt jeres vejleder inden I går i gang med projektet!</a:t>
            </a:r>
          </a:p>
        </p:txBody>
      </p:sp>
    </p:spTree>
    <p:extLst>
      <p:ext uri="{BB962C8B-B14F-4D97-AF65-F5344CB8AC3E}">
        <p14:creationId xmlns:p14="http://schemas.microsoft.com/office/powerpoint/2010/main" val="340010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Eksamen</a:t>
            </a:r>
          </a:p>
        </p:txBody>
      </p:sp>
      <p:sp>
        <p:nvSpPr>
          <p:cNvPr id="3" name="Pladsholder til indhold 2"/>
          <p:cNvSpPr>
            <a:spLocks noGrp="1"/>
          </p:cNvSpPr>
          <p:nvPr>
            <p:ph idx="1"/>
          </p:nvPr>
        </p:nvSpPr>
        <p:spPr/>
        <p:txBody>
          <a:bodyPr/>
          <a:lstStyle/>
          <a:p>
            <a:r>
              <a:rPr lang="da-DK" dirty="0"/>
              <a:t>Der gives én samlet karakter ud fra en helhedsvurdering af den skriftlige og den mundtlige præstation.</a:t>
            </a:r>
          </a:p>
          <a:p>
            <a:r>
              <a:rPr lang="da-DK" dirty="0"/>
              <a:t>Projektet præsenteres af projektgruppen, max. 30 min. Herefter eksamination af gruppens medlemmer. Der afsættes 30 minutter pr. eksaminand inkl. votering</a:t>
            </a:r>
          </a:p>
        </p:txBody>
      </p:sp>
    </p:spTree>
    <p:extLst>
      <p:ext uri="{BB962C8B-B14F-4D97-AF65-F5344CB8AC3E}">
        <p14:creationId xmlns:p14="http://schemas.microsoft.com/office/powerpoint/2010/main" val="274596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Bedømmelseskriterier</a:t>
            </a:r>
            <a:endParaRPr lang="en-US" dirty="0"/>
          </a:p>
        </p:txBody>
      </p:sp>
      <p:sp>
        <p:nvSpPr>
          <p:cNvPr id="3" name="Pladsholder til indhold 2"/>
          <p:cNvSpPr>
            <a:spLocks noGrp="1"/>
          </p:cNvSpPr>
          <p:nvPr>
            <p:ph idx="1"/>
          </p:nvPr>
        </p:nvSpPr>
        <p:spPr/>
        <p:txBody>
          <a:bodyPr/>
          <a:lstStyle/>
          <a:p>
            <a:r>
              <a:rPr lang="da-DK" dirty="0"/>
              <a:t>Bedømmelseskriterierne for prøven = læringsmål for det obligatoriske uddannelseselement: Programmering, Systemudvikling, Teknologi og Virksomheden</a:t>
            </a:r>
          </a:p>
          <a:p>
            <a:r>
              <a:rPr lang="da-DK" dirty="0"/>
              <a:t>Læringsmål fremgår af den fælles studieordning.</a:t>
            </a:r>
            <a:endParaRPr lang="en-US" dirty="0"/>
          </a:p>
        </p:txBody>
      </p:sp>
    </p:spTree>
    <p:extLst>
      <p:ext uri="{BB962C8B-B14F-4D97-AF65-F5344CB8AC3E}">
        <p14:creationId xmlns:p14="http://schemas.microsoft.com/office/powerpoint/2010/main" val="249391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B53C3-24D1-4917-99DC-DFD91070631D}"/>
              </a:ext>
            </a:extLst>
          </p:cNvPr>
          <p:cNvSpPr>
            <a:spLocks noGrp="1"/>
          </p:cNvSpPr>
          <p:nvPr>
            <p:ph type="title"/>
          </p:nvPr>
        </p:nvSpPr>
        <p:spPr/>
        <p:txBody>
          <a:bodyPr/>
          <a:lstStyle/>
          <a:p>
            <a:r>
              <a:rPr lang="da-DK" dirty="0"/>
              <a:t>Opfølgning på 1 semester projektet</a:t>
            </a:r>
          </a:p>
        </p:txBody>
      </p:sp>
      <p:sp>
        <p:nvSpPr>
          <p:cNvPr id="3" name="Pladsholder til indhold 2">
            <a:extLst>
              <a:ext uri="{FF2B5EF4-FFF2-40B4-BE49-F238E27FC236}">
                <a16:creationId xmlns:a16="http://schemas.microsoft.com/office/drawing/2014/main" id="{33FB2FB7-3BCD-479A-BE5F-6E3DD76F2A43}"/>
              </a:ext>
            </a:extLst>
          </p:cNvPr>
          <p:cNvSpPr>
            <a:spLocks noGrp="1"/>
          </p:cNvSpPr>
          <p:nvPr>
            <p:ph idx="1"/>
          </p:nvPr>
        </p:nvSpPr>
        <p:spPr/>
        <p:txBody>
          <a:bodyPr/>
          <a:lstStyle/>
          <a:p>
            <a:r>
              <a:rPr lang="da-DK" dirty="0"/>
              <a:t>Godt</a:t>
            </a:r>
          </a:p>
          <a:p>
            <a:r>
              <a:rPr lang="da-DK" dirty="0"/>
              <a:t>Skidt</a:t>
            </a:r>
          </a:p>
          <a:p>
            <a:r>
              <a:rPr lang="da-DK" dirty="0"/>
              <a:t>Læringspunkter</a:t>
            </a:r>
          </a:p>
          <a:p>
            <a:r>
              <a:rPr lang="da-DK" dirty="0"/>
              <a:t>Underviserens observationer</a:t>
            </a:r>
          </a:p>
          <a:p>
            <a:endParaRPr lang="da-DK" dirty="0"/>
          </a:p>
          <a:p>
            <a:pPr marL="0" indent="0">
              <a:buNone/>
            </a:pPr>
            <a:endParaRPr lang="da-DK" dirty="0"/>
          </a:p>
        </p:txBody>
      </p:sp>
    </p:spTree>
    <p:extLst>
      <p:ext uri="{BB962C8B-B14F-4D97-AF65-F5344CB8AC3E}">
        <p14:creationId xmlns:p14="http://schemas.microsoft.com/office/powerpoint/2010/main" val="1702379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Examples of projects</a:t>
            </a:r>
          </a:p>
        </p:txBody>
      </p:sp>
      <p:sp>
        <p:nvSpPr>
          <p:cNvPr id="3" name="Pladsholder til indhold 2"/>
          <p:cNvSpPr>
            <a:spLocks noGrp="1"/>
          </p:cNvSpPr>
          <p:nvPr>
            <p:ph idx="1"/>
          </p:nvPr>
        </p:nvSpPr>
        <p:spPr>
          <a:xfrm>
            <a:off x="909353" y="1282149"/>
            <a:ext cx="10342116" cy="4959625"/>
          </a:xfrm>
        </p:spPr>
        <p:txBody>
          <a:bodyPr>
            <a:normAutofit/>
          </a:bodyPr>
          <a:lstStyle/>
          <a:p>
            <a:r>
              <a:rPr lang="en-US" dirty="0"/>
              <a:t>Logistics in relation to distribution of bread (</a:t>
            </a:r>
            <a:r>
              <a:rPr lang="en-US" dirty="0" err="1"/>
              <a:t>Schulstad</a:t>
            </a:r>
            <a:r>
              <a:rPr lang="en-US" dirty="0"/>
              <a:t> bread factory)</a:t>
            </a:r>
          </a:p>
          <a:p>
            <a:r>
              <a:rPr lang="en-US" dirty="0"/>
              <a:t>Bowling center – lanes, tournaments, etc.</a:t>
            </a:r>
          </a:p>
          <a:p>
            <a:r>
              <a:rPr lang="en-US" dirty="0"/>
              <a:t>Tennis club - courses, members, instructors</a:t>
            </a:r>
          </a:p>
          <a:p>
            <a:r>
              <a:rPr lang="en-US" dirty="0"/>
              <a:t>School administration  </a:t>
            </a:r>
          </a:p>
          <a:p>
            <a:r>
              <a:rPr lang="en-US" dirty="0"/>
              <a:t>Holiday rentals</a:t>
            </a:r>
          </a:p>
          <a:p>
            <a:r>
              <a:rPr lang="en-US" dirty="0"/>
              <a:t>Holiday planning in relation to electric cars, charging stations etc.</a:t>
            </a:r>
          </a:p>
          <a:p>
            <a:r>
              <a:rPr lang="en-US" dirty="0"/>
              <a:t>Reduce poaching in wildlife reserves</a:t>
            </a:r>
          </a:p>
          <a:p>
            <a:r>
              <a:rPr lang="en-US" dirty="0"/>
              <a:t>Warehouses and logistics</a:t>
            </a:r>
          </a:p>
        </p:txBody>
      </p:sp>
    </p:spTree>
    <p:extLst>
      <p:ext uri="{BB962C8B-B14F-4D97-AF65-F5344CB8AC3E}">
        <p14:creationId xmlns:p14="http://schemas.microsoft.com/office/powerpoint/2010/main" val="21049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F2D17-59CC-48CD-A67E-059D3D856849}"/>
              </a:ext>
            </a:extLst>
          </p:cNvPr>
          <p:cNvSpPr>
            <a:spLocks noGrp="1"/>
          </p:cNvSpPr>
          <p:nvPr>
            <p:ph type="title"/>
          </p:nvPr>
        </p:nvSpPr>
        <p:spPr/>
        <p:txBody>
          <a:bodyPr/>
          <a:lstStyle/>
          <a:p>
            <a:endParaRPr lang="da-DK" dirty="0"/>
          </a:p>
        </p:txBody>
      </p:sp>
      <p:sp>
        <p:nvSpPr>
          <p:cNvPr id="3" name="Pladsholder til indhold 2">
            <a:extLst>
              <a:ext uri="{FF2B5EF4-FFF2-40B4-BE49-F238E27FC236}">
                <a16:creationId xmlns:a16="http://schemas.microsoft.com/office/drawing/2014/main" id="{B50E2339-7603-4C82-959C-540A26F70282}"/>
              </a:ext>
            </a:extLst>
          </p:cNvPr>
          <p:cNvSpPr>
            <a:spLocks noGrp="1"/>
          </p:cNvSpPr>
          <p:nvPr>
            <p:ph idx="1"/>
          </p:nvPr>
        </p:nvSpPr>
        <p:spPr/>
        <p:txBody>
          <a:bodyPr>
            <a:normAutofit/>
          </a:bodyPr>
          <a:lstStyle/>
          <a:p>
            <a:pPr marL="0" indent="0" algn="ctr">
              <a:buNone/>
            </a:pPr>
            <a:r>
              <a:rPr lang="da-DK" sz="7200" dirty="0">
                <a:solidFill>
                  <a:srgbClr val="002060"/>
                </a:solidFill>
              </a:rPr>
              <a:t>At skrive</a:t>
            </a:r>
          </a:p>
        </p:txBody>
      </p:sp>
    </p:spTree>
    <p:extLst>
      <p:ext uri="{BB962C8B-B14F-4D97-AF65-F5344CB8AC3E}">
        <p14:creationId xmlns:p14="http://schemas.microsoft.com/office/powerpoint/2010/main" val="75227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Opponent feedback</a:t>
            </a:r>
          </a:p>
        </p:txBody>
      </p:sp>
      <p:sp>
        <p:nvSpPr>
          <p:cNvPr id="3" name="Pladsholder til indhold 2"/>
          <p:cNvSpPr>
            <a:spLocks noGrp="1"/>
          </p:cNvSpPr>
          <p:nvPr>
            <p:ph idx="1"/>
          </p:nvPr>
        </p:nvSpPr>
        <p:spPr/>
        <p:txBody>
          <a:bodyPr/>
          <a:lstStyle/>
          <a:p>
            <a:r>
              <a:rPr lang="en-US" dirty="0" err="1"/>
              <a:t>Gå</a:t>
            </a:r>
            <a:r>
              <a:rPr lang="en-US" dirty="0"/>
              <a:t> </a:t>
            </a:r>
            <a:r>
              <a:rPr lang="en-US" dirty="0" err="1"/>
              <a:t>sammen</a:t>
            </a:r>
            <a:r>
              <a:rPr lang="en-US" dirty="0"/>
              <a:t> med </a:t>
            </a:r>
            <a:r>
              <a:rPr lang="en-US" dirty="0" err="1"/>
              <a:t>jeres</a:t>
            </a:r>
            <a:r>
              <a:rPr lang="en-US" dirty="0"/>
              <a:t> </a:t>
            </a:r>
            <a:r>
              <a:rPr lang="en-US" dirty="0" err="1"/>
              <a:t>opponentgruppe</a:t>
            </a:r>
            <a:r>
              <a:rPr lang="en-US" dirty="0"/>
              <a:t>(r)</a:t>
            </a:r>
          </a:p>
          <a:p>
            <a:r>
              <a:rPr lang="en-US" dirty="0" err="1"/>
              <a:t>Alle</a:t>
            </a:r>
            <a:r>
              <a:rPr lang="en-US" dirty="0"/>
              <a:t> </a:t>
            </a:r>
            <a:r>
              <a:rPr lang="en-US" dirty="0" err="1"/>
              <a:t>læser</a:t>
            </a:r>
            <a:r>
              <a:rPr lang="en-US" dirty="0"/>
              <a:t> </a:t>
            </a:r>
            <a:r>
              <a:rPr lang="en-US" dirty="0" err="1"/>
              <a:t>alle</a:t>
            </a:r>
            <a:r>
              <a:rPr lang="en-US" dirty="0"/>
              <a:t> </a:t>
            </a:r>
            <a:r>
              <a:rPr lang="en-US" dirty="0" err="1"/>
              <a:t>problemformuleringer</a:t>
            </a:r>
            <a:r>
              <a:rPr lang="en-US" dirty="0"/>
              <a:t>/</a:t>
            </a:r>
            <a:r>
              <a:rPr lang="en-US" dirty="0" err="1"/>
              <a:t>indledninger</a:t>
            </a:r>
            <a:endParaRPr lang="en-US" dirty="0"/>
          </a:p>
          <a:p>
            <a:r>
              <a:rPr lang="en-US" dirty="0" err="1"/>
              <a:t>Alle</a:t>
            </a:r>
            <a:r>
              <a:rPr lang="en-US" dirty="0"/>
              <a:t> </a:t>
            </a:r>
            <a:r>
              <a:rPr lang="en-US" dirty="0" err="1"/>
              <a:t>gennemgår</a:t>
            </a:r>
            <a:r>
              <a:rPr lang="en-US" dirty="0"/>
              <a:t> </a:t>
            </a:r>
            <a:r>
              <a:rPr lang="en-US" dirty="0" err="1"/>
              <a:t>kravene</a:t>
            </a:r>
            <a:r>
              <a:rPr lang="en-US" dirty="0"/>
              <a:t> </a:t>
            </a:r>
            <a:r>
              <a:rPr lang="en-US" dirty="0" err="1"/>
              <a:t>til</a:t>
            </a:r>
            <a:r>
              <a:rPr lang="en-US" dirty="0"/>
              <a:t> 2. semester </a:t>
            </a:r>
            <a:r>
              <a:rPr lang="en-US" dirty="0" err="1"/>
              <a:t>projektet</a:t>
            </a:r>
            <a:r>
              <a:rPr lang="en-US" dirty="0"/>
              <a:t> (se </a:t>
            </a:r>
            <a:r>
              <a:rPr lang="en-US" dirty="0" err="1"/>
              <a:t>semesterbeskrivelsen</a:t>
            </a:r>
            <a:r>
              <a:rPr lang="en-US"/>
              <a:t>)</a:t>
            </a:r>
            <a:endParaRPr lang="en-US" dirty="0"/>
          </a:p>
          <a:p>
            <a:r>
              <a:rPr lang="en-US" dirty="0" err="1"/>
              <a:t>Opponenterne</a:t>
            </a:r>
            <a:r>
              <a:rPr lang="en-US" dirty="0"/>
              <a:t> stiller </a:t>
            </a:r>
            <a:r>
              <a:rPr lang="en-US" dirty="0" err="1"/>
              <a:t>konstruktive</a:t>
            </a:r>
            <a:r>
              <a:rPr lang="en-US" dirty="0"/>
              <a:t> </a:t>
            </a:r>
            <a:r>
              <a:rPr lang="en-US" dirty="0" err="1"/>
              <a:t>spørgsmål</a:t>
            </a:r>
            <a:r>
              <a:rPr lang="en-US" dirty="0"/>
              <a:t> </a:t>
            </a:r>
            <a:r>
              <a:rPr lang="en-US" dirty="0" err="1"/>
              <a:t>og</a:t>
            </a:r>
            <a:r>
              <a:rPr lang="en-US" dirty="0"/>
              <a:t> </a:t>
            </a:r>
            <a:r>
              <a:rPr lang="en-US" dirty="0" err="1"/>
              <a:t>kommer</a:t>
            </a:r>
            <a:r>
              <a:rPr lang="en-US" dirty="0"/>
              <a:t> med </a:t>
            </a:r>
            <a:r>
              <a:rPr lang="en-US" dirty="0" err="1"/>
              <a:t>forslag</a:t>
            </a:r>
            <a:endParaRPr lang="en-US" dirty="0"/>
          </a:p>
          <a:p>
            <a:r>
              <a:rPr lang="en-US" dirty="0" err="1"/>
              <a:t>Alle</a:t>
            </a:r>
            <a:r>
              <a:rPr lang="en-US" dirty="0"/>
              <a:t> </a:t>
            </a:r>
            <a:r>
              <a:rPr lang="en-US" dirty="0" err="1"/>
              <a:t>opponenter</a:t>
            </a:r>
            <a:r>
              <a:rPr lang="en-US" dirty="0"/>
              <a:t> stiller </a:t>
            </a:r>
            <a:r>
              <a:rPr lang="en-US" dirty="0" err="1"/>
              <a:t>mindst</a:t>
            </a:r>
            <a:r>
              <a:rPr lang="en-US" dirty="0"/>
              <a:t> to </a:t>
            </a:r>
            <a:r>
              <a:rPr lang="en-US" dirty="0" err="1"/>
              <a:t>spørgsmål</a:t>
            </a:r>
            <a:endParaRPr lang="en-US" dirty="0"/>
          </a:p>
          <a:p>
            <a:r>
              <a:rPr lang="en-US" dirty="0" err="1"/>
              <a:t>Opsamling</a:t>
            </a:r>
            <a:r>
              <a:rPr lang="en-US" dirty="0"/>
              <a:t> </a:t>
            </a:r>
            <a:r>
              <a:rPr lang="en-US" dirty="0" err="1"/>
              <a:t>i</a:t>
            </a:r>
            <a:r>
              <a:rPr lang="en-US" dirty="0"/>
              <a:t> plenum </a:t>
            </a:r>
            <a:r>
              <a:rPr lang="en-US" dirty="0" err="1"/>
              <a:t>på</a:t>
            </a:r>
            <a:r>
              <a:rPr lang="en-US" dirty="0"/>
              <a:t> </a:t>
            </a:r>
            <a:r>
              <a:rPr lang="en-US" dirty="0" err="1"/>
              <a:t>klassen</a:t>
            </a:r>
            <a:endParaRPr lang="en-US" dirty="0"/>
          </a:p>
        </p:txBody>
      </p:sp>
    </p:spTree>
    <p:extLst>
      <p:ext uri="{BB962C8B-B14F-4D97-AF65-F5344CB8AC3E}">
        <p14:creationId xmlns:p14="http://schemas.microsoft.com/office/powerpoint/2010/main" val="219787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Krav til omfang</a:t>
            </a:r>
          </a:p>
        </p:txBody>
      </p:sp>
      <p:sp>
        <p:nvSpPr>
          <p:cNvPr id="3" name="Pladsholder til indhold 2"/>
          <p:cNvSpPr>
            <a:spLocks noGrp="1"/>
          </p:cNvSpPr>
          <p:nvPr>
            <p:ph idx="1"/>
          </p:nvPr>
        </p:nvSpPr>
        <p:spPr/>
        <p:txBody>
          <a:bodyPr>
            <a:normAutofit/>
          </a:bodyPr>
          <a:lstStyle/>
          <a:p>
            <a:r>
              <a:rPr lang="da-DK" dirty="0"/>
              <a:t>En typisk projektrapport må maksimalt have et omfang på 40 normalsider. Forside, indholdsfortegnelse, litteraturliste samt bilag tæller ikke med i det krævede antal sider. </a:t>
            </a:r>
          </a:p>
          <a:p>
            <a:r>
              <a:rPr lang="da-DK" dirty="0"/>
              <a:t>NB. Bilag er uden for bedømmelse, dvs. man kan ikke regne med at de bliver læst.</a:t>
            </a:r>
          </a:p>
          <a:p>
            <a:r>
              <a:rPr lang="da-DK" dirty="0"/>
              <a:t>En normalside er 2.400 tegn inkl. mellemrum og fodnoter. Forside, indholdsfortegnelse, litteraturliste samt bilag tæller ikke med heri.</a:t>
            </a:r>
            <a:endParaRPr lang="en-US" dirty="0"/>
          </a:p>
        </p:txBody>
      </p:sp>
    </p:spTree>
    <p:extLst>
      <p:ext uri="{BB962C8B-B14F-4D97-AF65-F5344CB8AC3E}">
        <p14:creationId xmlns:p14="http://schemas.microsoft.com/office/powerpoint/2010/main" val="139180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Proces og gruppekontrakt</a:t>
            </a:r>
          </a:p>
        </p:txBody>
      </p:sp>
      <p:sp>
        <p:nvSpPr>
          <p:cNvPr id="3" name="Pladsholder til indhold 2"/>
          <p:cNvSpPr>
            <a:spLocks noGrp="1"/>
          </p:cNvSpPr>
          <p:nvPr>
            <p:ph idx="1"/>
          </p:nvPr>
        </p:nvSpPr>
        <p:spPr/>
        <p:txBody>
          <a:bodyPr>
            <a:normAutofit/>
          </a:bodyPr>
          <a:lstStyle/>
          <a:p>
            <a:r>
              <a:rPr lang="da-DK" dirty="0"/>
              <a:t>Lav gruppekontrakt i jeres grupper</a:t>
            </a:r>
          </a:p>
          <a:p>
            <a:pPr lvl="1"/>
            <a:r>
              <a:rPr lang="da-DK" dirty="0"/>
              <a:t>(se modul 7 fra første semester)</a:t>
            </a:r>
          </a:p>
        </p:txBody>
      </p:sp>
    </p:spTree>
    <p:extLst>
      <p:ext uri="{BB962C8B-B14F-4D97-AF65-F5344CB8AC3E}">
        <p14:creationId xmlns:p14="http://schemas.microsoft.com/office/powerpoint/2010/main" val="358759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Rollen</a:t>
            </a:r>
            <a:r>
              <a:rPr lang="en-US" dirty="0"/>
              <a:t> </a:t>
            </a:r>
            <a:r>
              <a:rPr lang="en-US" dirty="0" err="1"/>
              <a:t>som</a:t>
            </a:r>
            <a:r>
              <a:rPr lang="en-US" dirty="0"/>
              <a:t> </a:t>
            </a:r>
            <a:r>
              <a:rPr lang="en-US" dirty="0" err="1"/>
              <a:t>opgaveskriver</a:t>
            </a:r>
            <a:endParaRPr lang="en-US" dirty="0"/>
          </a:p>
        </p:txBody>
      </p:sp>
      <p:sp>
        <p:nvSpPr>
          <p:cNvPr id="3" name="Pladsholder til indhold 2"/>
          <p:cNvSpPr>
            <a:spLocks noGrp="1"/>
          </p:cNvSpPr>
          <p:nvPr>
            <p:ph idx="1"/>
          </p:nvPr>
        </p:nvSpPr>
        <p:spPr/>
        <p:txBody>
          <a:bodyPr>
            <a:normAutofit lnSpcReduction="10000"/>
          </a:bodyPr>
          <a:lstStyle/>
          <a:p>
            <a:r>
              <a:rPr lang="da-DK" dirty="0"/>
              <a:t>Kom til syne som fagperson ifm.:</a:t>
            </a:r>
          </a:p>
          <a:p>
            <a:pPr lvl="1"/>
            <a:r>
              <a:rPr lang="da-DK" dirty="0"/>
              <a:t>Emnevalg og valg af teorier, metoder, modeller og lignende</a:t>
            </a:r>
          </a:p>
          <a:p>
            <a:pPr lvl="1"/>
            <a:r>
              <a:rPr lang="da-DK" dirty="0"/>
              <a:t>Problematiseringer, analyser, fortolkninger, konklusioner, vurderinger, perspektiver, handleforslag</a:t>
            </a:r>
          </a:p>
          <a:p>
            <a:pPr lvl="1"/>
            <a:r>
              <a:rPr lang="da-DK" dirty="0"/>
              <a:t>Egne erfaringer og oplevelser (som bruges rent illustrativt eller analyseres metodisk)</a:t>
            </a:r>
          </a:p>
          <a:p>
            <a:endParaRPr lang="da-DK" dirty="0"/>
          </a:p>
          <a:p>
            <a:r>
              <a:rPr lang="da-DK" dirty="0"/>
              <a:t>Undgå at komme til syne som:</a:t>
            </a:r>
          </a:p>
          <a:p>
            <a:pPr lvl="1"/>
            <a:r>
              <a:rPr lang="da-DK" dirty="0"/>
              <a:t>Privatperson med egne (ikke metodisk behandlede) erfaringer eller ikke fagligt begrundede vurderinger og fortolkninger</a:t>
            </a:r>
          </a:p>
          <a:p>
            <a:pPr lvl="1"/>
            <a:r>
              <a:rPr lang="da-DK" dirty="0"/>
              <a:t>Grundlag for generaliseringer</a:t>
            </a:r>
          </a:p>
          <a:p>
            <a:pPr lvl="1"/>
            <a:endParaRPr lang="en-US" dirty="0"/>
          </a:p>
        </p:txBody>
      </p:sp>
    </p:spTree>
    <p:extLst>
      <p:ext uri="{BB962C8B-B14F-4D97-AF65-F5344CB8AC3E}">
        <p14:creationId xmlns:p14="http://schemas.microsoft.com/office/powerpoint/2010/main" val="2131645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07569" y="404664"/>
            <a:ext cx="7756587" cy="717256"/>
          </a:xfrm>
        </p:spPr>
        <p:txBody>
          <a:bodyPr>
            <a:normAutofit fontScale="90000"/>
          </a:bodyPr>
          <a:lstStyle/>
          <a:p>
            <a:r>
              <a:rPr lang="da-DK" dirty="0"/>
              <a:t>Argumentationsteknik </a:t>
            </a:r>
            <a:br>
              <a:rPr lang="da-DK" dirty="0"/>
            </a:br>
            <a:r>
              <a:rPr lang="da-DK" dirty="0"/>
              <a:t>– problemer ift. argumentationen</a:t>
            </a:r>
          </a:p>
        </p:txBody>
      </p:sp>
      <p:sp>
        <p:nvSpPr>
          <p:cNvPr id="3" name="Pladsholder til indhold 2"/>
          <p:cNvSpPr>
            <a:spLocks noGrp="1"/>
          </p:cNvSpPr>
          <p:nvPr>
            <p:ph idx="1"/>
          </p:nvPr>
        </p:nvSpPr>
        <p:spPr/>
        <p:txBody>
          <a:bodyPr/>
          <a:lstStyle/>
          <a:p>
            <a:r>
              <a:rPr lang="da-DK" dirty="0"/>
              <a:t>Der fremsættes ingen overordnet påstand (”hvor vil man hen med det?”)</a:t>
            </a:r>
          </a:p>
          <a:p>
            <a:r>
              <a:rPr lang="da-DK" dirty="0"/>
              <a:t>Der fremsættes udokumenterede påstande – ingen belæg</a:t>
            </a:r>
          </a:p>
          <a:p>
            <a:r>
              <a:rPr lang="da-DK" dirty="0"/>
              <a:t>Der hentes belæg forkerte steder (fx i private erfaringer) eller overdrevne generaliseringer</a:t>
            </a:r>
          </a:p>
          <a:p>
            <a:r>
              <a:rPr lang="da-DK" dirty="0"/>
              <a:t>Metoden for argumentet er underforstået (implicit hjemmel)</a:t>
            </a:r>
          </a:p>
          <a:p>
            <a:r>
              <a:rPr lang="da-DK" dirty="0"/>
              <a:t>Man er ukritisk over for andres argumentation</a:t>
            </a:r>
          </a:p>
          <a:p>
            <a:pPr lvl="1"/>
            <a:r>
              <a:rPr lang="da-DK" dirty="0"/>
              <a:t>Wikipedia</a:t>
            </a:r>
          </a:p>
          <a:p>
            <a:endParaRPr lang="en-US" dirty="0"/>
          </a:p>
        </p:txBody>
      </p:sp>
    </p:spTree>
    <p:extLst>
      <p:ext uri="{BB962C8B-B14F-4D97-AF65-F5344CB8AC3E}">
        <p14:creationId xmlns:p14="http://schemas.microsoft.com/office/powerpoint/2010/main" val="216867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07569" y="332656"/>
            <a:ext cx="7756587" cy="717256"/>
          </a:xfrm>
        </p:spPr>
        <p:txBody>
          <a:bodyPr>
            <a:normAutofit fontScale="90000"/>
          </a:bodyPr>
          <a:lstStyle/>
          <a:p>
            <a:r>
              <a:rPr lang="da-DK" dirty="0"/>
              <a:t>Argumentationsteknik </a:t>
            </a:r>
            <a:br>
              <a:rPr lang="da-DK" dirty="0"/>
            </a:br>
            <a:r>
              <a:rPr lang="da-DK" dirty="0"/>
              <a:t>– tre grundlæggende elementer</a:t>
            </a:r>
          </a:p>
        </p:txBody>
      </p:sp>
      <p:sp>
        <p:nvSpPr>
          <p:cNvPr id="3" name="Pladsholder til indhold 2"/>
          <p:cNvSpPr>
            <a:spLocks noGrp="1"/>
          </p:cNvSpPr>
          <p:nvPr>
            <p:ph idx="1"/>
          </p:nvPr>
        </p:nvSpPr>
        <p:spPr/>
        <p:txBody>
          <a:bodyPr/>
          <a:lstStyle/>
          <a:p>
            <a:r>
              <a:rPr lang="da-DK" b="1" dirty="0"/>
              <a:t>Påstand</a:t>
            </a:r>
            <a:r>
              <a:rPr lang="da-DK" dirty="0"/>
              <a:t>, som er det standpunkt, afsenderen ønsker modtageren at tilslutte sig (tro og acceptere)</a:t>
            </a:r>
          </a:p>
          <a:p>
            <a:r>
              <a:rPr lang="da-DK" b="1" dirty="0"/>
              <a:t>Belæg</a:t>
            </a:r>
            <a:r>
              <a:rPr lang="da-DK" dirty="0"/>
              <a:t>, som er den specifikke grund, som afsenderen giver for, at modtageren bør tilslutte sig påstanden (forklarer påstanden)</a:t>
            </a:r>
          </a:p>
          <a:p>
            <a:r>
              <a:rPr lang="da-DK" b="1" dirty="0"/>
              <a:t>Hjemmel</a:t>
            </a:r>
            <a:r>
              <a:rPr lang="da-DK" dirty="0"/>
              <a:t>, som er den generelle regel, der gør, at modtageren bør acceptere påstanden på baggrund af belægget. Gør påstanden gyldig (sættes ofte i parentes)</a:t>
            </a:r>
          </a:p>
          <a:p>
            <a:endParaRPr lang="en-US" dirty="0"/>
          </a:p>
        </p:txBody>
      </p:sp>
    </p:spTree>
    <p:extLst>
      <p:ext uri="{BB962C8B-B14F-4D97-AF65-F5344CB8AC3E}">
        <p14:creationId xmlns:p14="http://schemas.microsoft.com/office/powerpoint/2010/main" val="1799647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07569" y="332656"/>
            <a:ext cx="7756587" cy="717256"/>
          </a:xfrm>
        </p:spPr>
        <p:txBody>
          <a:bodyPr>
            <a:normAutofit fontScale="90000"/>
          </a:bodyPr>
          <a:lstStyle/>
          <a:p>
            <a:r>
              <a:rPr lang="da-DK" dirty="0"/>
              <a:t>Argumentationsteknik </a:t>
            </a:r>
            <a:br>
              <a:rPr lang="da-DK" dirty="0"/>
            </a:br>
            <a:r>
              <a:rPr lang="da-DK" dirty="0"/>
              <a:t>– tre valgfrie elementer</a:t>
            </a:r>
          </a:p>
        </p:txBody>
      </p:sp>
      <p:sp>
        <p:nvSpPr>
          <p:cNvPr id="3" name="Pladsholder til indhold 2"/>
          <p:cNvSpPr>
            <a:spLocks noGrp="1"/>
          </p:cNvSpPr>
          <p:nvPr>
            <p:ph idx="1"/>
          </p:nvPr>
        </p:nvSpPr>
        <p:spPr/>
        <p:txBody>
          <a:bodyPr>
            <a:normAutofit/>
          </a:bodyPr>
          <a:lstStyle/>
          <a:p>
            <a:r>
              <a:rPr lang="da-DK" b="1" dirty="0"/>
              <a:t>Styrkemarkør</a:t>
            </a:r>
            <a:r>
              <a:rPr lang="da-DK" dirty="0"/>
              <a:t>, graden af sikkerhed bag påstanden</a:t>
            </a:r>
          </a:p>
          <a:p>
            <a:r>
              <a:rPr lang="da-DK" b="1" dirty="0"/>
              <a:t>Gendrivelse</a:t>
            </a:r>
            <a:r>
              <a:rPr lang="da-DK" dirty="0"/>
              <a:t>, forbehold/usikkerhedsmomenter, der knytter sig til hjemlens generelle gyldighed (i hvilke tilfælde sættes hjemlens generelle autoritet ud af kraft)</a:t>
            </a:r>
          </a:p>
          <a:p>
            <a:r>
              <a:rPr lang="da-DK" b="1" dirty="0"/>
              <a:t>Rygdækning</a:t>
            </a:r>
            <a:r>
              <a:rPr lang="da-DK" dirty="0"/>
              <a:t>, dokumentation der understøtter hjemlens generelle gyldighed</a:t>
            </a:r>
          </a:p>
          <a:p>
            <a:endParaRPr lang="en-US" dirty="0"/>
          </a:p>
          <a:p>
            <a:pPr marL="0" indent="0">
              <a:buNone/>
            </a:pPr>
            <a:r>
              <a:rPr lang="da-DK" dirty="0"/>
              <a:t>NB! de valgfrie elementer bruges til at </a:t>
            </a:r>
            <a:r>
              <a:rPr lang="da-DK" b="1" dirty="0"/>
              <a:t>nuancere</a:t>
            </a:r>
            <a:r>
              <a:rPr lang="da-DK" dirty="0"/>
              <a:t> argumentationen, belyse alternativer og udtrykke tvivl</a:t>
            </a:r>
          </a:p>
          <a:p>
            <a:pPr marL="0" indent="0">
              <a:buNone/>
            </a:pPr>
            <a:endParaRPr lang="en-US" dirty="0"/>
          </a:p>
        </p:txBody>
      </p:sp>
    </p:spTree>
    <p:extLst>
      <p:ext uri="{BB962C8B-B14F-4D97-AF65-F5344CB8AC3E}">
        <p14:creationId xmlns:p14="http://schemas.microsoft.com/office/powerpoint/2010/main" val="4229278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chor="t">
            <a:normAutofit fontScale="90000"/>
          </a:bodyPr>
          <a:lstStyle/>
          <a:p>
            <a:pPr>
              <a:defRPr/>
            </a:pPr>
            <a:r>
              <a:rPr lang="en-US" dirty="0" err="1"/>
              <a:t>Eksempel</a:t>
            </a:r>
            <a:br>
              <a:rPr lang="en-US" dirty="0">
                <a:solidFill>
                  <a:schemeClr val="tx1"/>
                </a:solidFill>
              </a:rPr>
            </a:br>
            <a:endParaRPr lang="en-US" dirty="0">
              <a:solidFill>
                <a:schemeClr val="tx1"/>
              </a:solidFill>
            </a:endParaRPr>
          </a:p>
        </p:txBody>
      </p:sp>
      <p:sp>
        <p:nvSpPr>
          <p:cNvPr id="16" name="Text Box 4"/>
          <p:cNvSpPr txBox="1">
            <a:spLocks noChangeArrowheads="1"/>
          </p:cNvSpPr>
          <p:nvPr/>
        </p:nvSpPr>
        <p:spPr bwMode="auto">
          <a:xfrm>
            <a:off x="4295776" y="1412876"/>
            <a:ext cx="2500313" cy="1533525"/>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40000"/>
              </a:spcBef>
              <a:defRPr/>
            </a:pPr>
            <a:r>
              <a:rPr lang="da-DK" sz="1400" b="1" kern="0" dirty="0">
                <a:solidFill>
                  <a:srgbClr val="FFFFFF"/>
                </a:solidFill>
                <a:latin typeface="+mj-lt"/>
              </a:rPr>
              <a:t>Belæg</a:t>
            </a:r>
          </a:p>
          <a:p>
            <a:pPr eaLnBrk="1" hangingPunct="1">
              <a:spcBef>
                <a:spcPct val="40000"/>
              </a:spcBef>
              <a:defRPr/>
            </a:pPr>
            <a:r>
              <a:rPr lang="da-DK" sz="1400" b="1" kern="0" dirty="0">
                <a:solidFill>
                  <a:srgbClr val="FFFFFF"/>
                </a:solidFill>
                <a:latin typeface="+mj-lt"/>
              </a:rPr>
              <a:t>Den studerende skriver altid interessante og velargumenterede opgaver, som han får 12 for</a:t>
            </a:r>
          </a:p>
        </p:txBody>
      </p:sp>
      <p:sp>
        <p:nvSpPr>
          <p:cNvPr id="20" name="Line 8"/>
          <p:cNvSpPr>
            <a:spLocks noChangeShapeType="1"/>
          </p:cNvSpPr>
          <p:nvPr/>
        </p:nvSpPr>
        <p:spPr bwMode="auto">
          <a:xfrm>
            <a:off x="5414963" y="2976564"/>
            <a:ext cx="0" cy="185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kern="0" dirty="0">
              <a:solidFill>
                <a:srgbClr val="000000"/>
              </a:solidFill>
              <a:latin typeface="+mj-lt"/>
            </a:endParaRPr>
          </a:p>
        </p:txBody>
      </p:sp>
      <p:sp>
        <p:nvSpPr>
          <p:cNvPr id="21" name="TextBox 20"/>
          <p:cNvSpPr txBox="1">
            <a:spLocks noChangeArrowheads="1"/>
          </p:cNvSpPr>
          <p:nvPr/>
        </p:nvSpPr>
        <p:spPr bwMode="auto">
          <a:xfrm>
            <a:off x="4275138" y="5035551"/>
            <a:ext cx="2500312" cy="1384995"/>
          </a:xfrm>
          <a:prstGeom prst="rect">
            <a:avLst/>
          </a:prstGeom>
          <a:solidFill>
            <a:srgbClr val="C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da-DK" sz="1400" b="1" kern="0" dirty="0">
                <a:solidFill>
                  <a:srgbClr val="FFFFFF"/>
                </a:solidFill>
                <a:latin typeface="+mj-lt"/>
                <a:ea typeface="Verdana" pitchFamily="34" charset="0"/>
                <a:cs typeface="Verdana" pitchFamily="34" charset="0"/>
              </a:rPr>
              <a:t>Rygdækning</a:t>
            </a:r>
          </a:p>
          <a:p>
            <a:pPr eaLnBrk="1" hangingPunct="1">
              <a:defRPr/>
            </a:pPr>
            <a:r>
              <a:rPr lang="da-DK" sz="1400" b="1" kern="0" dirty="0">
                <a:solidFill>
                  <a:srgbClr val="FFFFFF"/>
                </a:solidFill>
                <a:latin typeface="+mj-lt"/>
                <a:ea typeface="Verdana" pitchFamily="34" charset="0"/>
                <a:cs typeface="Verdana" pitchFamily="34" charset="0"/>
              </a:rPr>
              <a:t>Det er min og kollegaers erfaring, at det er de centrale forudsætninger for at få karakteren 12 og dermed være velbegavet</a:t>
            </a:r>
          </a:p>
        </p:txBody>
      </p:sp>
      <p:sp>
        <p:nvSpPr>
          <p:cNvPr id="22" name="Line 8"/>
          <p:cNvSpPr>
            <a:spLocks noChangeShapeType="1"/>
          </p:cNvSpPr>
          <p:nvPr/>
        </p:nvSpPr>
        <p:spPr bwMode="auto">
          <a:xfrm>
            <a:off x="5402263" y="4892675"/>
            <a:ext cx="0" cy="185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kern="0" dirty="0">
              <a:solidFill>
                <a:srgbClr val="000000"/>
              </a:solidFill>
              <a:latin typeface="+mj-lt"/>
            </a:endParaRPr>
          </a:p>
        </p:txBody>
      </p:sp>
      <p:sp>
        <p:nvSpPr>
          <p:cNvPr id="24" name="TextBox 23"/>
          <p:cNvSpPr txBox="1">
            <a:spLocks noChangeArrowheads="1"/>
          </p:cNvSpPr>
          <p:nvPr/>
        </p:nvSpPr>
        <p:spPr bwMode="auto">
          <a:xfrm>
            <a:off x="1703388" y="3249613"/>
            <a:ext cx="2184400" cy="1384995"/>
          </a:xfrm>
          <a:prstGeom prst="rect">
            <a:avLst/>
          </a:prstGeom>
          <a:solidFill>
            <a:srgbClr val="C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da-DK" sz="1400" b="1" kern="0" dirty="0">
                <a:solidFill>
                  <a:srgbClr val="FFFFFF"/>
                </a:solidFill>
              </a:rPr>
              <a:t>Gendrivelse</a:t>
            </a:r>
          </a:p>
          <a:p>
            <a:pPr eaLnBrk="1" hangingPunct="1">
              <a:defRPr/>
            </a:pPr>
            <a:r>
              <a:rPr lang="da-DK" sz="1400" kern="0" dirty="0">
                <a:solidFill>
                  <a:srgbClr val="FFFFFF"/>
                </a:solidFill>
              </a:rPr>
              <a:t>Det kan være, at den studerende denne gang ikke har tid til at sætte sig ind i stoffet/eller kun er velbegavet i nogle fag</a:t>
            </a:r>
          </a:p>
        </p:txBody>
      </p:sp>
      <p:cxnSp>
        <p:nvCxnSpPr>
          <p:cNvPr id="26" name="Straight Connector 25"/>
          <p:cNvCxnSpPr>
            <a:cxnSpLocks noChangeShapeType="1"/>
          </p:cNvCxnSpPr>
          <p:nvPr/>
        </p:nvCxnSpPr>
        <p:spPr bwMode="auto">
          <a:xfrm rot="10800000">
            <a:off x="3937000" y="4041775"/>
            <a:ext cx="266700"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a:off x="6883400" y="2035175"/>
            <a:ext cx="749300"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28" name="Straight Connector 27"/>
          <p:cNvCxnSpPr>
            <a:cxnSpLocks noChangeShapeType="1"/>
          </p:cNvCxnSpPr>
          <p:nvPr/>
        </p:nvCxnSpPr>
        <p:spPr bwMode="auto">
          <a:xfrm rot="16200000" flipV="1">
            <a:off x="6843713" y="2409825"/>
            <a:ext cx="800100" cy="33020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4275138" y="3190876"/>
            <a:ext cx="2500312" cy="1704975"/>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40000"/>
              </a:spcBef>
              <a:defRPr/>
            </a:pPr>
            <a:r>
              <a:rPr lang="da-DK" sz="1400" b="1" kern="0" dirty="0">
                <a:solidFill>
                  <a:srgbClr val="FFFFFF"/>
                </a:solidFill>
                <a:latin typeface="+mj-lt"/>
                <a:ea typeface="Verdana" pitchFamily="34" charset="0"/>
                <a:cs typeface="Verdana" pitchFamily="34" charset="0"/>
              </a:rPr>
              <a:t>Hjemmel</a:t>
            </a:r>
          </a:p>
          <a:p>
            <a:pPr eaLnBrk="1" hangingPunct="1">
              <a:spcBef>
                <a:spcPct val="40000"/>
              </a:spcBef>
              <a:defRPr/>
            </a:pPr>
            <a:r>
              <a:rPr lang="da-DK" sz="1400" b="1" kern="0" dirty="0">
                <a:solidFill>
                  <a:srgbClr val="FFFFFF"/>
                </a:solidFill>
                <a:latin typeface="+mj-lt"/>
                <a:ea typeface="Verdana" pitchFamily="34" charset="0"/>
                <a:cs typeface="Verdana" pitchFamily="34" charset="0"/>
              </a:rPr>
              <a:t>(Hvis man altid skriver interessante og velargumenterede opgaver, som man får 12 for, så er man velbegavet</a:t>
            </a:r>
            <a:r>
              <a:rPr lang="en-US" sz="1400" b="1" kern="0" dirty="0">
                <a:solidFill>
                  <a:srgbClr val="FFFFFF"/>
                </a:solidFill>
                <a:latin typeface="+mj-lt"/>
                <a:ea typeface="Verdana" pitchFamily="34" charset="0"/>
                <a:cs typeface="Verdana" pitchFamily="34" charset="0"/>
              </a:rPr>
              <a:t>)</a:t>
            </a:r>
          </a:p>
        </p:txBody>
      </p:sp>
      <p:sp>
        <p:nvSpPr>
          <p:cNvPr id="17" name="Text Box 6"/>
          <p:cNvSpPr txBox="1">
            <a:spLocks noChangeArrowheads="1"/>
          </p:cNvSpPr>
          <p:nvPr/>
        </p:nvSpPr>
        <p:spPr bwMode="auto">
          <a:xfrm>
            <a:off x="7751763" y="1450975"/>
            <a:ext cx="2144712" cy="1500188"/>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40000"/>
              </a:spcBef>
              <a:defRPr/>
            </a:pPr>
            <a:r>
              <a:rPr lang="da-DK" sz="1400" b="1" kern="0" dirty="0">
                <a:solidFill>
                  <a:srgbClr val="FFFFFF"/>
                </a:solidFill>
                <a:latin typeface="+mj-lt"/>
                <a:ea typeface="Verdana" pitchFamily="34" charset="0"/>
                <a:cs typeface="Verdana" pitchFamily="34" charset="0"/>
              </a:rPr>
              <a:t>Påstand</a:t>
            </a:r>
          </a:p>
          <a:p>
            <a:pPr eaLnBrk="1" hangingPunct="1">
              <a:spcBef>
                <a:spcPct val="40000"/>
              </a:spcBef>
              <a:defRPr/>
            </a:pPr>
            <a:r>
              <a:rPr lang="da-DK" sz="1400" b="1" kern="0" dirty="0">
                <a:solidFill>
                  <a:srgbClr val="FFFFFF"/>
                </a:solidFill>
                <a:latin typeface="+mj-lt"/>
                <a:ea typeface="Verdana" pitchFamily="34" charset="0"/>
                <a:cs typeface="Verdana" pitchFamily="34" charset="0"/>
              </a:rPr>
              <a:t>En af de studerende på holdet er velbegavet</a:t>
            </a:r>
          </a:p>
        </p:txBody>
      </p:sp>
      <p:sp>
        <p:nvSpPr>
          <p:cNvPr id="25" name="TextBox 24"/>
          <p:cNvSpPr txBox="1">
            <a:spLocks noChangeArrowheads="1"/>
          </p:cNvSpPr>
          <p:nvPr/>
        </p:nvSpPr>
        <p:spPr bwMode="auto">
          <a:xfrm>
            <a:off x="7278688" y="3068639"/>
            <a:ext cx="2146300" cy="954107"/>
          </a:xfrm>
          <a:prstGeom prst="rect">
            <a:avLst/>
          </a:prstGeom>
          <a:solidFill>
            <a:srgbClr val="C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da-DK" sz="1400" b="1" kern="0" dirty="0">
                <a:solidFill>
                  <a:srgbClr val="FFFFFF"/>
                </a:solidFill>
                <a:latin typeface="+mj-lt"/>
                <a:ea typeface="Verdana" pitchFamily="34" charset="0"/>
                <a:cs typeface="Verdana" pitchFamily="34" charset="0"/>
              </a:rPr>
              <a:t>Styrkemarkør</a:t>
            </a:r>
          </a:p>
          <a:p>
            <a:pPr eaLnBrk="1" hangingPunct="1">
              <a:defRPr/>
            </a:pPr>
            <a:r>
              <a:rPr lang="da-DK" sz="1400" b="1" kern="0" dirty="0">
                <a:solidFill>
                  <a:srgbClr val="FFFFFF"/>
                </a:solidFill>
                <a:latin typeface="+mj-lt"/>
                <a:ea typeface="Verdana" pitchFamily="34" charset="0"/>
                <a:cs typeface="Verdana" pitchFamily="34" charset="0"/>
              </a:rPr>
              <a:t>”Højest sandsynligt”, ”meget”, ”fremstår særdeles”</a:t>
            </a:r>
          </a:p>
        </p:txBody>
      </p:sp>
      <p:sp>
        <p:nvSpPr>
          <p:cNvPr id="14" name="Tekstboks 13"/>
          <p:cNvSpPr txBox="1"/>
          <p:nvPr/>
        </p:nvSpPr>
        <p:spPr>
          <a:xfrm>
            <a:off x="7900738" y="5987664"/>
            <a:ext cx="2634915" cy="276999"/>
          </a:xfrm>
          <a:prstGeom prst="rect">
            <a:avLst/>
          </a:prstGeom>
          <a:noFill/>
        </p:spPr>
        <p:txBody>
          <a:bodyPr wrap="square" rtlCol="0">
            <a:spAutoFit/>
          </a:bodyPr>
          <a:lstStyle/>
          <a:p>
            <a:r>
              <a:rPr lang="en-US" sz="1200" kern="0" dirty="0">
                <a:solidFill>
                  <a:sysClr val="windowText" lastClr="000000"/>
                </a:solidFill>
              </a:rPr>
              <a:t>T. B. Jensen – Aarhus </a:t>
            </a:r>
            <a:r>
              <a:rPr lang="en-US" sz="1200" kern="0" dirty="0" err="1">
                <a:solidFill>
                  <a:sysClr val="windowText" lastClr="000000"/>
                </a:solidFill>
              </a:rPr>
              <a:t>universitet</a:t>
            </a:r>
            <a:r>
              <a:rPr lang="en-US" sz="1200" kern="0" dirty="0">
                <a:solidFill>
                  <a:sysClr val="windowText" lastClr="000000"/>
                </a:solidFill>
              </a:rPr>
              <a:t>, 2014</a:t>
            </a:r>
          </a:p>
        </p:txBody>
      </p:sp>
    </p:spTree>
    <p:extLst>
      <p:ext uri="{BB962C8B-B14F-4D97-AF65-F5344CB8AC3E}">
        <p14:creationId xmlns:p14="http://schemas.microsoft.com/office/powerpoint/2010/main" val="4137348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D5179E-5A7F-4A36-8070-B5B0B1000B61}"/>
              </a:ext>
            </a:extLst>
          </p:cNvPr>
          <p:cNvSpPr>
            <a:spLocks noGrp="1"/>
          </p:cNvSpPr>
          <p:nvPr>
            <p:ph type="title"/>
          </p:nvPr>
        </p:nvSpPr>
        <p:spPr/>
        <p:txBody>
          <a:bodyPr/>
          <a:lstStyle/>
          <a:p>
            <a:r>
              <a:rPr lang="da-DK" dirty="0"/>
              <a:t>Erfaringer fra prøveeksamen</a:t>
            </a:r>
          </a:p>
        </p:txBody>
      </p:sp>
      <p:sp>
        <p:nvSpPr>
          <p:cNvPr id="3" name="Pladsholder til indhold 2">
            <a:extLst>
              <a:ext uri="{FF2B5EF4-FFF2-40B4-BE49-F238E27FC236}">
                <a16:creationId xmlns:a16="http://schemas.microsoft.com/office/drawing/2014/main" id="{E9589DDD-BAB0-49D6-9B30-98EBF1883979}"/>
              </a:ext>
            </a:extLst>
          </p:cNvPr>
          <p:cNvSpPr>
            <a:spLocks noGrp="1"/>
          </p:cNvSpPr>
          <p:nvPr>
            <p:ph idx="1"/>
          </p:nvPr>
        </p:nvSpPr>
        <p:spPr/>
        <p:txBody>
          <a:bodyPr>
            <a:normAutofit fontScale="92500" lnSpcReduction="10000"/>
          </a:bodyPr>
          <a:lstStyle/>
          <a:p>
            <a:r>
              <a:rPr lang="da-DK" dirty="0"/>
              <a:t>Dygtig og arbejdsom klasse</a:t>
            </a:r>
          </a:p>
          <a:p>
            <a:r>
              <a:rPr lang="da-DK" dirty="0"/>
              <a:t>Flotte </a:t>
            </a:r>
            <a:r>
              <a:rPr lang="da-DK" dirty="0" err="1"/>
              <a:t>GUI’s</a:t>
            </a:r>
            <a:endParaRPr lang="da-DK" dirty="0"/>
          </a:p>
          <a:p>
            <a:pPr marL="0" indent="0">
              <a:buNone/>
            </a:pPr>
            <a:r>
              <a:rPr lang="da-DK" dirty="0"/>
              <a:t>Torbens:</a:t>
            </a:r>
          </a:p>
          <a:p>
            <a:r>
              <a:rPr lang="da-DK" dirty="0"/>
              <a:t>Fint at I lægger vægt på læringsproces. Også dejligt at se Jeres InSights overvejelser.</a:t>
            </a:r>
          </a:p>
          <a:p>
            <a:r>
              <a:rPr lang="da-DK" dirty="0"/>
              <a:t>Husk at kunne forklare hensigten med at bruge en model uanset fag!</a:t>
            </a:r>
          </a:p>
          <a:p>
            <a:r>
              <a:rPr lang="da-DK" dirty="0"/>
              <a:t>Rapportlæsere er et forjaget folkefærd: gør det nemt. Ok at påpege til eksamen, hvis han/hun siger noget forkert.</a:t>
            </a:r>
          </a:p>
          <a:p>
            <a:r>
              <a:rPr lang="da-DK" dirty="0"/>
              <a:t>Vurderingen er ud fra at det er 1. semester, næste gang er kravene større. </a:t>
            </a:r>
          </a:p>
        </p:txBody>
      </p:sp>
    </p:spTree>
    <p:extLst>
      <p:ext uri="{BB962C8B-B14F-4D97-AF65-F5344CB8AC3E}">
        <p14:creationId xmlns:p14="http://schemas.microsoft.com/office/powerpoint/2010/main" val="2468363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ine 8"/>
          <p:cNvSpPr>
            <a:spLocks noChangeShapeType="1"/>
          </p:cNvSpPr>
          <p:nvPr/>
        </p:nvSpPr>
        <p:spPr bwMode="auto">
          <a:xfrm>
            <a:off x="5402263" y="2817814"/>
            <a:ext cx="0" cy="185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kern="0" dirty="0">
              <a:solidFill>
                <a:sysClr val="windowText" lastClr="000000"/>
              </a:solidFill>
              <a:latin typeface="+mj-lt"/>
            </a:endParaRPr>
          </a:p>
        </p:txBody>
      </p:sp>
      <p:sp>
        <p:nvSpPr>
          <p:cNvPr id="37" name="Text Box 4"/>
          <p:cNvSpPr txBox="1">
            <a:spLocks noChangeArrowheads="1"/>
          </p:cNvSpPr>
          <p:nvPr/>
        </p:nvSpPr>
        <p:spPr bwMode="auto">
          <a:xfrm>
            <a:off x="4275138" y="1433513"/>
            <a:ext cx="2500312" cy="1312862"/>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sz="3600">
                <a:solidFill>
                  <a:schemeClr val="tx1"/>
                </a:solidFill>
                <a:latin typeface="AU Passata" pitchFamily="34" charset="0"/>
              </a:defRPr>
            </a:lvl1pPr>
            <a:lvl2pPr marL="742950" indent="-285750" eaLnBrk="0" hangingPunct="0">
              <a:defRPr sz="3600">
                <a:solidFill>
                  <a:schemeClr val="tx1"/>
                </a:solidFill>
                <a:latin typeface="AU Passata" pitchFamily="34" charset="0"/>
              </a:defRPr>
            </a:lvl2pPr>
            <a:lvl3pPr marL="1143000" indent="-228600" eaLnBrk="0" hangingPunct="0">
              <a:defRPr sz="3600">
                <a:solidFill>
                  <a:schemeClr val="tx1"/>
                </a:solidFill>
                <a:latin typeface="AU Passata" pitchFamily="34" charset="0"/>
              </a:defRPr>
            </a:lvl3pPr>
            <a:lvl4pPr marL="1600200" indent="-228600" eaLnBrk="0" hangingPunct="0">
              <a:defRPr sz="3600">
                <a:solidFill>
                  <a:schemeClr val="tx1"/>
                </a:solidFill>
                <a:latin typeface="AU Passata" pitchFamily="34" charset="0"/>
              </a:defRPr>
            </a:lvl4pPr>
            <a:lvl5pPr marL="2057400" indent="-228600" eaLnBrk="0" hangingPunct="0">
              <a:defRPr sz="3600">
                <a:solidFill>
                  <a:schemeClr val="tx1"/>
                </a:solidFill>
                <a:latin typeface="AU Passata" pitchFamily="34" charset="0"/>
              </a:defRPr>
            </a:lvl5pPr>
            <a:lvl6pPr marL="25146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6pPr>
            <a:lvl7pPr marL="29718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7pPr>
            <a:lvl8pPr marL="34290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8pPr>
            <a:lvl9pPr marL="38862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9pPr>
          </a:lstStyle>
          <a:p>
            <a:pPr eaLnBrk="1" hangingPunct="1">
              <a:defRPr/>
            </a:pPr>
            <a:r>
              <a:rPr lang="en-US" sz="1400" b="1" kern="0" dirty="0" err="1">
                <a:solidFill>
                  <a:srgbClr val="FFFFFF"/>
                </a:solidFill>
                <a:latin typeface="+mj-lt"/>
              </a:rPr>
              <a:t>Belæg</a:t>
            </a:r>
            <a:endParaRPr lang="en-US" sz="1400" b="1" kern="0" dirty="0">
              <a:solidFill>
                <a:srgbClr val="FFFFFF"/>
              </a:solidFill>
              <a:latin typeface="+mj-lt"/>
            </a:endParaRPr>
          </a:p>
          <a:p>
            <a:pPr eaLnBrk="1" hangingPunct="1">
              <a:spcBef>
                <a:spcPts val="672"/>
              </a:spcBef>
              <a:defRPr/>
            </a:pPr>
            <a:r>
              <a:rPr lang="da-DK" sz="1400" kern="0" dirty="0" err="1">
                <a:solidFill>
                  <a:srgbClr val="FFFFFF"/>
                </a:solidFill>
                <a:latin typeface="+mj-lt"/>
              </a:rPr>
              <a:t>Larman</a:t>
            </a:r>
            <a:r>
              <a:rPr lang="da-DK" sz="1400" kern="0" dirty="0">
                <a:solidFill>
                  <a:srgbClr val="FFFFFF"/>
                </a:solidFill>
                <a:latin typeface="+mj-lt"/>
              </a:rPr>
              <a:t> 2004, side 54</a:t>
            </a:r>
          </a:p>
          <a:p>
            <a:pPr eaLnBrk="1" hangingPunct="1">
              <a:defRPr/>
            </a:pPr>
            <a:r>
              <a:rPr lang="da-DK" sz="1400" kern="0" dirty="0">
                <a:solidFill>
                  <a:srgbClr val="FFFFFF"/>
                </a:solidFill>
                <a:latin typeface="+mj-lt"/>
              </a:rPr>
              <a:t>(B.S and M.S in Science)</a:t>
            </a:r>
          </a:p>
          <a:p>
            <a:pPr eaLnBrk="1" hangingPunct="1">
              <a:defRPr/>
            </a:pPr>
            <a:endParaRPr lang="en-US" sz="1400" kern="0" dirty="0">
              <a:solidFill>
                <a:srgbClr val="FFFFFF"/>
              </a:solidFill>
              <a:latin typeface="+mj-lt"/>
            </a:endParaRPr>
          </a:p>
        </p:txBody>
      </p:sp>
      <p:sp>
        <p:nvSpPr>
          <p:cNvPr id="38" name="Text Box 6"/>
          <p:cNvSpPr txBox="1">
            <a:spLocks noChangeArrowheads="1"/>
          </p:cNvSpPr>
          <p:nvPr/>
        </p:nvSpPr>
        <p:spPr bwMode="auto">
          <a:xfrm>
            <a:off x="7769226" y="1441450"/>
            <a:ext cx="2144713" cy="1500188"/>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sz="3600">
                <a:solidFill>
                  <a:schemeClr val="tx1"/>
                </a:solidFill>
                <a:latin typeface="AU Passata" pitchFamily="34" charset="0"/>
              </a:defRPr>
            </a:lvl1pPr>
            <a:lvl2pPr marL="742950" indent="-285750" eaLnBrk="0" hangingPunct="0">
              <a:defRPr sz="3600">
                <a:solidFill>
                  <a:schemeClr val="tx1"/>
                </a:solidFill>
                <a:latin typeface="AU Passata" pitchFamily="34" charset="0"/>
              </a:defRPr>
            </a:lvl2pPr>
            <a:lvl3pPr marL="1143000" indent="-228600" eaLnBrk="0" hangingPunct="0">
              <a:defRPr sz="3600">
                <a:solidFill>
                  <a:schemeClr val="tx1"/>
                </a:solidFill>
                <a:latin typeface="AU Passata" pitchFamily="34" charset="0"/>
              </a:defRPr>
            </a:lvl3pPr>
            <a:lvl4pPr marL="1600200" indent="-228600" eaLnBrk="0" hangingPunct="0">
              <a:defRPr sz="3600">
                <a:solidFill>
                  <a:schemeClr val="tx1"/>
                </a:solidFill>
                <a:latin typeface="AU Passata" pitchFamily="34" charset="0"/>
              </a:defRPr>
            </a:lvl4pPr>
            <a:lvl5pPr marL="2057400" indent="-228600" eaLnBrk="0" hangingPunct="0">
              <a:defRPr sz="3600">
                <a:solidFill>
                  <a:schemeClr val="tx1"/>
                </a:solidFill>
                <a:latin typeface="AU Passata" pitchFamily="34" charset="0"/>
              </a:defRPr>
            </a:lvl5pPr>
            <a:lvl6pPr marL="25146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6pPr>
            <a:lvl7pPr marL="29718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7pPr>
            <a:lvl8pPr marL="34290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8pPr>
            <a:lvl9pPr marL="38862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9pPr>
          </a:lstStyle>
          <a:p>
            <a:pPr eaLnBrk="1" hangingPunct="1">
              <a:defRPr/>
            </a:pPr>
            <a:r>
              <a:rPr lang="da-DK" sz="1400" b="1" kern="0" dirty="0">
                <a:solidFill>
                  <a:srgbClr val="FFFFFF"/>
                </a:solidFill>
                <a:latin typeface="+mj-lt"/>
              </a:rPr>
              <a:t>Påstand</a:t>
            </a:r>
          </a:p>
          <a:p>
            <a:pPr eaLnBrk="1" hangingPunct="1">
              <a:defRPr/>
            </a:pPr>
            <a:r>
              <a:rPr lang="da-DK" sz="1400" kern="0" dirty="0">
                <a:solidFill>
                  <a:srgbClr val="FFFFFF"/>
                </a:solidFill>
                <a:latin typeface="+mj-lt"/>
              </a:rPr>
              <a:t>Domænemodellen er det vigtigste artefakt i objektorienteret softwareudvikling</a:t>
            </a:r>
          </a:p>
        </p:txBody>
      </p:sp>
      <p:sp>
        <p:nvSpPr>
          <p:cNvPr id="39" name="TextBox 38"/>
          <p:cNvSpPr txBox="1">
            <a:spLocks noChangeArrowheads="1"/>
          </p:cNvSpPr>
          <p:nvPr/>
        </p:nvSpPr>
        <p:spPr bwMode="auto">
          <a:xfrm>
            <a:off x="3686175" y="5049839"/>
            <a:ext cx="3671888" cy="1259319"/>
          </a:xfrm>
          <a:prstGeom prst="rect">
            <a:avLst/>
          </a:prstGeom>
          <a:solidFill>
            <a:srgbClr val="C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lvl1pPr eaLnBrk="0" hangingPunct="0">
              <a:defRPr sz="3600">
                <a:solidFill>
                  <a:schemeClr val="tx1"/>
                </a:solidFill>
                <a:latin typeface="AU Passata" pitchFamily="34" charset="0"/>
              </a:defRPr>
            </a:lvl1pPr>
            <a:lvl2pPr marL="742950" indent="-285750" eaLnBrk="0" hangingPunct="0">
              <a:defRPr sz="3600">
                <a:solidFill>
                  <a:schemeClr val="tx1"/>
                </a:solidFill>
                <a:latin typeface="AU Passata" pitchFamily="34" charset="0"/>
              </a:defRPr>
            </a:lvl2pPr>
            <a:lvl3pPr marL="1143000" indent="-228600" eaLnBrk="0" hangingPunct="0">
              <a:defRPr sz="3600">
                <a:solidFill>
                  <a:schemeClr val="tx1"/>
                </a:solidFill>
                <a:latin typeface="AU Passata" pitchFamily="34" charset="0"/>
              </a:defRPr>
            </a:lvl3pPr>
            <a:lvl4pPr marL="1600200" indent="-228600" eaLnBrk="0" hangingPunct="0">
              <a:defRPr sz="3600">
                <a:solidFill>
                  <a:schemeClr val="tx1"/>
                </a:solidFill>
                <a:latin typeface="AU Passata" pitchFamily="34" charset="0"/>
              </a:defRPr>
            </a:lvl4pPr>
            <a:lvl5pPr marL="2057400" indent="-228600" eaLnBrk="0" hangingPunct="0">
              <a:defRPr sz="3600">
                <a:solidFill>
                  <a:schemeClr val="tx1"/>
                </a:solidFill>
                <a:latin typeface="AU Passata" pitchFamily="34" charset="0"/>
              </a:defRPr>
            </a:lvl5pPr>
            <a:lvl6pPr marL="25146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6pPr>
            <a:lvl7pPr marL="29718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7pPr>
            <a:lvl8pPr marL="34290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8pPr>
            <a:lvl9pPr marL="38862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9pPr>
          </a:lstStyle>
          <a:p>
            <a:pPr eaLnBrk="1" hangingPunct="1">
              <a:defRPr/>
            </a:pPr>
            <a:r>
              <a:rPr lang="da-DK" sz="1400" b="1" kern="0" dirty="0">
                <a:solidFill>
                  <a:srgbClr val="FFFFFF"/>
                </a:solidFill>
              </a:rPr>
              <a:t>Rygdækning</a:t>
            </a:r>
            <a:endParaRPr lang="en-US" sz="1400" b="1" kern="0" dirty="0">
              <a:solidFill>
                <a:srgbClr val="FFFFFF"/>
              </a:solidFill>
              <a:latin typeface="+mj-lt"/>
            </a:endParaRPr>
          </a:p>
          <a:p>
            <a:pPr eaLnBrk="1" fontAlgn="auto" hangingPunct="1">
              <a:spcBef>
                <a:spcPts val="672"/>
              </a:spcBef>
              <a:spcAft>
                <a:spcPts val="0"/>
              </a:spcAft>
              <a:defRPr/>
            </a:pPr>
            <a:r>
              <a:rPr lang="da-DK" sz="1400" kern="0" dirty="0">
                <a:solidFill>
                  <a:srgbClr val="FFFFFF"/>
                </a:solidFill>
              </a:rPr>
              <a:t>Det er min og kollegaers erfaring, at en sådan påstand kan accepteres, når den fremsættes af en anerkendt forsker og endnu ikke er modbevist</a:t>
            </a:r>
          </a:p>
        </p:txBody>
      </p:sp>
      <p:sp>
        <p:nvSpPr>
          <p:cNvPr id="40" name="Line 8"/>
          <p:cNvSpPr>
            <a:spLocks noChangeShapeType="1"/>
          </p:cNvSpPr>
          <p:nvPr/>
        </p:nvSpPr>
        <p:spPr bwMode="auto">
          <a:xfrm>
            <a:off x="5402263" y="4833939"/>
            <a:ext cx="0" cy="185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kern="0" dirty="0">
              <a:solidFill>
                <a:sysClr val="windowText" lastClr="000000"/>
              </a:solidFill>
              <a:latin typeface="+mj-lt"/>
            </a:endParaRPr>
          </a:p>
        </p:txBody>
      </p:sp>
      <p:sp>
        <p:nvSpPr>
          <p:cNvPr id="41" name="TextBox 40"/>
          <p:cNvSpPr txBox="1">
            <a:spLocks noChangeArrowheads="1"/>
          </p:cNvSpPr>
          <p:nvPr/>
        </p:nvSpPr>
        <p:spPr bwMode="auto">
          <a:xfrm>
            <a:off x="7129463" y="3190875"/>
            <a:ext cx="2146300" cy="738664"/>
          </a:xfrm>
          <a:prstGeom prst="rect">
            <a:avLst/>
          </a:prstGeom>
          <a:solidFill>
            <a:srgbClr val="C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lvl1pPr eaLnBrk="0" hangingPunct="0">
              <a:defRPr sz="3600">
                <a:solidFill>
                  <a:schemeClr val="tx1"/>
                </a:solidFill>
                <a:latin typeface="AU Passata" pitchFamily="34" charset="0"/>
              </a:defRPr>
            </a:lvl1pPr>
            <a:lvl2pPr marL="742950" indent="-285750" eaLnBrk="0" hangingPunct="0">
              <a:defRPr sz="3600">
                <a:solidFill>
                  <a:schemeClr val="tx1"/>
                </a:solidFill>
                <a:latin typeface="AU Passata" pitchFamily="34" charset="0"/>
              </a:defRPr>
            </a:lvl2pPr>
            <a:lvl3pPr marL="1143000" indent="-228600" eaLnBrk="0" hangingPunct="0">
              <a:defRPr sz="3600">
                <a:solidFill>
                  <a:schemeClr val="tx1"/>
                </a:solidFill>
                <a:latin typeface="AU Passata" pitchFamily="34" charset="0"/>
              </a:defRPr>
            </a:lvl3pPr>
            <a:lvl4pPr marL="1600200" indent="-228600" eaLnBrk="0" hangingPunct="0">
              <a:defRPr sz="3600">
                <a:solidFill>
                  <a:schemeClr val="tx1"/>
                </a:solidFill>
                <a:latin typeface="AU Passata" pitchFamily="34" charset="0"/>
              </a:defRPr>
            </a:lvl4pPr>
            <a:lvl5pPr marL="2057400" indent="-228600" eaLnBrk="0" hangingPunct="0">
              <a:defRPr sz="3600">
                <a:solidFill>
                  <a:schemeClr val="tx1"/>
                </a:solidFill>
                <a:latin typeface="AU Passata" pitchFamily="34" charset="0"/>
              </a:defRPr>
            </a:lvl5pPr>
            <a:lvl6pPr marL="25146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6pPr>
            <a:lvl7pPr marL="29718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7pPr>
            <a:lvl8pPr marL="34290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8pPr>
            <a:lvl9pPr marL="38862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9pPr>
          </a:lstStyle>
          <a:p>
            <a:pPr eaLnBrk="1" hangingPunct="1">
              <a:defRPr/>
            </a:pPr>
            <a:r>
              <a:rPr lang="da-DK" sz="1400" b="1" kern="0" dirty="0">
                <a:solidFill>
                  <a:srgbClr val="FFFFFF"/>
                </a:solidFill>
                <a:latin typeface="+mj-lt"/>
              </a:rPr>
              <a:t>Styrkemarkør</a:t>
            </a:r>
          </a:p>
          <a:p>
            <a:pPr eaLnBrk="1" hangingPunct="1">
              <a:defRPr/>
            </a:pPr>
            <a:r>
              <a:rPr lang="da-DK" sz="1400" kern="0" dirty="0">
                <a:solidFill>
                  <a:srgbClr val="FFFFFF"/>
                </a:solidFill>
                <a:latin typeface="+mj-lt"/>
              </a:rPr>
              <a:t>”Højest sandsynlig”, ”altid”, ”nogen gange</a:t>
            </a:r>
            <a:r>
              <a:rPr lang="en-US" sz="1400" kern="0" dirty="0">
                <a:solidFill>
                  <a:srgbClr val="FFFFFF"/>
                </a:solidFill>
                <a:latin typeface="+mj-lt"/>
              </a:rPr>
              <a:t>”</a:t>
            </a:r>
          </a:p>
        </p:txBody>
      </p:sp>
      <p:sp>
        <p:nvSpPr>
          <p:cNvPr id="42" name="TextBox 41"/>
          <p:cNvSpPr txBox="1">
            <a:spLocks noChangeArrowheads="1"/>
          </p:cNvSpPr>
          <p:nvPr/>
        </p:nvSpPr>
        <p:spPr bwMode="auto">
          <a:xfrm>
            <a:off x="1703388" y="3249613"/>
            <a:ext cx="2184400" cy="1043876"/>
          </a:xfrm>
          <a:prstGeom prst="rect">
            <a:avLst/>
          </a:prstGeom>
          <a:solidFill>
            <a:srgbClr val="C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lvl1pPr eaLnBrk="0" hangingPunct="0">
              <a:defRPr sz="3600">
                <a:solidFill>
                  <a:schemeClr val="tx1"/>
                </a:solidFill>
                <a:latin typeface="AU Passata" pitchFamily="34" charset="0"/>
              </a:defRPr>
            </a:lvl1pPr>
            <a:lvl2pPr marL="742950" indent="-285750" eaLnBrk="0" hangingPunct="0">
              <a:defRPr sz="3600">
                <a:solidFill>
                  <a:schemeClr val="tx1"/>
                </a:solidFill>
                <a:latin typeface="AU Passata" pitchFamily="34" charset="0"/>
              </a:defRPr>
            </a:lvl2pPr>
            <a:lvl3pPr marL="1143000" indent="-228600" eaLnBrk="0" hangingPunct="0">
              <a:defRPr sz="3600">
                <a:solidFill>
                  <a:schemeClr val="tx1"/>
                </a:solidFill>
                <a:latin typeface="AU Passata" pitchFamily="34" charset="0"/>
              </a:defRPr>
            </a:lvl3pPr>
            <a:lvl4pPr marL="1600200" indent="-228600" eaLnBrk="0" hangingPunct="0">
              <a:defRPr sz="3600">
                <a:solidFill>
                  <a:schemeClr val="tx1"/>
                </a:solidFill>
                <a:latin typeface="AU Passata" pitchFamily="34" charset="0"/>
              </a:defRPr>
            </a:lvl4pPr>
            <a:lvl5pPr marL="2057400" indent="-228600" eaLnBrk="0" hangingPunct="0">
              <a:defRPr sz="3600">
                <a:solidFill>
                  <a:schemeClr val="tx1"/>
                </a:solidFill>
                <a:latin typeface="AU Passata" pitchFamily="34" charset="0"/>
              </a:defRPr>
            </a:lvl5pPr>
            <a:lvl6pPr marL="25146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6pPr>
            <a:lvl7pPr marL="29718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7pPr>
            <a:lvl8pPr marL="34290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8pPr>
            <a:lvl9pPr marL="38862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9pPr>
          </a:lstStyle>
          <a:p>
            <a:pPr eaLnBrk="1" hangingPunct="1">
              <a:defRPr/>
            </a:pPr>
            <a:r>
              <a:rPr lang="da-DK" sz="1400" b="1" kern="0" dirty="0">
                <a:solidFill>
                  <a:srgbClr val="FFFFFF"/>
                </a:solidFill>
                <a:latin typeface="+mj-lt"/>
              </a:rPr>
              <a:t>Gendrivelse</a:t>
            </a:r>
          </a:p>
          <a:p>
            <a:pPr eaLnBrk="1" hangingPunct="1">
              <a:spcBef>
                <a:spcPts val="672"/>
              </a:spcBef>
              <a:defRPr/>
            </a:pPr>
            <a:r>
              <a:rPr lang="da-DK" sz="1400" kern="0" dirty="0">
                <a:solidFill>
                  <a:srgbClr val="FFFFFF"/>
                </a:solidFill>
                <a:latin typeface="+mj-lt"/>
              </a:rPr>
              <a:t>Det kan være, at denne påstand ikke gælder, når man anvender SCRUM</a:t>
            </a:r>
          </a:p>
        </p:txBody>
      </p:sp>
      <p:cxnSp>
        <p:nvCxnSpPr>
          <p:cNvPr id="43" name="Straight Connector 42"/>
          <p:cNvCxnSpPr>
            <a:cxnSpLocks noChangeShapeType="1"/>
          </p:cNvCxnSpPr>
          <p:nvPr/>
        </p:nvCxnSpPr>
        <p:spPr bwMode="auto">
          <a:xfrm rot="10800000">
            <a:off x="3973513" y="3898900"/>
            <a:ext cx="266700"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6883400" y="2035175"/>
            <a:ext cx="749300"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rot="16200000" flipV="1">
            <a:off x="6843713" y="2409825"/>
            <a:ext cx="800100" cy="33020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46" name="Text Box 5"/>
          <p:cNvSpPr txBox="1">
            <a:spLocks noChangeArrowheads="1"/>
          </p:cNvSpPr>
          <p:nvPr/>
        </p:nvSpPr>
        <p:spPr bwMode="auto">
          <a:xfrm>
            <a:off x="4275138" y="3033713"/>
            <a:ext cx="2500312" cy="1790700"/>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sz="3600">
                <a:solidFill>
                  <a:schemeClr val="tx1"/>
                </a:solidFill>
                <a:latin typeface="AU Passata" pitchFamily="34" charset="0"/>
              </a:defRPr>
            </a:lvl1pPr>
            <a:lvl2pPr marL="742950" indent="-285750" eaLnBrk="0" hangingPunct="0">
              <a:defRPr sz="3600">
                <a:solidFill>
                  <a:schemeClr val="tx1"/>
                </a:solidFill>
                <a:latin typeface="AU Passata" pitchFamily="34" charset="0"/>
              </a:defRPr>
            </a:lvl2pPr>
            <a:lvl3pPr marL="1143000" indent="-228600" eaLnBrk="0" hangingPunct="0">
              <a:defRPr sz="3600">
                <a:solidFill>
                  <a:schemeClr val="tx1"/>
                </a:solidFill>
                <a:latin typeface="AU Passata" pitchFamily="34" charset="0"/>
              </a:defRPr>
            </a:lvl3pPr>
            <a:lvl4pPr marL="1600200" indent="-228600" eaLnBrk="0" hangingPunct="0">
              <a:defRPr sz="3600">
                <a:solidFill>
                  <a:schemeClr val="tx1"/>
                </a:solidFill>
                <a:latin typeface="AU Passata" pitchFamily="34" charset="0"/>
              </a:defRPr>
            </a:lvl4pPr>
            <a:lvl5pPr marL="2057400" indent="-228600" eaLnBrk="0" hangingPunct="0">
              <a:defRPr sz="3600">
                <a:solidFill>
                  <a:schemeClr val="tx1"/>
                </a:solidFill>
                <a:latin typeface="AU Passata" pitchFamily="34" charset="0"/>
              </a:defRPr>
            </a:lvl5pPr>
            <a:lvl6pPr marL="25146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6pPr>
            <a:lvl7pPr marL="29718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7pPr>
            <a:lvl8pPr marL="34290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8pPr>
            <a:lvl9pPr marL="3886200" indent="-228600" eaLnBrk="0" fontAlgn="base" hangingPunct="0">
              <a:lnSpc>
                <a:spcPts val="3600"/>
              </a:lnSpc>
              <a:spcBef>
                <a:spcPct val="0"/>
              </a:spcBef>
              <a:spcAft>
                <a:spcPct val="0"/>
              </a:spcAft>
              <a:buFont typeface="AU Passata" pitchFamily="34" charset="0"/>
              <a:defRPr sz="3600">
                <a:solidFill>
                  <a:schemeClr val="tx1"/>
                </a:solidFill>
                <a:latin typeface="AU Passata" pitchFamily="34" charset="0"/>
              </a:defRPr>
            </a:lvl9pPr>
          </a:lstStyle>
          <a:p>
            <a:pPr eaLnBrk="1" hangingPunct="1">
              <a:defRPr/>
            </a:pPr>
            <a:r>
              <a:rPr lang="da-DK" sz="1400" b="1" kern="0" dirty="0">
                <a:solidFill>
                  <a:srgbClr val="FFFFFF"/>
                </a:solidFill>
                <a:latin typeface="+mj-lt"/>
              </a:rPr>
              <a:t>Hjemmel</a:t>
            </a:r>
          </a:p>
          <a:p>
            <a:pPr eaLnBrk="1" hangingPunct="1">
              <a:spcBef>
                <a:spcPts val="672"/>
              </a:spcBef>
              <a:defRPr/>
            </a:pPr>
            <a:r>
              <a:rPr lang="da-DK" sz="1400" kern="0" dirty="0">
                <a:solidFill>
                  <a:srgbClr val="FFFFFF"/>
                </a:solidFill>
                <a:latin typeface="+mj-lt"/>
              </a:rPr>
              <a:t>Hvis førende forskere skriver om det og deres studier er videnskabelig baseret, så skal vi acceptere deres påstande</a:t>
            </a:r>
          </a:p>
        </p:txBody>
      </p:sp>
      <p:sp>
        <p:nvSpPr>
          <p:cNvPr id="14" name="Rectangle 2"/>
          <p:cNvSpPr>
            <a:spLocks noGrp="1" noChangeArrowheads="1"/>
          </p:cNvSpPr>
          <p:nvPr>
            <p:ph type="title"/>
          </p:nvPr>
        </p:nvSpPr>
        <p:spPr>
          <a:xfrm>
            <a:off x="1847850" y="333376"/>
            <a:ext cx="8421688" cy="574675"/>
          </a:xfrm>
        </p:spPr>
        <p:txBody>
          <a:bodyPr anchor="t">
            <a:normAutofit fontScale="90000"/>
          </a:bodyPr>
          <a:lstStyle/>
          <a:p>
            <a:pPr>
              <a:defRPr/>
            </a:pPr>
            <a:r>
              <a:rPr lang="en-US" dirty="0" err="1"/>
              <a:t>Eksempel</a:t>
            </a:r>
            <a:br>
              <a:rPr lang="en-US" dirty="0">
                <a:solidFill>
                  <a:schemeClr val="tx1"/>
                </a:solidFill>
              </a:rPr>
            </a:br>
            <a:endParaRPr lang="en-US" dirty="0">
              <a:solidFill>
                <a:schemeClr val="tx1"/>
              </a:solidFill>
            </a:endParaRPr>
          </a:p>
        </p:txBody>
      </p:sp>
      <p:sp>
        <p:nvSpPr>
          <p:cNvPr id="15" name="Tekstboks 14"/>
          <p:cNvSpPr txBox="1"/>
          <p:nvPr/>
        </p:nvSpPr>
        <p:spPr>
          <a:xfrm>
            <a:off x="7900738" y="5987664"/>
            <a:ext cx="2634915" cy="276999"/>
          </a:xfrm>
          <a:prstGeom prst="rect">
            <a:avLst/>
          </a:prstGeom>
          <a:noFill/>
        </p:spPr>
        <p:txBody>
          <a:bodyPr wrap="square" rtlCol="0">
            <a:spAutoFit/>
          </a:bodyPr>
          <a:lstStyle/>
          <a:p>
            <a:r>
              <a:rPr lang="en-US" sz="1200" kern="0" dirty="0">
                <a:solidFill>
                  <a:sysClr val="windowText" lastClr="000000"/>
                </a:solidFill>
              </a:rPr>
              <a:t>T. B. Jensen – Aarhus </a:t>
            </a:r>
            <a:r>
              <a:rPr lang="en-US" sz="1200" kern="0" dirty="0" err="1">
                <a:solidFill>
                  <a:sysClr val="windowText" lastClr="000000"/>
                </a:solidFill>
              </a:rPr>
              <a:t>universitet</a:t>
            </a:r>
            <a:r>
              <a:rPr lang="en-US" sz="1200" kern="0" dirty="0">
                <a:solidFill>
                  <a:sysClr val="windowText" lastClr="000000"/>
                </a:solidFill>
              </a:rPr>
              <a:t>, 2014</a:t>
            </a:r>
          </a:p>
        </p:txBody>
      </p:sp>
    </p:spTree>
    <p:extLst>
      <p:ext uri="{BB962C8B-B14F-4D97-AF65-F5344CB8AC3E}">
        <p14:creationId xmlns:p14="http://schemas.microsoft.com/office/powerpoint/2010/main" val="4244075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linds(horizontal)">
                                      <p:cBhvr>
                                        <p:cTn id="11" dur="500"/>
                                        <p:tgtEl>
                                          <p:spTgt spid="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childTnLst>
                                </p:cTn>
                              </p:par>
                              <p:par>
                                <p:cTn id="20" presetID="3" presetClass="entr" presetSubtype="1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3" presetClass="entr" presetSubtype="1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blinds(horizontal)">
                                      <p:cBhvr>
                                        <p:cTn id="29" dur="500"/>
                                        <p:tgtEl>
                                          <p:spTgt spid="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3" presetClass="entr" presetSubtype="1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Vejledning </a:t>
            </a:r>
          </a:p>
        </p:txBody>
      </p:sp>
      <p:sp>
        <p:nvSpPr>
          <p:cNvPr id="3" name="Pladsholder til indhold 2"/>
          <p:cNvSpPr>
            <a:spLocks noGrp="1"/>
          </p:cNvSpPr>
          <p:nvPr>
            <p:ph idx="1"/>
          </p:nvPr>
        </p:nvSpPr>
        <p:spPr/>
        <p:txBody>
          <a:bodyPr>
            <a:normAutofit/>
          </a:bodyPr>
          <a:lstStyle/>
          <a:p>
            <a:r>
              <a:rPr lang="da-DK" dirty="0"/>
              <a:t>Brug jeres vejleder</a:t>
            </a:r>
          </a:p>
          <a:p>
            <a:pPr lvl="1"/>
            <a:r>
              <a:rPr lang="da-DK" dirty="0"/>
              <a:t>Lav forventningsafstemning ved projektstart – vær proaktive (Hvad har I brug for og hvornår).</a:t>
            </a:r>
          </a:p>
          <a:p>
            <a:pPr lvl="1"/>
            <a:r>
              <a:rPr lang="da-DK" dirty="0"/>
              <a:t>Før et møde med vejleder, så send ham/hende specifikke spørgsmål således, at vejleder har mulighed for forberedelse.</a:t>
            </a:r>
          </a:p>
          <a:p>
            <a:pPr lvl="1"/>
            <a:r>
              <a:rPr lang="da-DK" dirty="0"/>
              <a:t>Det er Jeres vejledningsmøder. I sætter dagsorden og skriver referat.</a:t>
            </a:r>
          </a:p>
        </p:txBody>
      </p:sp>
    </p:spTree>
    <p:extLst>
      <p:ext uri="{BB962C8B-B14F-4D97-AF65-F5344CB8AC3E}">
        <p14:creationId xmlns:p14="http://schemas.microsoft.com/office/powerpoint/2010/main" val="987666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C5C26-A33C-44DA-8A3E-5718E7DCA5DF}"/>
              </a:ext>
            </a:extLst>
          </p:cNvPr>
          <p:cNvSpPr>
            <a:spLocks noGrp="1"/>
          </p:cNvSpPr>
          <p:nvPr>
            <p:ph type="title"/>
          </p:nvPr>
        </p:nvSpPr>
        <p:spPr/>
        <p:txBody>
          <a:bodyPr/>
          <a:lstStyle/>
          <a:p>
            <a:r>
              <a:rPr lang="da-DK" dirty="0"/>
              <a:t>Formalia og sprog</a:t>
            </a:r>
          </a:p>
        </p:txBody>
      </p:sp>
      <p:sp>
        <p:nvSpPr>
          <p:cNvPr id="3" name="Pladsholder til indhold 2">
            <a:extLst>
              <a:ext uri="{FF2B5EF4-FFF2-40B4-BE49-F238E27FC236}">
                <a16:creationId xmlns:a16="http://schemas.microsoft.com/office/drawing/2014/main" id="{016DAB03-AACD-48C9-902F-A98E232277FD}"/>
              </a:ext>
            </a:extLst>
          </p:cNvPr>
          <p:cNvSpPr>
            <a:spLocks noGrp="1"/>
          </p:cNvSpPr>
          <p:nvPr>
            <p:ph idx="1"/>
          </p:nvPr>
        </p:nvSpPr>
        <p:spPr/>
        <p:txBody>
          <a:bodyPr/>
          <a:lstStyle/>
          <a:p>
            <a:r>
              <a:rPr lang="da-DK" dirty="0"/>
              <a:t>En god opgave er en balancegang mellem form og indhold</a:t>
            </a:r>
          </a:p>
          <a:p>
            <a:r>
              <a:rPr lang="da-DK" dirty="0"/>
              <a:t>Det nytter ikke noget, at ens tanker er enormt gode, hvis sproget er rodet og pointer er uargumenterede</a:t>
            </a:r>
          </a:p>
          <a:p>
            <a:r>
              <a:rPr lang="da-DK" dirty="0"/>
              <a:t>Konsistens er vigtigt, dvs. brug de samme begreber, samme slags noter, samme citatpraksis, samme stavemåder osv.</a:t>
            </a:r>
          </a:p>
          <a:p>
            <a:r>
              <a:rPr lang="da-DK" dirty="0"/>
              <a:t>I bedømmes på jeres formidlingsevne og evnen til at strukturere et stof</a:t>
            </a:r>
          </a:p>
          <a:p>
            <a:r>
              <a:rPr lang="da-DK" dirty="0"/>
              <a:t>I bedømmes på jeres forståelse for emnet og på jeres vilje og sans for at bære en selvstændig tese igennem</a:t>
            </a:r>
          </a:p>
        </p:txBody>
      </p:sp>
    </p:spTree>
    <p:extLst>
      <p:ext uri="{BB962C8B-B14F-4D97-AF65-F5344CB8AC3E}">
        <p14:creationId xmlns:p14="http://schemas.microsoft.com/office/powerpoint/2010/main" val="2287655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35B8F-12F4-421A-9CD1-3D8A0643A0C1}"/>
              </a:ext>
            </a:extLst>
          </p:cNvPr>
          <p:cNvSpPr>
            <a:spLocks noGrp="1"/>
          </p:cNvSpPr>
          <p:nvPr>
            <p:ph type="title"/>
          </p:nvPr>
        </p:nvSpPr>
        <p:spPr/>
        <p:txBody>
          <a:bodyPr/>
          <a:lstStyle/>
          <a:p>
            <a:r>
              <a:rPr lang="da-DK" dirty="0"/>
              <a:t>Metakommunikation</a:t>
            </a:r>
          </a:p>
        </p:txBody>
      </p:sp>
      <p:sp>
        <p:nvSpPr>
          <p:cNvPr id="3" name="Pladsholder til indhold 2">
            <a:extLst>
              <a:ext uri="{FF2B5EF4-FFF2-40B4-BE49-F238E27FC236}">
                <a16:creationId xmlns:a16="http://schemas.microsoft.com/office/drawing/2014/main" id="{5937D418-D74E-4795-A760-AB1DA08D1551}"/>
              </a:ext>
            </a:extLst>
          </p:cNvPr>
          <p:cNvSpPr>
            <a:spLocks noGrp="1"/>
          </p:cNvSpPr>
          <p:nvPr>
            <p:ph idx="1"/>
          </p:nvPr>
        </p:nvSpPr>
        <p:spPr/>
        <p:txBody>
          <a:bodyPr/>
          <a:lstStyle/>
          <a:p>
            <a:r>
              <a:rPr lang="da-DK" dirty="0"/>
              <a:t>Den gode opgave metakommunikerer til læseren, dvs. opgaveskriveren meddeler:</a:t>
            </a:r>
          </a:p>
          <a:p>
            <a:pPr lvl="1"/>
            <a:r>
              <a:rPr lang="da-DK" dirty="0"/>
              <a:t>Hvad han/hun vil gøre</a:t>
            </a:r>
          </a:p>
          <a:p>
            <a:pPr lvl="1"/>
            <a:r>
              <a:rPr lang="da-DK" dirty="0"/>
              <a:t>Hvordan</a:t>
            </a:r>
          </a:p>
          <a:p>
            <a:pPr lvl="1"/>
            <a:r>
              <a:rPr lang="da-DK" dirty="0"/>
              <a:t>Hvorfor</a:t>
            </a:r>
          </a:p>
          <a:p>
            <a:pPr lvl="1"/>
            <a:r>
              <a:rPr lang="da-DK" dirty="0"/>
              <a:t>Og etablerer sammenhænge mellem delene</a:t>
            </a:r>
          </a:p>
          <a:p>
            <a:r>
              <a:rPr lang="da-DK" dirty="0"/>
              <a:t>Det er en balancegang</a:t>
            </a:r>
          </a:p>
        </p:txBody>
      </p:sp>
    </p:spTree>
    <p:extLst>
      <p:ext uri="{BB962C8B-B14F-4D97-AF65-F5344CB8AC3E}">
        <p14:creationId xmlns:p14="http://schemas.microsoft.com/office/powerpoint/2010/main" val="2429861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2F7E3B-9897-41F0-9F68-ACAA26BFB4B9}"/>
              </a:ext>
            </a:extLst>
          </p:cNvPr>
          <p:cNvSpPr>
            <a:spLocks noGrp="1"/>
          </p:cNvSpPr>
          <p:nvPr>
            <p:ph type="title"/>
          </p:nvPr>
        </p:nvSpPr>
        <p:spPr/>
        <p:txBody>
          <a:bodyPr/>
          <a:lstStyle/>
          <a:p>
            <a:r>
              <a:rPr lang="da-DK" dirty="0"/>
              <a:t>Sproget er</a:t>
            </a:r>
          </a:p>
        </p:txBody>
      </p:sp>
      <p:sp>
        <p:nvSpPr>
          <p:cNvPr id="3" name="Pladsholder til indhold 2">
            <a:extLst>
              <a:ext uri="{FF2B5EF4-FFF2-40B4-BE49-F238E27FC236}">
                <a16:creationId xmlns:a16="http://schemas.microsoft.com/office/drawing/2014/main" id="{4E2F46B1-EA98-45CF-9139-8BC353395FD7}"/>
              </a:ext>
            </a:extLst>
          </p:cNvPr>
          <p:cNvSpPr>
            <a:spLocks noGrp="1"/>
          </p:cNvSpPr>
          <p:nvPr>
            <p:ph idx="1"/>
          </p:nvPr>
        </p:nvSpPr>
        <p:spPr/>
        <p:txBody>
          <a:bodyPr>
            <a:normAutofit lnSpcReduction="10000"/>
          </a:bodyPr>
          <a:lstStyle/>
          <a:p>
            <a:r>
              <a:rPr lang="da-DK" b="1" dirty="0"/>
              <a:t>Objektivt</a:t>
            </a:r>
            <a:r>
              <a:rPr lang="da-DK" dirty="0"/>
              <a:t> - læseren skal kunne nå de samme resultater ved at følge samme procedure</a:t>
            </a:r>
          </a:p>
          <a:p>
            <a:r>
              <a:rPr lang="da-DK" b="1" dirty="0"/>
              <a:t>Udtømmende</a:t>
            </a:r>
            <a:r>
              <a:rPr lang="da-DK" dirty="0"/>
              <a:t> - læseren må ikke forholdes informationer, der kan ændre resultaterne</a:t>
            </a:r>
          </a:p>
          <a:p>
            <a:r>
              <a:rPr lang="da-DK" b="1" dirty="0"/>
              <a:t>Præcist og entydigt </a:t>
            </a:r>
            <a:r>
              <a:rPr lang="da-DK" dirty="0"/>
              <a:t>- læseren skal forstå det samme som undersøgeren</a:t>
            </a:r>
          </a:p>
          <a:p>
            <a:r>
              <a:rPr lang="da-DK" b="1" dirty="0"/>
              <a:t>Efterfølgeligt</a:t>
            </a:r>
            <a:r>
              <a:rPr lang="da-DK" dirty="0"/>
              <a:t> - læseren skal kunne kontrollere informationerne (bilag og referencer)</a:t>
            </a:r>
          </a:p>
          <a:p>
            <a:r>
              <a:rPr lang="da-DK" b="1" dirty="0"/>
              <a:t>Sammenhængende</a:t>
            </a:r>
            <a:r>
              <a:rPr lang="da-DK" dirty="0"/>
              <a:t> - læseren skal kunne følge ræsonnementet og argumentationen</a:t>
            </a:r>
          </a:p>
          <a:p>
            <a:endParaRPr lang="da-DK" dirty="0"/>
          </a:p>
        </p:txBody>
      </p:sp>
    </p:spTree>
    <p:extLst>
      <p:ext uri="{BB962C8B-B14F-4D97-AF65-F5344CB8AC3E}">
        <p14:creationId xmlns:p14="http://schemas.microsoft.com/office/powerpoint/2010/main" val="3430547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B05576-1B4A-426F-BEAA-90BD4C9C95AE}"/>
              </a:ext>
            </a:extLst>
          </p:cNvPr>
          <p:cNvSpPr>
            <a:spLocks noGrp="1"/>
          </p:cNvSpPr>
          <p:nvPr>
            <p:ph type="title"/>
          </p:nvPr>
        </p:nvSpPr>
        <p:spPr/>
        <p:txBody>
          <a:bodyPr/>
          <a:lstStyle/>
          <a:p>
            <a:r>
              <a:rPr lang="da-DK" dirty="0"/>
              <a:t>Litteratur og kilder</a:t>
            </a:r>
          </a:p>
        </p:txBody>
      </p:sp>
      <p:sp>
        <p:nvSpPr>
          <p:cNvPr id="3" name="Pladsholder til indhold 2">
            <a:extLst>
              <a:ext uri="{FF2B5EF4-FFF2-40B4-BE49-F238E27FC236}">
                <a16:creationId xmlns:a16="http://schemas.microsoft.com/office/drawing/2014/main" id="{AFE69D3B-561D-4A2A-BFBE-AF2BA16765E7}"/>
              </a:ext>
            </a:extLst>
          </p:cNvPr>
          <p:cNvSpPr>
            <a:spLocks noGrp="1"/>
          </p:cNvSpPr>
          <p:nvPr>
            <p:ph idx="1"/>
          </p:nvPr>
        </p:nvSpPr>
        <p:spPr/>
        <p:txBody>
          <a:bodyPr/>
          <a:lstStyle/>
          <a:p>
            <a:r>
              <a:rPr lang="da-DK" dirty="0"/>
              <a:t>Der skal kildehenvisning på:</a:t>
            </a:r>
          </a:p>
          <a:p>
            <a:pPr lvl="1"/>
            <a:r>
              <a:rPr lang="da-DK" dirty="0"/>
              <a:t>Citater og referater fra andre kilder</a:t>
            </a:r>
          </a:p>
          <a:p>
            <a:pPr lvl="1"/>
            <a:r>
              <a:rPr lang="da-DK" dirty="0"/>
              <a:t>Påstande, meninger og holdninger fra kilden</a:t>
            </a:r>
          </a:p>
          <a:p>
            <a:pPr lvl="1"/>
            <a:r>
              <a:rPr lang="da-DK" dirty="0"/>
              <a:t>Statistik, illustrationer, figurer og tabeller fra andre kilder</a:t>
            </a:r>
          </a:p>
          <a:p>
            <a:endParaRPr lang="da-DK" dirty="0"/>
          </a:p>
          <a:p>
            <a:r>
              <a:rPr lang="da-DK" dirty="0"/>
              <a:t>Søg på ”APA-modellen” (Google)</a:t>
            </a:r>
          </a:p>
          <a:p>
            <a:r>
              <a:rPr lang="da-DK" dirty="0"/>
              <a:t>Se ”vejledningRapportSkrivning.pdf”</a:t>
            </a:r>
          </a:p>
          <a:p>
            <a:endParaRPr lang="da-DK" dirty="0"/>
          </a:p>
        </p:txBody>
      </p:sp>
    </p:spTree>
    <p:extLst>
      <p:ext uri="{BB962C8B-B14F-4D97-AF65-F5344CB8AC3E}">
        <p14:creationId xmlns:p14="http://schemas.microsoft.com/office/powerpoint/2010/main" val="2258637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3AFCBA-70CC-4E58-9725-EB4ECFCA1FDF}"/>
              </a:ext>
            </a:extLst>
          </p:cNvPr>
          <p:cNvSpPr>
            <a:spLocks noGrp="1"/>
          </p:cNvSpPr>
          <p:nvPr>
            <p:ph type="title"/>
          </p:nvPr>
        </p:nvSpPr>
        <p:spPr/>
        <p:txBody>
          <a:bodyPr/>
          <a:lstStyle/>
          <a:p>
            <a:r>
              <a:rPr lang="da-DK" dirty="0"/>
              <a:t>Kildehenvisning og litteraturliste</a:t>
            </a:r>
          </a:p>
        </p:txBody>
      </p:sp>
      <p:sp>
        <p:nvSpPr>
          <p:cNvPr id="3" name="Pladsholder til indhold 2">
            <a:extLst>
              <a:ext uri="{FF2B5EF4-FFF2-40B4-BE49-F238E27FC236}">
                <a16:creationId xmlns:a16="http://schemas.microsoft.com/office/drawing/2014/main" id="{8397225D-5ED9-4868-B47E-28B5604120E3}"/>
              </a:ext>
            </a:extLst>
          </p:cNvPr>
          <p:cNvSpPr>
            <a:spLocks noGrp="1"/>
          </p:cNvSpPr>
          <p:nvPr>
            <p:ph idx="1"/>
          </p:nvPr>
        </p:nvSpPr>
        <p:spPr/>
        <p:txBody>
          <a:bodyPr>
            <a:normAutofit/>
          </a:bodyPr>
          <a:lstStyle/>
          <a:p>
            <a:r>
              <a:rPr lang="da-DK" dirty="0"/>
              <a:t>Integreret i teksten:</a:t>
            </a:r>
          </a:p>
          <a:p>
            <a:pPr lvl="1"/>
            <a:r>
              <a:rPr lang="da-DK" dirty="0"/>
              <a:t>Sørensen (2010) fremhæver at… </a:t>
            </a:r>
          </a:p>
          <a:p>
            <a:pPr lvl="1"/>
            <a:r>
              <a:rPr lang="da-DK" dirty="0"/>
              <a:t>Frandsen et al. (1998) opstiller to nye kategorier…</a:t>
            </a:r>
          </a:p>
          <a:p>
            <a:r>
              <a:rPr lang="da-DK" dirty="0"/>
              <a:t>Anvendelse af parenteser:</a:t>
            </a:r>
          </a:p>
          <a:p>
            <a:pPr lvl="1"/>
            <a:r>
              <a:rPr lang="da-DK" dirty="0"/>
              <a:t>I rapportens konklusion antydes det, at… (Johansen 2007, s. 45)</a:t>
            </a:r>
          </a:p>
          <a:p>
            <a:r>
              <a:rPr lang="da-DK" dirty="0"/>
              <a:t>Litteraturliste:</a:t>
            </a:r>
          </a:p>
          <a:p>
            <a:pPr lvl="1"/>
            <a:r>
              <a:rPr lang="da-DK" dirty="0"/>
              <a:t>Bøger – Forfatternavne, årstal, titel, forlag, udgave, udgivelsessted</a:t>
            </a:r>
          </a:p>
          <a:p>
            <a:pPr lvl="1"/>
            <a:r>
              <a:rPr lang="da-DK" dirty="0"/>
              <a:t>Artikler – Forfatternavne, årstal, titel, tidsskrift, vol., issue, sider </a:t>
            </a:r>
          </a:p>
          <a:p>
            <a:endParaRPr lang="da-DK" dirty="0"/>
          </a:p>
        </p:txBody>
      </p:sp>
    </p:spTree>
    <p:extLst>
      <p:ext uri="{BB962C8B-B14F-4D97-AF65-F5344CB8AC3E}">
        <p14:creationId xmlns:p14="http://schemas.microsoft.com/office/powerpoint/2010/main" val="2988086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03E87-FCC3-4557-9628-9E24D2B52696}"/>
              </a:ext>
            </a:extLst>
          </p:cNvPr>
          <p:cNvSpPr>
            <a:spLocks noGrp="1"/>
          </p:cNvSpPr>
          <p:nvPr>
            <p:ph type="title"/>
          </p:nvPr>
        </p:nvSpPr>
        <p:spPr/>
        <p:txBody>
          <a:bodyPr/>
          <a:lstStyle/>
          <a:p>
            <a:r>
              <a:rPr lang="da-DK" dirty="0"/>
              <a:t>Kildekritik</a:t>
            </a:r>
          </a:p>
        </p:txBody>
      </p:sp>
      <p:sp>
        <p:nvSpPr>
          <p:cNvPr id="3" name="Pladsholder til indhold 2">
            <a:extLst>
              <a:ext uri="{FF2B5EF4-FFF2-40B4-BE49-F238E27FC236}">
                <a16:creationId xmlns:a16="http://schemas.microsoft.com/office/drawing/2014/main" id="{8FBE71B5-CBC4-410E-B1F7-57DC3F2FFBEC}"/>
              </a:ext>
            </a:extLst>
          </p:cNvPr>
          <p:cNvSpPr>
            <a:spLocks noGrp="1"/>
          </p:cNvSpPr>
          <p:nvPr>
            <p:ph idx="1"/>
          </p:nvPr>
        </p:nvSpPr>
        <p:spPr/>
        <p:txBody>
          <a:bodyPr>
            <a:normAutofit/>
          </a:bodyPr>
          <a:lstStyle/>
          <a:p>
            <a:r>
              <a:rPr lang="da-DK" dirty="0"/>
              <a:t>Hvem er ophav til kilden? (hvem står bag – forsker/konsulent?)</a:t>
            </a:r>
          </a:p>
          <a:p>
            <a:r>
              <a:rPr lang="da-DK" dirty="0"/>
              <a:t>Hvornår og hvor er kilden publiceret? (tidsskrift, rapport, bog) – samtidighed og aktualitet</a:t>
            </a:r>
          </a:p>
          <a:p>
            <a:r>
              <a:rPr lang="da-DK" dirty="0"/>
              <a:t>Hvordan behandler kilden emnet? (tager den parti?)</a:t>
            </a:r>
          </a:p>
          <a:p>
            <a:r>
              <a:rPr lang="da-DK" dirty="0"/>
              <a:t>Hvilke holdninger ligger til grund for den pågældende kilde? (dokumenteret/systematisk arbejde)</a:t>
            </a:r>
          </a:p>
          <a:p>
            <a:r>
              <a:rPr lang="da-DK" dirty="0"/>
              <a:t>Hvilke andre kilder refererer kilden til?</a:t>
            </a:r>
          </a:p>
        </p:txBody>
      </p:sp>
    </p:spTree>
    <p:extLst>
      <p:ext uri="{BB962C8B-B14F-4D97-AF65-F5344CB8AC3E}">
        <p14:creationId xmlns:p14="http://schemas.microsoft.com/office/powerpoint/2010/main" val="191054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39AADAC-9702-4454-B09F-F4ED7776F639}"/>
              </a:ext>
            </a:extLst>
          </p:cNvPr>
          <p:cNvSpPr>
            <a:spLocks noGrp="1" noChangeArrowheads="1"/>
          </p:cNvSpPr>
          <p:nvPr>
            <p:ph type="title"/>
          </p:nvPr>
        </p:nvSpPr>
        <p:spPr>
          <a:xfrm>
            <a:off x="1554957" y="176463"/>
            <a:ext cx="8434388" cy="699754"/>
          </a:xfrm>
        </p:spPr>
        <p:txBody>
          <a:bodyPr>
            <a:normAutofit fontScale="90000"/>
          </a:bodyPr>
          <a:lstStyle/>
          <a:p>
            <a:pPr>
              <a:defRPr/>
            </a:pPr>
            <a:r>
              <a:rPr lang="da-DK" dirty="0"/>
              <a:t>“Fiskemodellen” som dispositionsform</a:t>
            </a:r>
          </a:p>
        </p:txBody>
      </p:sp>
      <p:pic>
        <p:nvPicPr>
          <p:cNvPr id="24579" name="Picture 50" descr="C:\Documents and Settings\lp\Skrivebord\31140 (ib figurer til powerpoint)\tif\gf-12-01.tif">
            <a:extLst>
              <a:ext uri="{FF2B5EF4-FFF2-40B4-BE49-F238E27FC236}">
                <a16:creationId xmlns:a16="http://schemas.microsoft.com/office/drawing/2014/main" id="{DADD414E-EE3E-4998-AD43-7C7FEBD4A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1341439"/>
            <a:ext cx="813752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499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EEEE96-F901-4BC1-B89A-ACB95C53D051}"/>
              </a:ext>
            </a:extLst>
          </p:cNvPr>
          <p:cNvSpPr>
            <a:spLocks noGrp="1"/>
          </p:cNvSpPr>
          <p:nvPr>
            <p:ph type="title"/>
          </p:nvPr>
        </p:nvSpPr>
        <p:spPr/>
        <p:txBody>
          <a:bodyPr/>
          <a:lstStyle/>
          <a:p>
            <a:r>
              <a:rPr lang="da-DK" dirty="0"/>
              <a:t>Karamelmodellen</a:t>
            </a:r>
          </a:p>
        </p:txBody>
      </p:sp>
      <p:sp>
        <p:nvSpPr>
          <p:cNvPr id="3" name="Pladsholder til indhold 2">
            <a:extLst>
              <a:ext uri="{FF2B5EF4-FFF2-40B4-BE49-F238E27FC236}">
                <a16:creationId xmlns:a16="http://schemas.microsoft.com/office/drawing/2014/main" id="{F21F5487-2A59-4361-8238-8254C1A560C5}"/>
              </a:ext>
            </a:extLst>
          </p:cNvPr>
          <p:cNvSpPr>
            <a:spLocks noGrp="1"/>
          </p:cNvSpPr>
          <p:nvPr>
            <p:ph idx="1"/>
          </p:nvPr>
        </p:nvSpPr>
        <p:spPr/>
        <p:txBody>
          <a:bodyPr/>
          <a:lstStyle/>
          <a:p>
            <a:r>
              <a:rPr lang="da-DK" dirty="0"/>
              <a:t>Karamelmodellen</a:t>
            </a:r>
          </a:p>
          <a:p>
            <a:pPr lvl="1"/>
            <a:endParaRPr lang="da-DK" dirty="0">
              <a:hlinkClick r:id="rId2"/>
            </a:endParaRPr>
          </a:p>
          <a:p>
            <a:pPr lvl="1"/>
            <a:r>
              <a:rPr lang="da-DK" dirty="0">
                <a:hlinkClick r:id="rId2"/>
              </a:rPr>
              <a:t>https://genbib.dk/sites/gentofte.ddbcms.dk/files/files/page/karamelmodellen_-_byggesten_til_den_fede_opgave.pdf</a:t>
            </a:r>
            <a:r>
              <a:rPr lang="da-DK" dirty="0"/>
              <a:t> </a:t>
            </a:r>
          </a:p>
          <a:p>
            <a:endParaRPr lang="da-DK" dirty="0"/>
          </a:p>
        </p:txBody>
      </p:sp>
      <p:pic>
        <p:nvPicPr>
          <p:cNvPr id="5" name="Billede 4">
            <a:extLst>
              <a:ext uri="{FF2B5EF4-FFF2-40B4-BE49-F238E27FC236}">
                <a16:creationId xmlns:a16="http://schemas.microsoft.com/office/drawing/2014/main" id="{F01E8A20-89D5-4C4D-983D-4EB5BAFC5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53" y="3529259"/>
            <a:ext cx="5049361" cy="2289650"/>
          </a:xfrm>
          <a:prstGeom prst="rect">
            <a:avLst/>
          </a:prstGeom>
        </p:spPr>
      </p:pic>
    </p:spTree>
    <p:extLst>
      <p:ext uri="{BB962C8B-B14F-4D97-AF65-F5344CB8AC3E}">
        <p14:creationId xmlns:p14="http://schemas.microsoft.com/office/powerpoint/2010/main" val="423780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7BFD66-2F4E-4277-8FAD-24AB486F374A}"/>
              </a:ext>
            </a:extLst>
          </p:cNvPr>
          <p:cNvSpPr>
            <a:spLocks noGrp="1"/>
          </p:cNvSpPr>
          <p:nvPr>
            <p:ph type="title"/>
          </p:nvPr>
        </p:nvSpPr>
        <p:spPr/>
        <p:txBody>
          <a:bodyPr/>
          <a:lstStyle/>
          <a:p>
            <a:r>
              <a:rPr lang="da-DK" dirty="0"/>
              <a:t>Erfaringer fra prøveeksamen</a:t>
            </a:r>
          </a:p>
        </p:txBody>
      </p:sp>
      <p:sp>
        <p:nvSpPr>
          <p:cNvPr id="3" name="Pladsholder til indhold 2">
            <a:extLst>
              <a:ext uri="{FF2B5EF4-FFF2-40B4-BE49-F238E27FC236}">
                <a16:creationId xmlns:a16="http://schemas.microsoft.com/office/drawing/2014/main" id="{C954B70E-B335-4EA4-8168-D8417F8AC27A}"/>
              </a:ext>
            </a:extLst>
          </p:cNvPr>
          <p:cNvSpPr>
            <a:spLocks noGrp="1"/>
          </p:cNvSpPr>
          <p:nvPr>
            <p:ph idx="1"/>
          </p:nvPr>
        </p:nvSpPr>
        <p:spPr/>
        <p:txBody>
          <a:bodyPr>
            <a:normAutofit fontScale="92500" lnSpcReduction="10000"/>
          </a:bodyPr>
          <a:lstStyle/>
          <a:p>
            <a:r>
              <a:rPr lang="da-DK" dirty="0"/>
              <a:t>Mange siger at omsætningen er god / er en styrke. Pas på med at udtale Jer uden fagligt belæg.</a:t>
            </a:r>
          </a:p>
          <a:p>
            <a:r>
              <a:rPr lang="da-DK" dirty="0"/>
              <a:t>Sørg for Jeres rapport layout fungerer i PDF, printet i farver og printet i sort/hvid.</a:t>
            </a:r>
          </a:p>
          <a:p>
            <a:r>
              <a:rPr lang="da-DK" dirty="0"/>
              <a:t>Læg ikke i bilag hvad der skal med bedømmes. Ok. F.eks. Insight diskussion af </a:t>
            </a:r>
            <a:r>
              <a:rPr lang="da-DK" dirty="0" err="1"/>
              <a:t>InSight</a:t>
            </a:r>
            <a:r>
              <a:rPr lang="da-DK" dirty="0"/>
              <a:t> type og betydning i rapporten og selve udregningen i bilag er ok.</a:t>
            </a:r>
          </a:p>
          <a:p>
            <a:r>
              <a:rPr lang="da-DK" dirty="0"/>
              <a:t>Skal vi vise kode? Ja, hvis spændende/nyt både i rap og i præsentation.</a:t>
            </a:r>
          </a:p>
          <a:p>
            <a:r>
              <a:rPr lang="da-DK" dirty="0"/>
              <a:t>Husk lang tid til at få det til at hænge sammen. Specielt svært ved uddelegeret arbejde kan det tage rigtigt lang tid. ”test jeres rapport” få udenforstående til at læse den igennem.</a:t>
            </a:r>
          </a:p>
          <a:p>
            <a:endParaRPr lang="da-DK" dirty="0"/>
          </a:p>
        </p:txBody>
      </p:sp>
    </p:spTree>
    <p:extLst>
      <p:ext uri="{BB962C8B-B14F-4D97-AF65-F5344CB8AC3E}">
        <p14:creationId xmlns:p14="http://schemas.microsoft.com/office/powerpoint/2010/main" val="4051456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Vejledning i rapportskrivning</a:t>
            </a:r>
          </a:p>
        </p:txBody>
      </p:sp>
      <p:sp>
        <p:nvSpPr>
          <p:cNvPr id="3" name="Pladsholder til indhold 2"/>
          <p:cNvSpPr>
            <a:spLocks noGrp="1"/>
          </p:cNvSpPr>
          <p:nvPr>
            <p:ph idx="1"/>
          </p:nvPr>
        </p:nvSpPr>
        <p:spPr/>
        <p:txBody>
          <a:bodyPr/>
          <a:lstStyle/>
          <a:p>
            <a:r>
              <a:rPr lang="en-US" dirty="0"/>
              <a:t>VejledningRapportskrivning.pdf (se canvas)</a:t>
            </a:r>
          </a:p>
          <a:p>
            <a:r>
              <a:rPr lang="da-DK" dirty="0"/>
              <a:t>Angiver generelle principper i rapportskrivning, som kan anvendes fra 1. til 5. semester</a:t>
            </a:r>
          </a:p>
          <a:p>
            <a:endParaRPr lang="da-DK" dirty="0"/>
          </a:p>
          <a:p>
            <a:r>
              <a:rPr lang="da-DK" dirty="0"/>
              <a:t>Brug eksempel til inspiration til at skrive problemformulering</a:t>
            </a:r>
          </a:p>
          <a:p>
            <a:endParaRPr lang="en-US" dirty="0"/>
          </a:p>
        </p:txBody>
      </p:sp>
    </p:spTree>
    <p:extLst>
      <p:ext uri="{BB962C8B-B14F-4D97-AF65-F5344CB8AC3E}">
        <p14:creationId xmlns:p14="http://schemas.microsoft.com/office/powerpoint/2010/main" val="2577179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Præsentation af projektet</a:t>
            </a:r>
          </a:p>
        </p:txBody>
      </p:sp>
      <p:sp>
        <p:nvSpPr>
          <p:cNvPr id="3" name="Pladsholder til indhold 2"/>
          <p:cNvSpPr>
            <a:spLocks noGrp="1"/>
          </p:cNvSpPr>
          <p:nvPr>
            <p:ph idx="1"/>
          </p:nvPr>
        </p:nvSpPr>
        <p:spPr/>
        <p:txBody>
          <a:bodyPr/>
          <a:lstStyle/>
          <a:p>
            <a:r>
              <a:rPr lang="da-DK" dirty="0"/>
              <a:t>Se ”fremlaeggelseEksamen.pdf” på Canvas</a:t>
            </a:r>
          </a:p>
          <a:p>
            <a:r>
              <a:rPr lang="da-DK" dirty="0"/>
              <a:t>Vi kigger på præsentationsteknik senere.</a:t>
            </a:r>
          </a:p>
        </p:txBody>
      </p:sp>
    </p:spTree>
    <p:extLst>
      <p:ext uri="{BB962C8B-B14F-4D97-AF65-F5344CB8AC3E}">
        <p14:creationId xmlns:p14="http://schemas.microsoft.com/office/powerpoint/2010/main" val="2911014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Argumentationer</a:t>
            </a:r>
            <a:r>
              <a:rPr lang="en-US" dirty="0"/>
              <a:t> </a:t>
            </a:r>
            <a:r>
              <a:rPr lang="en-US" dirty="0" err="1"/>
              <a:t>i</a:t>
            </a:r>
            <a:r>
              <a:rPr lang="en-US" dirty="0"/>
              <a:t> </a:t>
            </a:r>
            <a:r>
              <a:rPr lang="en-US" dirty="0" err="1"/>
              <a:t>jeres</a:t>
            </a:r>
            <a:r>
              <a:rPr lang="en-US" dirty="0"/>
              <a:t> </a:t>
            </a:r>
            <a:r>
              <a:rPr lang="en-US" dirty="0" err="1"/>
              <a:t>tidligere</a:t>
            </a:r>
            <a:r>
              <a:rPr lang="en-US" dirty="0"/>
              <a:t> rapport(</a:t>
            </a:r>
            <a:r>
              <a:rPr lang="en-US" dirty="0" err="1"/>
              <a:t>er</a:t>
            </a:r>
            <a:r>
              <a:rPr lang="en-US" dirty="0"/>
              <a:t>)</a:t>
            </a:r>
          </a:p>
        </p:txBody>
      </p:sp>
      <p:sp>
        <p:nvSpPr>
          <p:cNvPr id="3" name="Pladsholder til indhold 2"/>
          <p:cNvSpPr>
            <a:spLocks noGrp="1"/>
          </p:cNvSpPr>
          <p:nvPr>
            <p:ph idx="1"/>
          </p:nvPr>
        </p:nvSpPr>
        <p:spPr/>
        <p:txBody>
          <a:bodyPr/>
          <a:lstStyle/>
          <a:p>
            <a:r>
              <a:rPr lang="en-US" dirty="0"/>
              <a:t>Find et </a:t>
            </a:r>
            <a:r>
              <a:rPr lang="en-US" dirty="0" err="1"/>
              <a:t>eksempel</a:t>
            </a:r>
            <a:r>
              <a:rPr lang="en-US" dirty="0"/>
              <a:t> </a:t>
            </a:r>
            <a:r>
              <a:rPr lang="en-US" dirty="0" err="1"/>
              <a:t>på</a:t>
            </a:r>
            <a:r>
              <a:rPr lang="en-US" dirty="0"/>
              <a:t> god </a:t>
            </a:r>
            <a:r>
              <a:rPr lang="en-US" dirty="0" err="1"/>
              <a:t>argumentationsteknik</a:t>
            </a:r>
            <a:r>
              <a:rPr lang="en-US" dirty="0"/>
              <a:t> </a:t>
            </a:r>
            <a:r>
              <a:rPr lang="en-US" dirty="0" err="1"/>
              <a:t>i</a:t>
            </a:r>
            <a:r>
              <a:rPr lang="en-US" dirty="0"/>
              <a:t> </a:t>
            </a:r>
            <a:r>
              <a:rPr lang="en-US" dirty="0" err="1"/>
              <a:t>en</a:t>
            </a:r>
            <a:r>
              <a:rPr lang="en-US" dirty="0"/>
              <a:t> </a:t>
            </a:r>
            <a:r>
              <a:rPr lang="en-US" dirty="0" err="1"/>
              <a:t>tidligere</a:t>
            </a:r>
            <a:r>
              <a:rPr lang="en-US" dirty="0"/>
              <a:t> rapport (</a:t>
            </a:r>
            <a:r>
              <a:rPr lang="en-US" dirty="0" err="1"/>
              <a:t>og</a:t>
            </a:r>
            <a:r>
              <a:rPr lang="en-US" dirty="0"/>
              <a:t>/</a:t>
            </a:r>
            <a:r>
              <a:rPr lang="en-US" dirty="0" err="1"/>
              <a:t>eller</a:t>
            </a:r>
            <a:r>
              <a:rPr lang="en-US" dirty="0"/>
              <a:t> </a:t>
            </a:r>
            <a:r>
              <a:rPr lang="en-US" dirty="0" err="1"/>
              <a:t>mangel</a:t>
            </a:r>
            <a:r>
              <a:rPr lang="en-US" dirty="0"/>
              <a:t> </a:t>
            </a:r>
            <a:r>
              <a:rPr lang="en-US" dirty="0" err="1"/>
              <a:t>på</a:t>
            </a:r>
            <a:r>
              <a:rPr lang="en-US" dirty="0"/>
              <a:t> argumentation)</a:t>
            </a:r>
          </a:p>
          <a:p>
            <a:r>
              <a:rPr lang="en-US" dirty="0"/>
              <a:t>Find </a:t>
            </a:r>
            <a:r>
              <a:rPr lang="en-US" dirty="0" err="1"/>
              <a:t>eksempler</a:t>
            </a:r>
            <a:r>
              <a:rPr lang="en-US" dirty="0"/>
              <a:t> </a:t>
            </a:r>
            <a:r>
              <a:rPr lang="en-US" dirty="0" err="1"/>
              <a:t>i</a:t>
            </a:r>
            <a:r>
              <a:rPr lang="en-US" dirty="0"/>
              <a:t> </a:t>
            </a:r>
            <a:r>
              <a:rPr lang="en-US" dirty="0" err="1"/>
              <a:t>en</a:t>
            </a:r>
            <a:r>
              <a:rPr lang="en-US" dirty="0"/>
              <a:t> </a:t>
            </a:r>
            <a:r>
              <a:rPr lang="en-US" dirty="0" err="1"/>
              <a:t>tidligere</a:t>
            </a:r>
            <a:r>
              <a:rPr lang="en-US" dirty="0"/>
              <a:t> rapport, </a:t>
            </a:r>
            <a:r>
              <a:rPr lang="en-US" dirty="0" err="1"/>
              <a:t>hvor</a:t>
            </a:r>
            <a:r>
              <a:rPr lang="en-US" dirty="0"/>
              <a:t> du </a:t>
            </a:r>
            <a:r>
              <a:rPr lang="en-US" dirty="0" err="1"/>
              <a:t>kommer</a:t>
            </a:r>
            <a:r>
              <a:rPr lang="en-US" dirty="0"/>
              <a:t> </a:t>
            </a:r>
            <a:r>
              <a:rPr lang="en-US" dirty="0" err="1"/>
              <a:t>til</a:t>
            </a:r>
            <a:r>
              <a:rPr lang="en-US" dirty="0"/>
              <a:t> </a:t>
            </a:r>
            <a:r>
              <a:rPr lang="en-US" dirty="0" err="1"/>
              <a:t>syne</a:t>
            </a:r>
            <a:r>
              <a:rPr lang="en-US" dirty="0"/>
              <a:t> </a:t>
            </a:r>
            <a:r>
              <a:rPr lang="en-US" dirty="0" err="1"/>
              <a:t>som</a:t>
            </a:r>
            <a:r>
              <a:rPr lang="en-US" dirty="0"/>
              <a:t> </a:t>
            </a:r>
            <a:r>
              <a:rPr lang="en-US" dirty="0" err="1"/>
              <a:t>fagperson</a:t>
            </a:r>
            <a:r>
              <a:rPr lang="en-US" dirty="0"/>
              <a:t> (</a:t>
            </a:r>
            <a:r>
              <a:rPr lang="en-US" dirty="0" err="1"/>
              <a:t>og</a:t>
            </a:r>
            <a:r>
              <a:rPr lang="en-US" dirty="0"/>
              <a:t>/</a:t>
            </a:r>
            <a:r>
              <a:rPr lang="en-US" dirty="0" err="1"/>
              <a:t>eller</a:t>
            </a:r>
            <a:r>
              <a:rPr lang="en-US" dirty="0"/>
              <a:t> </a:t>
            </a:r>
            <a:r>
              <a:rPr lang="en-US" dirty="0" err="1"/>
              <a:t>som</a:t>
            </a:r>
            <a:r>
              <a:rPr lang="en-US" dirty="0"/>
              <a:t> </a:t>
            </a:r>
            <a:r>
              <a:rPr lang="en-US" dirty="0" err="1"/>
              <a:t>privatperson</a:t>
            </a:r>
            <a:r>
              <a:rPr lang="en-US" dirty="0"/>
              <a:t>)</a:t>
            </a:r>
          </a:p>
          <a:p>
            <a:r>
              <a:rPr lang="en-US" dirty="0" err="1"/>
              <a:t>Er</a:t>
            </a:r>
            <a:r>
              <a:rPr lang="en-US" dirty="0"/>
              <a:t> din </a:t>
            </a:r>
            <a:r>
              <a:rPr lang="en-US" dirty="0" err="1"/>
              <a:t>konklusion</a:t>
            </a:r>
            <a:r>
              <a:rPr lang="en-US" dirty="0"/>
              <a:t> et </a:t>
            </a:r>
            <a:r>
              <a:rPr lang="en-US" dirty="0" err="1"/>
              <a:t>direkte</a:t>
            </a:r>
            <a:r>
              <a:rPr lang="en-US" dirty="0"/>
              <a:t> </a:t>
            </a:r>
            <a:r>
              <a:rPr lang="en-US" dirty="0" err="1"/>
              <a:t>svar</a:t>
            </a:r>
            <a:r>
              <a:rPr lang="en-US" dirty="0"/>
              <a:t> </a:t>
            </a:r>
            <a:r>
              <a:rPr lang="en-US" dirty="0" err="1"/>
              <a:t>på</a:t>
            </a:r>
            <a:r>
              <a:rPr lang="en-US" dirty="0"/>
              <a:t> </a:t>
            </a:r>
            <a:r>
              <a:rPr lang="en-US" dirty="0" err="1"/>
              <a:t>problemformuleringen</a:t>
            </a:r>
            <a:r>
              <a:rPr lang="en-US" dirty="0"/>
              <a:t>?</a:t>
            </a:r>
          </a:p>
        </p:txBody>
      </p:sp>
    </p:spTree>
    <p:extLst>
      <p:ext uri="{BB962C8B-B14F-4D97-AF65-F5344CB8AC3E}">
        <p14:creationId xmlns:p14="http://schemas.microsoft.com/office/powerpoint/2010/main" val="64773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E3AB3C-1D20-4D9F-8640-167921FC0051}"/>
              </a:ext>
            </a:extLst>
          </p:cNvPr>
          <p:cNvSpPr>
            <a:spLocks noGrp="1"/>
          </p:cNvSpPr>
          <p:nvPr>
            <p:ph type="title"/>
          </p:nvPr>
        </p:nvSpPr>
        <p:spPr/>
        <p:txBody>
          <a:bodyPr/>
          <a:lstStyle/>
          <a:p>
            <a:r>
              <a:rPr lang="da-DK" dirty="0"/>
              <a:t>Erfaringer fra prøveeksamen</a:t>
            </a:r>
          </a:p>
        </p:txBody>
      </p:sp>
      <p:sp>
        <p:nvSpPr>
          <p:cNvPr id="3" name="Pladsholder til indhold 2">
            <a:extLst>
              <a:ext uri="{FF2B5EF4-FFF2-40B4-BE49-F238E27FC236}">
                <a16:creationId xmlns:a16="http://schemas.microsoft.com/office/drawing/2014/main" id="{00B9DDC1-48F8-4D29-A9C0-BE746DAC027D}"/>
              </a:ext>
            </a:extLst>
          </p:cNvPr>
          <p:cNvSpPr>
            <a:spLocks noGrp="1"/>
          </p:cNvSpPr>
          <p:nvPr>
            <p:ph idx="1"/>
          </p:nvPr>
        </p:nvSpPr>
        <p:spPr/>
        <p:txBody>
          <a:bodyPr/>
          <a:lstStyle/>
          <a:p>
            <a:r>
              <a:rPr lang="da-DK" dirty="0"/>
              <a:t>Mere præcis undervisning i business case nødvendig</a:t>
            </a:r>
          </a:p>
          <a:p>
            <a:r>
              <a:rPr lang="da-DK" dirty="0"/>
              <a:t>For håndfast disposition?</a:t>
            </a:r>
          </a:p>
          <a:p>
            <a:endParaRPr lang="da-DK" dirty="0"/>
          </a:p>
        </p:txBody>
      </p:sp>
    </p:spTree>
    <p:extLst>
      <p:ext uri="{BB962C8B-B14F-4D97-AF65-F5344CB8AC3E}">
        <p14:creationId xmlns:p14="http://schemas.microsoft.com/office/powerpoint/2010/main" val="69641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B1360-1873-4F88-9473-4B4B7308DF33}"/>
              </a:ext>
            </a:extLst>
          </p:cNvPr>
          <p:cNvSpPr>
            <a:spLocks noGrp="1"/>
          </p:cNvSpPr>
          <p:nvPr>
            <p:ph type="title"/>
          </p:nvPr>
        </p:nvSpPr>
        <p:spPr/>
        <p:txBody>
          <a:bodyPr/>
          <a:lstStyle/>
          <a:p>
            <a:r>
              <a:rPr lang="da-DK" dirty="0"/>
              <a:t>2. semester</a:t>
            </a:r>
          </a:p>
        </p:txBody>
      </p:sp>
      <p:sp>
        <p:nvSpPr>
          <p:cNvPr id="3" name="Pladsholder til indhold 2">
            <a:extLst>
              <a:ext uri="{FF2B5EF4-FFF2-40B4-BE49-F238E27FC236}">
                <a16:creationId xmlns:a16="http://schemas.microsoft.com/office/drawing/2014/main" id="{BB9A0B45-4776-4685-8B00-5767844A9CBE}"/>
              </a:ext>
            </a:extLst>
          </p:cNvPr>
          <p:cNvSpPr>
            <a:spLocks noGrp="1"/>
          </p:cNvSpPr>
          <p:nvPr>
            <p:ph idx="1"/>
          </p:nvPr>
        </p:nvSpPr>
        <p:spPr/>
        <p:txBody>
          <a:bodyPr/>
          <a:lstStyle/>
          <a:p>
            <a:r>
              <a:rPr lang="da-DK" dirty="0"/>
              <a:t>Indhold</a:t>
            </a:r>
          </a:p>
          <a:p>
            <a:r>
              <a:rPr lang="da-DK" dirty="0"/>
              <a:t>Bemærkelsesværdige datoer:</a:t>
            </a:r>
          </a:p>
          <a:p>
            <a:pPr marL="485100" lvl="2" indent="0">
              <a:buNone/>
            </a:pPr>
            <a:r>
              <a:rPr lang="da-DK" dirty="0"/>
              <a:t>Gruppedannelse  snarest (14. februar)</a:t>
            </a:r>
          </a:p>
          <a:p>
            <a:pPr marL="485100" lvl="2" indent="0">
              <a:buNone/>
            </a:pPr>
            <a:r>
              <a:rPr lang="da-DK" dirty="0"/>
              <a:t>Problemformulering 4. marts</a:t>
            </a:r>
          </a:p>
          <a:p>
            <a:pPr marL="485100" lvl="2" indent="0">
              <a:buNone/>
            </a:pPr>
            <a:r>
              <a:rPr lang="da-DK" dirty="0"/>
              <a:t>Aflevering 4 juni</a:t>
            </a:r>
          </a:p>
          <a:p>
            <a:pPr marL="485100" lvl="2" indent="0">
              <a:buNone/>
            </a:pPr>
            <a:r>
              <a:rPr lang="da-DK" dirty="0"/>
              <a:t>Eksamen 12 til 15 juni </a:t>
            </a:r>
          </a:p>
        </p:txBody>
      </p:sp>
    </p:spTree>
    <p:extLst>
      <p:ext uri="{BB962C8B-B14F-4D97-AF65-F5344CB8AC3E}">
        <p14:creationId xmlns:p14="http://schemas.microsoft.com/office/powerpoint/2010/main" val="31538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Refleksioner over første semester business</a:t>
            </a:r>
          </a:p>
        </p:txBody>
      </p:sp>
      <p:sp>
        <p:nvSpPr>
          <p:cNvPr id="3" name="Pladsholder til indhold 2"/>
          <p:cNvSpPr>
            <a:spLocks noGrp="1"/>
          </p:cNvSpPr>
          <p:nvPr>
            <p:ph idx="1"/>
          </p:nvPr>
        </p:nvSpPr>
        <p:spPr/>
        <p:txBody>
          <a:bodyPr/>
          <a:lstStyle/>
          <a:p>
            <a:r>
              <a:rPr lang="da-DK" dirty="0"/>
              <a:t>Hvad har I med fra første semester (fokus på virksomhedsfaget)?</a:t>
            </a:r>
          </a:p>
          <a:p>
            <a:r>
              <a:rPr lang="da-DK" dirty="0"/>
              <a:t>Hvor skal fokus ligge dette semester?</a:t>
            </a:r>
          </a:p>
          <a:p>
            <a:r>
              <a:rPr lang="da-DK" dirty="0"/>
              <a:t>Hvad er målet for dette semester?</a:t>
            </a:r>
          </a:p>
          <a:p>
            <a:r>
              <a:rPr lang="en-US" dirty="0"/>
              <a:t>…</a:t>
            </a:r>
          </a:p>
        </p:txBody>
      </p:sp>
    </p:spTree>
    <p:extLst>
      <p:ext uri="{BB962C8B-B14F-4D97-AF65-F5344CB8AC3E}">
        <p14:creationId xmlns:p14="http://schemas.microsoft.com/office/powerpoint/2010/main" val="289023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Læringsmål for virksomhed</a:t>
            </a:r>
          </a:p>
        </p:txBody>
      </p:sp>
      <p:sp>
        <p:nvSpPr>
          <p:cNvPr id="3" name="Pladsholder til indhold 2"/>
          <p:cNvSpPr>
            <a:spLocks noGrp="1"/>
          </p:cNvSpPr>
          <p:nvPr>
            <p:ph idx="1"/>
          </p:nvPr>
        </p:nvSpPr>
        <p:spPr/>
        <p:txBody>
          <a:bodyPr>
            <a:normAutofit/>
          </a:bodyPr>
          <a:lstStyle/>
          <a:p>
            <a:r>
              <a:rPr lang="da-DK" dirty="0"/>
              <a:t>Se studieordningen på </a:t>
            </a:r>
            <a:r>
              <a:rPr lang="da-DK" dirty="0">
                <a:hlinkClick r:id="rId2"/>
              </a:rPr>
              <a:t>https://www.ucn.dk/uddannelser/datamatiker/uddannelsens-indhold/studieordning-og-regelgrundlag</a:t>
            </a:r>
            <a:r>
              <a:rPr lang="da-DK" dirty="0"/>
              <a:t> </a:t>
            </a:r>
          </a:p>
          <a:p>
            <a:pPr marL="0" indent="0">
              <a:buNone/>
            </a:pPr>
            <a:r>
              <a:rPr lang="da-DK" dirty="0"/>
              <a:t>Kerneområdet skal medvirke til, at den studerende udvikler kompetencer til at kunne inddrage relevante virksomhedsaspekter samt forretningsforståelse i forbindelse med systemudvikling. Kerneområdet skal endvidere medvirke til, at den studerende udvikler kompetencer til at kunne arbejde i en systemudviklingsorganisation samt deltage i udvikling, videreudvikling og integration af it-systemer til forskellige typer af organisationer</a:t>
            </a:r>
          </a:p>
          <a:p>
            <a:endParaRPr lang="da-DK" dirty="0"/>
          </a:p>
        </p:txBody>
      </p:sp>
    </p:spTree>
    <p:extLst>
      <p:ext uri="{BB962C8B-B14F-4D97-AF65-F5344CB8AC3E}">
        <p14:creationId xmlns:p14="http://schemas.microsoft.com/office/powerpoint/2010/main" val="180135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341FD-81C2-46A3-84CA-400C7AA95EF1}"/>
              </a:ext>
            </a:extLst>
          </p:cNvPr>
          <p:cNvSpPr>
            <a:spLocks noGrp="1"/>
          </p:cNvSpPr>
          <p:nvPr>
            <p:ph type="title"/>
          </p:nvPr>
        </p:nvSpPr>
        <p:spPr/>
        <p:txBody>
          <a:bodyPr/>
          <a:lstStyle/>
          <a:p>
            <a:r>
              <a:rPr lang="da-DK" dirty="0"/>
              <a:t>Læringsmål Viden</a:t>
            </a:r>
          </a:p>
        </p:txBody>
      </p:sp>
      <p:sp>
        <p:nvSpPr>
          <p:cNvPr id="3" name="Pladsholder til indhold 2">
            <a:extLst>
              <a:ext uri="{FF2B5EF4-FFF2-40B4-BE49-F238E27FC236}">
                <a16:creationId xmlns:a16="http://schemas.microsoft.com/office/drawing/2014/main" id="{A8D02B84-6A65-4C8A-8FF2-34C34E56F0A2}"/>
              </a:ext>
            </a:extLst>
          </p:cNvPr>
          <p:cNvSpPr>
            <a:spLocks noGrp="1"/>
          </p:cNvSpPr>
          <p:nvPr>
            <p:ph idx="1"/>
          </p:nvPr>
        </p:nvSpPr>
        <p:spPr/>
        <p:txBody>
          <a:bodyPr/>
          <a:lstStyle/>
          <a:p>
            <a:pPr marL="0" indent="0">
              <a:buNone/>
            </a:pPr>
            <a:r>
              <a:rPr lang="da-DK" dirty="0"/>
              <a:t>Den studerende har viden om:</a:t>
            </a:r>
          </a:p>
          <a:p>
            <a:pPr marL="0" indent="0">
              <a:buNone/>
            </a:pPr>
            <a:r>
              <a:rPr lang="da-DK" dirty="0"/>
              <a:t>	1. hvordan it kan forbedre forretningsprocesser og udvikle forretningen</a:t>
            </a:r>
          </a:p>
          <a:p>
            <a:pPr marL="0" indent="0">
              <a:buNone/>
            </a:pPr>
            <a:r>
              <a:rPr lang="da-DK" dirty="0"/>
              <a:t>	2. gængse systemer i virksomheden herunder organisatoriske begreber</a:t>
            </a:r>
          </a:p>
          <a:p>
            <a:pPr marL="0" indent="0">
              <a:buNone/>
            </a:pPr>
            <a:r>
              <a:rPr lang="da-DK" dirty="0"/>
              <a:t>	3. rationalet for it-investeringer</a:t>
            </a:r>
          </a:p>
          <a:p>
            <a:pPr marL="0" indent="0">
              <a:buNone/>
            </a:pPr>
            <a:r>
              <a:rPr lang="da-DK" dirty="0"/>
              <a:t>	4. it-sikkerhed</a:t>
            </a:r>
          </a:p>
          <a:p>
            <a:endParaRPr lang="da-DK" dirty="0"/>
          </a:p>
        </p:txBody>
      </p:sp>
    </p:spTree>
    <p:extLst>
      <p:ext uri="{BB962C8B-B14F-4D97-AF65-F5344CB8AC3E}">
        <p14:creationId xmlns:p14="http://schemas.microsoft.com/office/powerpoint/2010/main" val="1054801203"/>
      </p:ext>
    </p:extLst>
  </p:cSld>
  <p:clrMapOvr>
    <a:masterClrMapping/>
  </p:clrMapOvr>
</p:sld>
</file>

<file path=ppt/theme/theme1.xml><?xml version="1.0" encoding="utf-8"?>
<a:theme xmlns:a="http://schemas.openxmlformats.org/drawingml/2006/main" name="UCNlektion1">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2044</Words>
  <Application>Microsoft Office PowerPoint</Application>
  <PresentationFormat>Widescreen</PresentationFormat>
  <Paragraphs>245</Paragraphs>
  <Slides>42</Slides>
  <Notes>3</Notes>
  <HiddenSlides>6</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42</vt:i4>
      </vt:variant>
    </vt:vector>
  </HeadingPairs>
  <TitlesOfParts>
    <vt:vector size="50" baseType="lpstr">
      <vt:lpstr>Arial</vt:lpstr>
      <vt:lpstr>AU Passata</vt:lpstr>
      <vt:lpstr>Calibri</vt:lpstr>
      <vt:lpstr>Lucida Grande</vt:lpstr>
      <vt:lpstr>Times New Roman</vt:lpstr>
      <vt:lpstr>Verdana</vt:lpstr>
      <vt:lpstr>Wingdings</vt:lpstr>
      <vt:lpstr>UCNlektion1</vt:lpstr>
      <vt:lpstr>2. Semester –intro</vt:lpstr>
      <vt:lpstr>Opfølgning på 1 semester projektet</vt:lpstr>
      <vt:lpstr>Erfaringer fra prøveeksamen</vt:lpstr>
      <vt:lpstr>Erfaringer fra prøveeksamen</vt:lpstr>
      <vt:lpstr>Erfaringer fra prøveeksamen</vt:lpstr>
      <vt:lpstr>2. semester</vt:lpstr>
      <vt:lpstr>Refleksioner over første semester business</vt:lpstr>
      <vt:lpstr>Læringsmål for virksomhed</vt:lpstr>
      <vt:lpstr>Læringsmål Viden</vt:lpstr>
      <vt:lpstr>Kompetencer</vt:lpstr>
      <vt:lpstr>Færdigheder</vt:lpstr>
      <vt:lpstr>PowerPoint-præsentation</vt:lpstr>
      <vt:lpstr>Formelle projektkrav</vt:lpstr>
      <vt:lpstr>Projektkrav</vt:lpstr>
      <vt:lpstr>Gruppedannelse</vt:lpstr>
      <vt:lpstr>Problemformulering</vt:lpstr>
      <vt:lpstr>Vejledning </vt:lpstr>
      <vt:lpstr>Eksamen</vt:lpstr>
      <vt:lpstr>Bedømmelseskriterier</vt:lpstr>
      <vt:lpstr>Examples of projects</vt:lpstr>
      <vt:lpstr>PowerPoint-præsentation</vt:lpstr>
      <vt:lpstr>Opponent feedback</vt:lpstr>
      <vt:lpstr>Krav til omfang</vt:lpstr>
      <vt:lpstr>Proces og gruppekontrakt</vt:lpstr>
      <vt:lpstr>Rollen som opgaveskriver</vt:lpstr>
      <vt:lpstr>Argumentationsteknik  – problemer ift. argumentationen</vt:lpstr>
      <vt:lpstr>Argumentationsteknik  – tre grundlæggende elementer</vt:lpstr>
      <vt:lpstr>Argumentationsteknik  – tre valgfrie elementer</vt:lpstr>
      <vt:lpstr>Eksempel </vt:lpstr>
      <vt:lpstr>Eksempel </vt:lpstr>
      <vt:lpstr>Vejledning </vt:lpstr>
      <vt:lpstr>Formalia og sprog</vt:lpstr>
      <vt:lpstr>Metakommunikation</vt:lpstr>
      <vt:lpstr>Sproget er</vt:lpstr>
      <vt:lpstr>Litteratur og kilder</vt:lpstr>
      <vt:lpstr>Kildehenvisning og litteraturliste</vt:lpstr>
      <vt:lpstr>Kildekritik</vt:lpstr>
      <vt:lpstr>“Fiskemodellen” som dispositionsform</vt:lpstr>
      <vt:lpstr>Karamelmodellen</vt:lpstr>
      <vt:lpstr>Vejledning i rapportskrivning</vt:lpstr>
      <vt:lpstr>Præsentation af projektet</vt:lpstr>
      <vt:lpstr>Argumentationer i jeres tidligere rapport(er)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Introduktion 2nd semester</dc:title>
  <dc:creator>Henrik Munk Hvarregaard</dc:creator>
  <cp:lastModifiedBy>Torben Larsen</cp:lastModifiedBy>
  <cp:revision>37</cp:revision>
  <cp:lastPrinted>2018-02-01T15:16:24Z</cp:lastPrinted>
  <dcterms:created xsi:type="dcterms:W3CDTF">2016-01-31T10:30:39Z</dcterms:created>
  <dcterms:modified xsi:type="dcterms:W3CDTF">2018-02-01T18:18:47Z</dcterms:modified>
</cp:coreProperties>
</file>