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8" r:id="rId4"/>
  </p:sldMasterIdLst>
  <p:notesMasterIdLst>
    <p:notesMasterId r:id="rId55"/>
  </p:notesMasterIdLst>
  <p:sldIdLst>
    <p:sldId id="259" r:id="rId5"/>
    <p:sldId id="294" r:id="rId6"/>
    <p:sldId id="292" r:id="rId7"/>
    <p:sldId id="295" r:id="rId8"/>
    <p:sldId id="296" r:id="rId9"/>
    <p:sldId id="297" r:id="rId10"/>
    <p:sldId id="298" r:id="rId11"/>
    <p:sldId id="299" r:id="rId12"/>
    <p:sldId id="317" r:id="rId13"/>
    <p:sldId id="31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83" r:id="rId29"/>
    <p:sldId id="286" r:id="rId30"/>
    <p:sldId id="285" r:id="rId31"/>
    <p:sldId id="289" r:id="rId32"/>
    <p:sldId id="287" r:id="rId33"/>
    <p:sldId id="288" r:id="rId34"/>
    <p:sldId id="290" r:id="rId35"/>
    <p:sldId id="281" r:id="rId36"/>
    <p:sldId id="314" r:id="rId37"/>
    <p:sldId id="262" r:id="rId38"/>
    <p:sldId id="264" r:id="rId39"/>
    <p:sldId id="263" r:id="rId40"/>
    <p:sldId id="266" r:id="rId41"/>
    <p:sldId id="269" r:id="rId42"/>
    <p:sldId id="270" r:id="rId43"/>
    <p:sldId id="272" r:id="rId44"/>
    <p:sldId id="271" r:id="rId45"/>
    <p:sldId id="273" r:id="rId46"/>
    <p:sldId id="275" r:id="rId47"/>
    <p:sldId id="276" r:id="rId48"/>
    <p:sldId id="277" r:id="rId49"/>
    <p:sldId id="278" r:id="rId50"/>
    <p:sldId id="274" r:id="rId51"/>
    <p:sldId id="291" r:id="rId52"/>
    <p:sldId id="319" r:id="rId53"/>
    <p:sldId id="316" r:id="rId54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8" autoAdjust="0"/>
    <p:restoredTop sz="87933" autoAdjust="0"/>
  </p:normalViewPr>
  <p:slideViewPr>
    <p:cSldViewPr>
      <p:cViewPr varScale="1">
        <p:scale>
          <a:sx n="100" d="100"/>
          <a:sy n="100" d="100"/>
        </p:scale>
        <p:origin x="19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1E849CF8-5F53-4C2C-8EF2-6EFEB505918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4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521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9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49CF8-5F53-4C2C-8EF2-6EFEB5059181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68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132513"/>
            <a:ext cx="153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41AF-B159-4F8A-B9E4-D06DF32B703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3075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680075"/>
            <a:ext cx="1562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11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2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90B62-0982-41DF-BA8F-FF4F36E88136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78906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5711825"/>
            <a:ext cx="1911350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5" name="Pladsholder til diasnummer 5"/>
          <p:cNvSpPr txBox="1">
            <a:spLocks/>
          </p:cNvSpPr>
          <p:nvPr/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80E269-403E-4531-A944-5FA818DD451D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Tekstfelt 9"/>
          <p:cNvSpPr txBox="1">
            <a:spLocks noChangeArrowheads="1"/>
          </p:cNvSpPr>
          <p:nvPr/>
        </p:nvSpPr>
        <p:spPr bwMode="auto">
          <a:xfrm>
            <a:off x="1463675" y="4697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da-DK"/>
          </a:p>
        </p:txBody>
      </p:sp>
      <p:pic>
        <p:nvPicPr>
          <p:cNvPr id="7" name="Billede 10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935663"/>
            <a:ext cx="1143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49AA1-0CD1-487D-A94C-99D9FF0A5FF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5033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881ED-8CF2-4558-AFA7-7F1EE0262DEB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5115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7C77-467E-4C84-9AFC-1D637FBB2559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3361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410C2-63B4-4262-B696-5822A46DA609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60947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656E-4A16-4B54-875C-E80A3208E676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47506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BDCC-886A-47B5-AFBA-A7EDB0353783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176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6EF8-3004-4C24-A8E3-1702B7EB3A4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076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19AFA-A33F-461D-879E-DA5FAA3CA773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34187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0496-92A8-497F-B1CB-5400D561B920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0026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/>
          <p:cNvSpPr>
            <a:spLocks noGrp="1"/>
          </p:cNvSpPr>
          <p:nvPr>
            <p:ph type="title"/>
          </p:nvPr>
        </p:nvSpPr>
        <p:spPr bwMode="auto">
          <a:xfrm>
            <a:off x="682625" y="293688"/>
            <a:ext cx="7756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i masteren</a:t>
            </a:r>
          </a:p>
        </p:txBody>
      </p:sp>
      <p:sp>
        <p:nvSpPr>
          <p:cNvPr id="1028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682625" y="1600200"/>
            <a:ext cx="77565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3EBC198-CC28-4BCC-B1FC-A9BA97C3E33C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  <p:pic>
        <p:nvPicPr>
          <p:cNvPr id="1031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329363"/>
            <a:ext cx="927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4" r:id="rId10"/>
    <p:sldLayoutId id="214748382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7775" indent="-176213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ZpHiMTwOd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dgets.com/docs/Language_-_Java#Quick_Download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SCM and logistics – Session 2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646240"/>
            <a:ext cx="5974432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600" dirty="0"/>
              <a:t>To day: 	Intro to Business and semester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600" dirty="0"/>
              <a:t>			SCM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600" dirty="0"/>
              <a:t>			Logistics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2052" name="Pladsholder til diasnumm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F1FCE6-0410-43A7-ADF1-FBDA4FCA52D5}" type="slidenum">
              <a:rPr lang="en-GB" smtClean="0"/>
              <a:pPr eaLnBrk="1" hangingPunct="1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74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Realisation of SCM benefits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14239"/>
            <a:ext cx="8136904" cy="48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4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example – BHP steel 1st phase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Objectives (1989 – 1993):</a:t>
            </a:r>
          </a:p>
          <a:p>
            <a:pPr lvl="1"/>
            <a:r>
              <a:rPr lang="en-GB" dirty="0"/>
              <a:t>Using a PC based purchasing system to reduce data errors, reduce order time, reduce administration costs and improve management control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Reduced number of suppliers to 12</a:t>
            </a:r>
          </a:p>
          <a:p>
            <a:pPr lvl="1"/>
            <a:r>
              <a:rPr lang="en-GB" dirty="0"/>
              <a:t>80% of invoices placed electronically</a:t>
            </a:r>
          </a:p>
          <a:p>
            <a:pPr lvl="1"/>
            <a:r>
              <a:rPr lang="en-GB" dirty="0"/>
              <a:t>7000 items eliminated from warehouse to be sourced directly from suppliers, on demand</a:t>
            </a:r>
          </a:p>
          <a:p>
            <a:pPr lvl="1"/>
            <a:r>
              <a:rPr lang="en-GB" dirty="0"/>
              <a:t>Reduced lead time from 10 days to 26 hours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7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example – BHP steel 2nd phase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Objectives (1990 – 1994):</a:t>
            </a:r>
          </a:p>
          <a:p>
            <a:pPr lvl="1"/>
            <a:r>
              <a:rPr lang="en-GB" dirty="0"/>
              <a:t>Provide a combined upstream and downstream supply chain to benefit all parties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Difficult to get customers involved – only 4 were involved after 4 years. They did not use the system as intended. </a:t>
            </a:r>
          </a:p>
          <a:p>
            <a:pPr lvl="1"/>
            <a:endParaRPr lang="en-GB" dirty="0"/>
          </a:p>
          <a:p>
            <a:r>
              <a:rPr lang="en-GB" i="1" dirty="0"/>
              <a:t>Why do you think it was hard to get customers involved?</a:t>
            </a:r>
          </a:p>
        </p:txBody>
      </p:sp>
    </p:spTree>
    <p:extLst>
      <p:ext uri="{BB962C8B-B14F-4D97-AF65-F5344CB8AC3E}">
        <p14:creationId xmlns:p14="http://schemas.microsoft.com/office/powerpoint/2010/main" val="370179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example – BHP steel 3rd phase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Objectives (1996 – 2010):</a:t>
            </a:r>
          </a:p>
          <a:p>
            <a:pPr lvl="1"/>
            <a:r>
              <a:rPr lang="en-GB" dirty="0"/>
              <a:t>Move towards internet commerce</a:t>
            </a:r>
          </a:p>
          <a:p>
            <a:pPr lvl="2"/>
            <a:r>
              <a:rPr lang="en-GB" dirty="0"/>
              <a:t>Improve e-communication from EDI to internet (making integration with suppliers and customers easier and cheaper)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Main barriers is to convince third parties to implement the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733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7" y="123049"/>
            <a:ext cx="7756525" cy="717550"/>
          </a:xfrm>
        </p:spPr>
        <p:txBody>
          <a:bodyPr/>
          <a:lstStyle/>
          <a:p>
            <a:r>
              <a:rPr lang="en-GB" dirty="0"/>
              <a:t>A simple SCM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828304"/>
            <a:ext cx="7200800" cy="5723713"/>
          </a:xfrm>
        </p:spPr>
      </p:pic>
    </p:spTree>
    <p:extLst>
      <p:ext uri="{BB962C8B-B14F-4D97-AF65-F5344CB8AC3E}">
        <p14:creationId xmlns:p14="http://schemas.microsoft.com/office/powerpoint/2010/main" val="174330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SCM exercise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create a supply chain for </a:t>
            </a:r>
            <a:r>
              <a:rPr lang="en-GB" dirty="0" err="1"/>
              <a:t>Vestbjerg</a:t>
            </a:r>
            <a:r>
              <a:rPr lang="en-GB" dirty="0"/>
              <a:t> </a:t>
            </a:r>
            <a:r>
              <a:rPr lang="en-GB" dirty="0" err="1"/>
              <a:t>Byggecenter</a:t>
            </a:r>
            <a:r>
              <a:rPr lang="en-GB" dirty="0"/>
              <a:t> A/S</a:t>
            </a:r>
          </a:p>
        </p:txBody>
      </p:sp>
    </p:spTree>
    <p:extLst>
      <p:ext uri="{BB962C8B-B14F-4D97-AF65-F5344CB8AC3E}">
        <p14:creationId xmlns:p14="http://schemas.microsoft.com/office/powerpoint/2010/main" val="350658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Push/pull supply chain models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96752"/>
            <a:ext cx="7756525" cy="4525963"/>
          </a:xfrm>
        </p:spPr>
        <p:txBody>
          <a:bodyPr/>
          <a:lstStyle/>
          <a:p>
            <a:r>
              <a:rPr lang="en-GB" dirty="0"/>
              <a:t>Push supply chain</a:t>
            </a:r>
          </a:p>
          <a:p>
            <a:pPr lvl="1"/>
            <a:r>
              <a:rPr lang="en-GB" dirty="0"/>
              <a:t>A supply  chain with distribution to passive consumers</a:t>
            </a:r>
          </a:p>
          <a:p>
            <a:r>
              <a:rPr lang="en-GB" dirty="0"/>
              <a:t>Pull supply chain</a:t>
            </a:r>
          </a:p>
          <a:p>
            <a:pPr lvl="1"/>
            <a:r>
              <a:rPr lang="en-GB" dirty="0"/>
              <a:t>Using the supply chain to deliver value to customers who are actively involved in product and service specification.</a:t>
            </a:r>
          </a:p>
          <a:p>
            <a:pPr lvl="1"/>
            <a:r>
              <a:rPr lang="en-GB" dirty="0"/>
              <a:t>Consistent with Efficient consumer response (ECR)</a:t>
            </a:r>
          </a:p>
          <a:p>
            <a:pPr lvl="2"/>
            <a:r>
              <a:rPr lang="en-GB" dirty="0"/>
              <a:t>ECR – creating and satisfying customer demand by optimizing product(s).</a:t>
            </a:r>
          </a:p>
          <a:p>
            <a:r>
              <a:rPr lang="en-GB" dirty="0"/>
              <a:t>Change in supply chain thinking – Tendency of moving from push to pull (or combined)</a:t>
            </a:r>
          </a:p>
        </p:txBody>
      </p:sp>
    </p:spTree>
    <p:extLst>
      <p:ext uri="{BB962C8B-B14F-4D97-AF65-F5344CB8AC3E}">
        <p14:creationId xmlns:p14="http://schemas.microsoft.com/office/powerpoint/2010/main" val="219941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Push/pull supply chain models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65982"/>
            <a:ext cx="5616624" cy="5616624"/>
          </a:xfrm>
        </p:spPr>
      </p:pic>
    </p:spTree>
    <p:extLst>
      <p:ext uri="{BB962C8B-B14F-4D97-AF65-F5344CB8AC3E}">
        <p14:creationId xmlns:p14="http://schemas.microsoft.com/office/powerpoint/2010/main" val="56012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value chain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that considers how supply chain activities can add value to products and services delivered to the customer.</a:t>
            </a:r>
          </a:p>
          <a:p>
            <a:pPr lvl="1"/>
            <a:r>
              <a:rPr lang="en-GB" dirty="0"/>
              <a:t>Within each element in the value chain</a:t>
            </a:r>
          </a:p>
          <a:p>
            <a:pPr lvl="1"/>
            <a:r>
              <a:rPr lang="en-GB" dirty="0"/>
              <a:t>…also at the interface between the elements</a:t>
            </a:r>
          </a:p>
          <a:p>
            <a:pPr lvl="1"/>
            <a:r>
              <a:rPr lang="en-GB" dirty="0"/>
              <a:t>Value = (benefit of each element - costs) + (benefit of each interface between elements - costs)</a:t>
            </a:r>
          </a:p>
        </p:txBody>
      </p:sp>
    </p:spTree>
    <p:extLst>
      <p:ext uri="{BB962C8B-B14F-4D97-AF65-F5344CB8AC3E}">
        <p14:creationId xmlns:p14="http://schemas.microsoft.com/office/powerpoint/2010/main" val="150142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value chain (Michael Porter)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30288"/>
            <a:ext cx="8230676" cy="5775912"/>
          </a:xfrm>
        </p:spPr>
      </p:pic>
      <p:pic>
        <p:nvPicPr>
          <p:cNvPr id="5" name="Picture 2" descr="C:\Users\hemh\Desktop\Michael_Porter.jpg">
            <a:extLst>
              <a:ext uri="{FF2B5EF4-FFF2-40B4-BE49-F238E27FC236}">
                <a16:creationId xmlns:a16="http://schemas.microsoft.com/office/drawing/2014/main" id="{39F11B5A-C9D0-428E-93A9-FF1E2D8C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0768"/>
            <a:ext cx="2137420" cy="18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77BFD459-3AB0-4C6E-B449-293BA6751C35}"/>
              </a:ext>
            </a:extLst>
          </p:cNvPr>
          <p:cNvSpPr/>
          <p:nvPr/>
        </p:nvSpPr>
        <p:spPr>
          <a:xfrm>
            <a:off x="6300192" y="3231636"/>
            <a:ext cx="2771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a-DK" sz="1800" dirty="0"/>
              <a:t>Michael E. Porter</a:t>
            </a:r>
          </a:p>
          <a:p>
            <a:pPr marL="0" indent="0" algn="ctr">
              <a:buNone/>
            </a:pPr>
            <a:r>
              <a:rPr lang="en-US" sz="1800" dirty="0"/>
              <a:t>University Professor,</a:t>
            </a:r>
          </a:p>
          <a:p>
            <a:pPr marL="0" indent="0" algn="ctr">
              <a:buNone/>
            </a:pPr>
            <a:r>
              <a:rPr lang="en-US" sz="1800" dirty="0"/>
              <a:t>Harvard Business School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85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points SCM and logistics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session you should be able to explain key concepts in relation to Supply Chain Management (SCM).</a:t>
            </a:r>
          </a:p>
          <a:p>
            <a:r>
              <a:rPr lang="en-US" dirty="0"/>
              <a:t>Key concepts in SCM</a:t>
            </a:r>
          </a:p>
          <a:p>
            <a:pPr lvl="1"/>
            <a:r>
              <a:rPr lang="en-US" dirty="0"/>
              <a:t>What is SCM</a:t>
            </a:r>
          </a:p>
          <a:p>
            <a:pPr lvl="1"/>
            <a:r>
              <a:rPr lang="en-US" dirty="0"/>
              <a:t>Explain the SCM concept to a fellow student</a:t>
            </a:r>
          </a:p>
          <a:p>
            <a:pPr lvl="1"/>
            <a:r>
              <a:rPr lang="en-US" dirty="0"/>
              <a:t>Describe the information flowing in the SCM</a:t>
            </a:r>
          </a:p>
          <a:p>
            <a:r>
              <a:rPr lang="en-GB" dirty="0"/>
              <a:t>Key concepts in Logistics</a:t>
            </a:r>
          </a:p>
          <a:p>
            <a:pPr lvl="1"/>
            <a:r>
              <a:rPr lang="en-GB" dirty="0"/>
              <a:t>What is logistics?</a:t>
            </a:r>
          </a:p>
          <a:p>
            <a:pPr lvl="1"/>
            <a:r>
              <a:rPr lang="en-GB" dirty="0"/>
              <a:t>Explain the logistics concept to a fellow student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value network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980728"/>
            <a:ext cx="7756525" cy="4525963"/>
          </a:xfrm>
        </p:spPr>
        <p:txBody>
          <a:bodyPr/>
          <a:lstStyle/>
          <a:p>
            <a:r>
              <a:rPr lang="en-GB" dirty="0"/>
              <a:t>Takes both internal and external value chain into consideration</a:t>
            </a:r>
          </a:p>
          <a:p>
            <a:r>
              <a:rPr lang="en-GB" dirty="0"/>
              <a:t>Some of the partners of a value network</a:t>
            </a:r>
          </a:p>
          <a:p>
            <a:pPr lvl="1"/>
            <a:r>
              <a:rPr lang="en-GB" dirty="0"/>
              <a:t>Supply-side partners (upstream supply chain) such a suppliers, business-to-business exchanges, wholesalers and distributors</a:t>
            </a:r>
          </a:p>
          <a:p>
            <a:pPr lvl="1"/>
            <a:r>
              <a:rPr lang="en-GB" dirty="0"/>
              <a:t>Partners that fulfil primary or core value chain activities e.g. outsourced inbound logistics</a:t>
            </a:r>
          </a:p>
          <a:p>
            <a:pPr lvl="1"/>
            <a:r>
              <a:rPr lang="en-GB" dirty="0"/>
              <a:t>Sell-side partners (downstream supply chain) such as b2b exchanges, wholesalers and customers</a:t>
            </a:r>
          </a:p>
          <a:p>
            <a:pPr lvl="1"/>
            <a:r>
              <a:rPr lang="en-GB" dirty="0"/>
              <a:t>Value chain integrators or partners who supply services that mediate the value chain – e.g. companies who supply IT infrastructure for a company</a:t>
            </a:r>
          </a:p>
        </p:txBody>
      </p:sp>
    </p:spTree>
    <p:extLst>
      <p:ext uri="{BB962C8B-B14F-4D97-AF65-F5344CB8AC3E}">
        <p14:creationId xmlns:p14="http://schemas.microsoft.com/office/powerpoint/2010/main" val="113996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value network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5" y="293688"/>
            <a:ext cx="9172745" cy="6427547"/>
          </a:xfrm>
        </p:spPr>
      </p:pic>
    </p:spTree>
    <p:extLst>
      <p:ext uri="{BB962C8B-B14F-4D97-AF65-F5344CB8AC3E}">
        <p14:creationId xmlns:p14="http://schemas.microsoft.com/office/powerpoint/2010/main" val="366825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value network – group exercise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11238"/>
            <a:ext cx="7957418" cy="5230037"/>
          </a:xfrm>
        </p:spPr>
      </p:pic>
    </p:spTree>
    <p:extLst>
      <p:ext uri="{BB962C8B-B14F-4D97-AF65-F5344CB8AC3E}">
        <p14:creationId xmlns:p14="http://schemas.microsoft.com/office/powerpoint/2010/main" val="101273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value network – group exercise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268760"/>
            <a:ext cx="7756525" cy="4525963"/>
          </a:xfrm>
        </p:spPr>
        <p:txBody>
          <a:bodyPr/>
          <a:lstStyle/>
          <a:p>
            <a:r>
              <a:rPr lang="en-GB" dirty="0"/>
              <a:t>Please consider pros and cons in relation to the value network for a virtual organisation (virtual enterprise) compared to a non-virtual organisation</a:t>
            </a:r>
          </a:p>
          <a:p>
            <a:r>
              <a:rPr lang="en-GB" dirty="0"/>
              <a:t>Please explain the following terms using figure 6.10</a:t>
            </a:r>
          </a:p>
          <a:p>
            <a:pPr lvl="1"/>
            <a:r>
              <a:rPr lang="en-GB" dirty="0"/>
              <a:t>Vertical integration</a:t>
            </a:r>
          </a:p>
          <a:p>
            <a:pPr lvl="1"/>
            <a:r>
              <a:rPr lang="en-GB" dirty="0"/>
              <a:t>vertical disintegration</a:t>
            </a:r>
          </a:p>
          <a:p>
            <a:pPr lvl="1"/>
            <a:r>
              <a:rPr lang="en-GB" dirty="0"/>
              <a:t>virtual integration</a:t>
            </a:r>
          </a:p>
          <a:p>
            <a:r>
              <a:rPr lang="en-GB" dirty="0"/>
              <a:t>Which type of organisation do you prefer (virtual/non-virtual)?</a:t>
            </a:r>
          </a:p>
        </p:txBody>
      </p:sp>
    </p:spTree>
    <p:extLst>
      <p:ext uri="{BB962C8B-B14F-4D97-AF65-F5344CB8AC3E}">
        <p14:creationId xmlns:p14="http://schemas.microsoft.com/office/powerpoint/2010/main" val="318010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infrastructure for SCM</a:t>
            </a:r>
          </a:p>
        </p:txBody>
      </p:sp>
      <p:pic>
        <p:nvPicPr>
          <p:cNvPr id="6" name="Picture 4" descr="C06NF0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1034730"/>
            <a:ext cx="6984776" cy="5734268"/>
          </a:xfrm>
          <a:noFill/>
        </p:spPr>
      </p:pic>
    </p:spTree>
    <p:extLst>
      <p:ext uri="{BB962C8B-B14F-4D97-AF65-F5344CB8AC3E}">
        <p14:creationId xmlns:p14="http://schemas.microsoft.com/office/powerpoint/2010/main" val="298872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293688"/>
            <a:ext cx="7921823" cy="717550"/>
          </a:xfrm>
        </p:spPr>
        <p:txBody>
          <a:bodyPr/>
          <a:lstStyle/>
          <a:p>
            <a:r>
              <a:rPr lang="en-GB" dirty="0"/>
              <a:t>SCM – a real-life example using RFID*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052736"/>
            <a:ext cx="7756525" cy="4525963"/>
          </a:xfrm>
        </p:spPr>
        <p:txBody>
          <a:bodyPr/>
          <a:lstStyle/>
          <a:p>
            <a:r>
              <a:rPr lang="en-GB" dirty="0"/>
              <a:t>A company was facing the following issues:</a:t>
            </a:r>
          </a:p>
          <a:p>
            <a:pPr lvl="1"/>
            <a:r>
              <a:rPr lang="en-GB" dirty="0"/>
              <a:t>Problems keeping track of inventory</a:t>
            </a:r>
          </a:p>
          <a:p>
            <a:pPr lvl="1"/>
            <a:r>
              <a:rPr lang="en-GB" dirty="0"/>
              <a:t>Failure to deliver products on time</a:t>
            </a:r>
          </a:p>
          <a:p>
            <a:pPr lvl="1"/>
            <a:r>
              <a:rPr lang="en-GB" dirty="0"/>
              <a:t>Slow info flow (needed electronic transmission of info)</a:t>
            </a:r>
          </a:p>
          <a:p>
            <a:pPr lvl="1"/>
            <a:r>
              <a:rPr lang="en-GB" dirty="0"/>
              <a:t>Human errors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895528" y="616530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* Radiofrekvens Identifikation</a:t>
            </a:r>
          </a:p>
        </p:txBody>
      </p:sp>
    </p:spTree>
    <p:extLst>
      <p:ext uri="{BB962C8B-B14F-4D97-AF65-F5344CB8AC3E}">
        <p14:creationId xmlns:p14="http://schemas.microsoft.com/office/powerpoint/2010/main" val="273082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– a real-life example using RFID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052736"/>
            <a:ext cx="7756525" cy="4525963"/>
          </a:xfrm>
        </p:spPr>
        <p:txBody>
          <a:bodyPr/>
          <a:lstStyle/>
          <a:p>
            <a:r>
              <a:rPr lang="en-GB" dirty="0"/>
              <a:t>Case</a:t>
            </a:r>
          </a:p>
          <a:p>
            <a:pPr lvl="1"/>
            <a:r>
              <a:rPr lang="en-GB" dirty="0"/>
              <a:t>A hospital needs to keep track of patients who have an appointment for examinations/operations to reduce waiting time (and optimizing work practices).</a:t>
            </a:r>
          </a:p>
          <a:p>
            <a:pPr lvl="1"/>
            <a:r>
              <a:rPr lang="en-GB" dirty="0"/>
              <a:t>Guiding the patients finding their way around in the hospital using screens with RFID readers.</a:t>
            </a:r>
          </a:p>
          <a:p>
            <a:pPr lvl="2"/>
            <a:r>
              <a:rPr lang="en-GB" dirty="0"/>
              <a:t>Radio-frequency identification (RFID) </a:t>
            </a:r>
          </a:p>
          <a:p>
            <a:pPr lvl="1"/>
            <a:r>
              <a:rPr lang="en-GB" dirty="0"/>
              <a:t>SMS interface to text patients with last-minute changes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22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– a real-life example using RFID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1026" name="Picture 2" descr="C:\Work\2014F\2sem\ITIO\dmai0913\Session2\RFID_SYST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2952328" cy="168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2014F\2sem\ITIO\dmai0913\Session2\rfid_implants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14477"/>
            <a:ext cx="3810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Work\2014F\2sem\ITIO\dmai0913\Session2\rfid_implants_pic_r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0" y="371703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62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– a real-life example using RFID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4098" name="Picture 2" descr="C:\Work\2014F\2sem\ITIO\dmai0913\Session2\RFID_digital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53992"/>
            <a:ext cx="2496477" cy="344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Work\2014F\2sem\ITIO\dmai0913\Session2\moveLef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11684"/>
            <a:ext cx="4108397" cy="27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4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– a real-life example using RFID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2050" name="Picture 2" descr="C:\Work\2014F\2sem\ITIO\dmai0913\Session2\RFID_API_metho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621713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Supply Chain Management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Session 1</a:t>
            </a:r>
          </a:p>
        </p:txBody>
      </p:sp>
      <p:sp>
        <p:nvSpPr>
          <p:cNvPr id="2052" name="Pladsholder til diasnumm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F1FCE6-0410-43A7-ADF1-FBDA4FCA52D5}" type="slidenum">
              <a:rPr lang="en-US" smtClean="0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11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– a real-life example using RFID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 descr="C:\Work\2014F\2sem\ITIO\dmai0913\Session2\RFID_API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8478838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0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exercise – </a:t>
            </a:r>
            <a:r>
              <a:rPr lang="en-GB"/>
              <a:t>Case study 6.3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268760"/>
            <a:ext cx="7756525" cy="4525963"/>
          </a:xfrm>
        </p:spPr>
        <p:txBody>
          <a:bodyPr/>
          <a:lstStyle/>
          <a:p>
            <a:pPr lvl="0">
              <a:buClr>
                <a:srgbClr val="FF6319"/>
              </a:buClr>
            </a:pPr>
            <a:r>
              <a:rPr lang="en-GB" dirty="0">
                <a:solidFill>
                  <a:prstClr val="black"/>
                </a:solidFill>
              </a:rPr>
              <a:t>Please read case study 6.3 page 374  and answer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296470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Logistics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2052" name="Pladsholder til diasnumm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F1FCE6-0410-43A7-ADF1-FBDA4FCA52D5}" type="slidenum">
              <a:rPr lang="en-GB" smtClean="0"/>
              <a:pPr eaLnBrk="1" hangingPunct="1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21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Logistics</a:t>
            </a:r>
            <a:r>
              <a:rPr lang="da-DK" dirty="0"/>
              <a:t> intro and SCM finish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https://www.youtube.com/watch?v=Mi1QBxVjZAw </a:t>
            </a:r>
          </a:p>
          <a:p>
            <a:r>
              <a:rPr lang="da-DK" dirty="0">
                <a:hlinkClick r:id="rId2"/>
              </a:rPr>
              <a:t>https://www.youtube.com/watch?v=-ZpHiMTwOdM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303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logistics?	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268760"/>
            <a:ext cx="7756525" cy="4824536"/>
          </a:xfrm>
        </p:spPr>
        <p:txBody>
          <a:bodyPr/>
          <a:lstStyle/>
          <a:p>
            <a:r>
              <a:rPr lang="en-GB" dirty="0"/>
              <a:t>Logistics is the time-related positioning of resource, or the strategic management of the total supply chain. The supply chain is a sequence of events intended to satisfy a customer. It can include procurement, manufacture, distribution, and waste disposal, together with associated transport, storage and information technology.</a:t>
            </a:r>
          </a:p>
          <a:p>
            <a:r>
              <a:rPr lang="en-GB" dirty="0"/>
              <a:t>Logistics has to ensure an effective flow of raw materials, services and related information from </a:t>
            </a:r>
            <a:r>
              <a:rPr lang="en-US" dirty="0"/>
              <a:t>the production of raw materials</a:t>
            </a:r>
            <a:r>
              <a:rPr lang="en-GB" dirty="0"/>
              <a:t> to consumption while taking customers’ needs into consideration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73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logistics?	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268760"/>
            <a:ext cx="7756525" cy="4824536"/>
          </a:xfrm>
        </p:spPr>
        <p:txBody>
          <a:bodyPr/>
          <a:lstStyle/>
          <a:p>
            <a:r>
              <a:rPr lang="en-GB" dirty="0"/>
              <a:t>Inbound logistics</a:t>
            </a:r>
          </a:p>
          <a:p>
            <a:pPr lvl="1"/>
            <a:r>
              <a:rPr lang="en-GB" dirty="0"/>
              <a:t>The management of material resources entering an organisation from its suppliers and other partners</a:t>
            </a:r>
          </a:p>
          <a:p>
            <a:r>
              <a:rPr lang="en-GB" dirty="0"/>
              <a:t>Outbound logistics</a:t>
            </a:r>
          </a:p>
          <a:p>
            <a:pPr lvl="1"/>
            <a:r>
              <a:rPr lang="en-GB" dirty="0"/>
              <a:t>The management of resources supplied from an organisation to its customers and intermediaries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44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logistics?	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268760"/>
            <a:ext cx="7756525" cy="482453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6168"/>
            <a:ext cx="819559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ABC - analysis	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GB" dirty="0"/>
              <a:t>ABC analysis is a categorisation technique often used to keep track of product groups according to their estimated importance. The ABC analysis is based on principles from the Pareto law – “the law of the vital few” or “80/20”.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074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ABC analysis	- an example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 items – 20% of the customers accounts for 60% of the contribution margin.</a:t>
            </a:r>
          </a:p>
          <a:p>
            <a:r>
              <a:rPr lang="en-US" b="1" dirty="0"/>
              <a:t>B</a:t>
            </a:r>
            <a:r>
              <a:rPr lang="en-US" dirty="0"/>
              <a:t> items - 40% of the customers accounts for 30% of the contribution margin.</a:t>
            </a:r>
          </a:p>
          <a:p>
            <a:r>
              <a:rPr lang="en-US" b="1" dirty="0"/>
              <a:t>C</a:t>
            </a:r>
            <a:r>
              <a:rPr lang="en-US" dirty="0"/>
              <a:t> items - 40% of the customers accounts for 10% of the contribution margin.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854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ABC analysis	- an example	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268760"/>
            <a:ext cx="7756525" cy="482453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Work\2014F\2sem\ITIO\dmaj0911\Session2\ABC_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3991"/>
            <a:ext cx="677011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975600" y="114695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customers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”nurse”?</a:t>
            </a:r>
          </a:p>
        </p:txBody>
      </p:sp>
    </p:spTree>
    <p:extLst>
      <p:ext uri="{BB962C8B-B14F-4D97-AF65-F5344CB8AC3E}">
        <p14:creationId xmlns:p14="http://schemas.microsoft.com/office/powerpoint/2010/main" val="130586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SCM?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Supply Chain Management (SCM) is the coordination/management of all supply activities (production, services, information etc.) of an organisation from its suppliers and partners to its customers.</a:t>
            </a:r>
          </a:p>
        </p:txBody>
      </p:sp>
    </p:spTree>
    <p:extLst>
      <p:ext uri="{BB962C8B-B14F-4D97-AF65-F5344CB8AC3E}">
        <p14:creationId xmlns:p14="http://schemas.microsoft.com/office/powerpoint/2010/main" val="3308807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Pareto law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Roughly 80% of the effects come from 20% of the causes</a:t>
            </a:r>
          </a:p>
          <a:p>
            <a:r>
              <a:rPr lang="en-GB" dirty="0"/>
              <a:t>Pareto law in software development</a:t>
            </a:r>
            <a:endParaRPr lang="en-US" dirty="0"/>
          </a:p>
          <a:p>
            <a:pPr lvl="1"/>
            <a:r>
              <a:rPr lang="en-US" dirty="0"/>
              <a:t>20% of software development covers 80% of the requirements</a:t>
            </a:r>
          </a:p>
          <a:p>
            <a:pPr lvl="1"/>
            <a:r>
              <a:rPr lang="en-US" dirty="0"/>
              <a:t>Construction of the last 20% of the functionally takes 80% of the effort</a:t>
            </a:r>
          </a:p>
          <a:p>
            <a:pPr lvl="1"/>
            <a:r>
              <a:rPr lang="en-US" dirty="0"/>
              <a:t>Fixing the top 20% bugs will correct 80% of the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5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- ABC analysis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Please finish Exercise 1 in logisticsExercise.pdf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49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 size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Avoid tying up too much capital in inventory while keeping enough items on stock to optimize customer service by reducing delivery time.</a:t>
            </a:r>
          </a:p>
          <a:p>
            <a:r>
              <a:rPr lang="en-US" dirty="0"/>
              <a:t>Tree ways of calculation the optimal order size</a:t>
            </a:r>
          </a:p>
          <a:p>
            <a:pPr lvl="1"/>
            <a:r>
              <a:rPr lang="en-US" dirty="0"/>
              <a:t>Using a table</a:t>
            </a:r>
          </a:p>
          <a:p>
            <a:pPr lvl="1"/>
            <a:r>
              <a:rPr lang="en-US" dirty="0"/>
              <a:t>Using a chart</a:t>
            </a:r>
          </a:p>
          <a:p>
            <a:pPr lvl="1"/>
            <a:r>
              <a:rPr lang="en-US" dirty="0"/>
              <a:t>Wilson EOQ (Economic Order Quantity) Model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890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Optimal order size - table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Make calculations based on different order quantities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precise is this method?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Work\2014F\2sem\ITIO\dmaj0911\Session2\OptimalOrderSize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768752" cy="20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 size - chart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Find the lowest cost per year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method precise and reliable?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C:\Work\2014F\2sem\ITIO\dmaj0911\Session2\OptimalOrderSize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911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6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 size - Wilson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24744"/>
                <a:ext cx="7756525" cy="4824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4000" dirty="0"/>
                  <a:t>Q*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𝐼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a-DK" sz="4000" b="0" i="1" smtClean="0">
                                    <a:latin typeface="Cambria Math"/>
                                  </a:rPr>
                                  <m:t>𝐶</m:t>
                                </m:r>
                              </m:den>
                            </m:f>
                          </m:e>
                          <m:sup/>
                        </m:sSup>
                      </m:e>
                    </m:rad>
                  </m:oMath>
                </a14:m>
                <a:endParaRPr lang="da-DK" sz="4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D = Annual demand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K = Fixed costs per order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I = Average inventory costs in percent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C = Costs per unit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Q* = Optimal order size</a:t>
                </a: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24744"/>
                <a:ext cx="7756525" cy="4824536"/>
              </a:xfrm>
              <a:blipFill rotWithShape="1">
                <a:blip r:embed="rId3"/>
                <a:stretch>
                  <a:fillRect l="-27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03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 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24744"/>
                <a:ext cx="7756525" cy="4824536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  <a:endParaRPr lang="da-DK" dirty="0"/>
              </a:p>
              <a:p>
                <a:pPr lvl="1"/>
                <a:r>
                  <a:rPr lang="en-US" dirty="0"/>
                  <a:t>You have to calculate the optimal order quantity.</a:t>
                </a:r>
                <a:endParaRPr lang="da-DK" dirty="0"/>
              </a:p>
              <a:p>
                <a:pPr lvl="1"/>
                <a:r>
                  <a:rPr lang="en-US" dirty="0"/>
                  <a:t>The annual demand is 6000 per unit</a:t>
                </a:r>
                <a:endParaRPr lang="da-DK" dirty="0"/>
              </a:p>
              <a:p>
                <a:pPr lvl="1"/>
                <a:r>
                  <a:rPr lang="en-US" dirty="0"/>
                  <a:t>The fixed cost per order is 400 </a:t>
                </a:r>
                <a:r>
                  <a:rPr lang="en-US" dirty="0" err="1"/>
                  <a:t>dkr</a:t>
                </a:r>
                <a:r>
                  <a:rPr lang="en-US" dirty="0"/>
                  <a:t>.</a:t>
                </a:r>
                <a:endParaRPr lang="da-DK" dirty="0"/>
              </a:p>
              <a:p>
                <a:pPr lvl="1"/>
                <a:r>
                  <a:rPr lang="en-US" dirty="0"/>
                  <a:t>Inventory costs is 20 % of average inventory value</a:t>
                </a:r>
                <a:endParaRPr lang="da-DK" dirty="0"/>
              </a:p>
              <a:p>
                <a:pPr lvl="1"/>
                <a:r>
                  <a:rPr lang="en-US" dirty="0"/>
                  <a:t>The costs per unit is 10 </a:t>
                </a:r>
                <a:r>
                  <a:rPr lang="en-US" dirty="0" err="1"/>
                  <a:t>dkr</a:t>
                </a:r>
                <a:r>
                  <a:rPr lang="en-US" dirty="0"/>
                  <a:t>.</a:t>
                </a:r>
                <a:endParaRPr lang="da-DK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Q*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 6000 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 400</m:t>
                                </m:r>
                              </m:num>
                              <m:den>
                                <m:r>
                                  <a:rPr lang="da-DK" b="0" i="1" smtClean="0">
                                    <a:latin typeface="Cambria Math"/>
                                  </a:rPr>
                                  <m:t>0,20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 10</m:t>
                                </m:r>
                              </m:den>
                            </m:f>
                          </m:e>
                          <m:sup/>
                        </m:sSup>
                      </m:e>
                    </m:rad>
                  </m:oMath>
                </a14:m>
                <a:r>
                  <a:rPr lang="en-GB" dirty="0"/>
                  <a:t> = </a:t>
                </a:r>
                <a:r>
                  <a:rPr lang="en-GB" sz="2400" dirty="0"/>
                  <a:t>1549 units</a:t>
                </a: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24744"/>
                <a:ext cx="7756525" cy="4824536"/>
              </a:xfrm>
              <a:blipFill rotWithShape="1">
                <a:blip r:embed="rId2"/>
                <a:stretch>
                  <a:fillRect l="-1571" t="-113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4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optimal order size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Please finish Exercise 2 in logisticsExercise.pdf</a:t>
            </a:r>
          </a:p>
        </p:txBody>
      </p:sp>
    </p:spTree>
    <p:extLst>
      <p:ext uri="{BB962C8B-B14F-4D97-AF65-F5344CB8AC3E}">
        <p14:creationId xmlns:p14="http://schemas.microsoft.com/office/powerpoint/2010/main" val="171407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logistics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pPr lvl="0">
              <a:buClr>
                <a:srgbClr val="FF6319"/>
              </a:buClr>
            </a:pPr>
            <a:r>
              <a:rPr lang="en-GB" dirty="0">
                <a:solidFill>
                  <a:prstClr val="black"/>
                </a:solidFill>
              </a:rPr>
              <a:t>Please do the “</a:t>
            </a:r>
            <a:r>
              <a:rPr lang="en-GB" dirty="0" err="1">
                <a:solidFill>
                  <a:prstClr val="black"/>
                </a:solidFill>
              </a:rPr>
              <a:t>phidget</a:t>
            </a:r>
            <a:r>
              <a:rPr lang="en-GB" dirty="0">
                <a:solidFill>
                  <a:prstClr val="black"/>
                </a:solidFill>
              </a:rPr>
              <a:t>” assignment (PhidgetAssignment.pdf)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(API manual at </a:t>
            </a:r>
            <a:r>
              <a:rPr lang="en-GB" dirty="0">
                <a:solidFill>
                  <a:prstClr val="black"/>
                </a:solidFill>
                <a:hlinkClick r:id="rId2"/>
              </a:rPr>
              <a:t>http://www.phidgets.com/docs/Language_-_Java#Quick_Downloads</a:t>
            </a:r>
            <a:r>
              <a:rPr lang="en-GB" dirty="0">
                <a:solidFill>
                  <a:prstClr val="black"/>
                </a:solidFill>
              </a:rPr>
              <a:t> )</a:t>
            </a:r>
          </a:p>
          <a:p>
            <a:pPr lvl="0">
              <a:buClr>
                <a:srgbClr val="FF6319"/>
              </a:buClr>
            </a:pPr>
            <a:r>
              <a:rPr lang="en-GB" dirty="0">
                <a:solidFill>
                  <a:prstClr val="black"/>
                </a:solidFill>
              </a:rPr>
              <a:t>Please come up with at least two examples on different </a:t>
            </a:r>
            <a:r>
              <a:rPr lang="en-GB" dirty="0" err="1">
                <a:solidFill>
                  <a:prstClr val="black"/>
                </a:solidFill>
              </a:rPr>
              <a:t>phidgets</a:t>
            </a:r>
            <a:r>
              <a:rPr lang="en-GB" dirty="0">
                <a:solidFill>
                  <a:prstClr val="black"/>
                </a:solidFill>
              </a:rPr>
              <a:t> and how they can improve the supply chain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68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824536"/>
          </a:xfrm>
        </p:spPr>
        <p:txBody>
          <a:bodyPr/>
          <a:lstStyle/>
          <a:p>
            <a:r>
              <a:rPr lang="en-US" dirty="0"/>
              <a:t>Write a Java program which can calculate the optimal order size</a:t>
            </a:r>
          </a:p>
          <a:p>
            <a:r>
              <a:rPr lang="en-US" dirty="0"/>
              <a:t>How to program an ABC analysis?</a:t>
            </a:r>
          </a:p>
          <a:p>
            <a:pPr lvl="1"/>
            <a:r>
              <a:rPr lang="en-US" dirty="0"/>
              <a:t>You might have to break down the task in smaller tasks. Try calculating some key figures from the analysis in a Java program for </a:t>
            </a:r>
            <a:r>
              <a:rPr lang="en-US"/>
              <a:t>a start.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activities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052736"/>
            <a:ext cx="7756525" cy="4525963"/>
          </a:xfrm>
        </p:spPr>
        <p:txBody>
          <a:bodyPr/>
          <a:lstStyle/>
          <a:p>
            <a:r>
              <a:rPr lang="en-GB" dirty="0"/>
              <a:t>Upstream supply chain</a:t>
            </a:r>
          </a:p>
          <a:p>
            <a:pPr lvl="1"/>
            <a:r>
              <a:rPr lang="en-GB" dirty="0"/>
              <a:t>Activities which are related to buy-side e-business</a:t>
            </a:r>
          </a:p>
          <a:p>
            <a:r>
              <a:rPr lang="en-GB" dirty="0"/>
              <a:t>Downstream supply chain</a:t>
            </a:r>
          </a:p>
          <a:p>
            <a:pPr lvl="1"/>
            <a:r>
              <a:rPr lang="en-GB" dirty="0"/>
              <a:t>Activities which are related to sell-side e-business</a:t>
            </a:r>
          </a:p>
          <a:p>
            <a:r>
              <a:rPr lang="en-GB" dirty="0"/>
              <a:t>Parts of SCM</a:t>
            </a:r>
          </a:p>
          <a:p>
            <a:pPr lvl="1"/>
            <a:r>
              <a:rPr lang="en-GB" dirty="0"/>
              <a:t>Suppliers </a:t>
            </a:r>
          </a:p>
          <a:p>
            <a:pPr lvl="1"/>
            <a:r>
              <a:rPr lang="en-GB" dirty="0"/>
              <a:t>Intermediaries (supplier’s supplier, customer’s customer)</a:t>
            </a:r>
          </a:p>
          <a:p>
            <a:pPr lvl="1"/>
            <a:r>
              <a:rPr lang="en-GB" dirty="0"/>
              <a:t>Customers</a:t>
            </a:r>
          </a:p>
          <a:p>
            <a:r>
              <a:rPr lang="en-GB" dirty="0"/>
              <a:t>Supply Chain Network</a:t>
            </a:r>
          </a:p>
          <a:p>
            <a:pPr lvl="1"/>
            <a:r>
              <a:rPr lang="en-GB" dirty="0"/>
              <a:t>More accurate description</a:t>
            </a:r>
          </a:p>
        </p:txBody>
      </p:sp>
    </p:spTree>
    <p:extLst>
      <p:ext uri="{BB962C8B-B14F-4D97-AF65-F5344CB8AC3E}">
        <p14:creationId xmlns:p14="http://schemas.microsoft.com/office/powerpoint/2010/main" val="1273179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293688"/>
            <a:ext cx="8187630" cy="717550"/>
          </a:xfrm>
        </p:spPr>
        <p:txBody>
          <a:bodyPr/>
          <a:lstStyle/>
          <a:p>
            <a:r>
              <a:rPr lang="da-DK" dirty="0" err="1"/>
              <a:t>Logistics</a:t>
            </a:r>
            <a:r>
              <a:rPr lang="da-DK" dirty="0"/>
              <a:t>/SCM in 2nd semester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how you are able to include logistics or SCM in your 2</a:t>
            </a:r>
            <a:r>
              <a:rPr lang="en-GB" baseline="30000" dirty="0"/>
              <a:t>nd</a:t>
            </a:r>
            <a:r>
              <a:rPr lang="en-GB" dirty="0"/>
              <a:t> semester project.</a:t>
            </a:r>
          </a:p>
        </p:txBody>
      </p:sp>
    </p:spTree>
    <p:extLst>
      <p:ext uri="{BB962C8B-B14F-4D97-AF65-F5344CB8AC3E}">
        <p14:creationId xmlns:p14="http://schemas.microsoft.com/office/powerpoint/2010/main" val="101908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activities</a:t>
            </a:r>
          </a:p>
        </p:txBody>
      </p:sp>
      <p:pic>
        <p:nvPicPr>
          <p:cNvPr id="55" name="Pladsholder til indhold 5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1" y="1215814"/>
            <a:ext cx="8880238" cy="2213186"/>
          </a:xfrm>
        </p:spPr>
      </p:pic>
    </p:spTree>
    <p:extLst>
      <p:ext uri="{BB962C8B-B14F-4D97-AF65-F5344CB8AC3E}">
        <p14:creationId xmlns:p14="http://schemas.microsoft.com/office/powerpoint/2010/main" val="170749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activities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1124744"/>
            <a:ext cx="7976752" cy="4767058"/>
          </a:xfrm>
        </p:spPr>
      </p:pic>
    </p:spTree>
    <p:extLst>
      <p:ext uri="{BB962C8B-B14F-4D97-AF65-F5344CB8AC3E}">
        <p14:creationId xmlns:p14="http://schemas.microsoft.com/office/powerpoint/2010/main" val="94254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SCM?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9074681" cy="4248921"/>
          </a:xfrm>
        </p:spPr>
      </p:pic>
    </p:spTree>
    <p:extLst>
      <p:ext uri="{BB962C8B-B14F-4D97-AF65-F5344CB8AC3E}">
        <p14:creationId xmlns:p14="http://schemas.microsoft.com/office/powerpoint/2010/main" val="176327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for SCM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04013"/>
            <a:ext cx="6829498" cy="57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232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24CC46A81F504FB9E936F902406E7B" ma:contentTypeVersion="" ma:contentTypeDescription="Opret et nyt dokument." ma:contentTypeScope="" ma:versionID="b27fd30d4bd708a252da8cf763e52c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4c36c9615576c514bbb2d67249d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DF2AEE-A25C-43AB-89EC-91D67AEC7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2971D-62AD-4B70-B09F-867791D8F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4E04AD-11C4-4129-870B-6A44478D194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3417</TotalTime>
  <Words>1463</Words>
  <Application>Microsoft Office PowerPoint</Application>
  <PresentationFormat>Skærmshow (4:3)</PresentationFormat>
  <Paragraphs>214</Paragraphs>
  <Slides>50</Slides>
  <Notes>17</Notes>
  <HiddenSlides>5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50</vt:i4>
      </vt:variant>
    </vt:vector>
  </HeadingPairs>
  <TitlesOfParts>
    <vt:vector size="57" baseType="lpstr">
      <vt:lpstr>ＭＳ Ｐゴシック</vt:lpstr>
      <vt:lpstr>ＭＳ Ｐゴシック</vt:lpstr>
      <vt:lpstr>Arial</vt:lpstr>
      <vt:lpstr>Calibri</vt:lpstr>
      <vt:lpstr>Cambria Math</vt:lpstr>
      <vt:lpstr>Lucida Grande</vt:lpstr>
      <vt:lpstr>UCNT&amp;BMaster</vt:lpstr>
      <vt:lpstr>SCM and logistics – Session 2</vt:lpstr>
      <vt:lpstr>Learning points SCM and logistics</vt:lpstr>
      <vt:lpstr>Supply Chain Management</vt:lpstr>
      <vt:lpstr>What is SCM?</vt:lpstr>
      <vt:lpstr>SCM activities</vt:lpstr>
      <vt:lpstr>SCM activities</vt:lpstr>
      <vt:lpstr>SCM activities</vt:lpstr>
      <vt:lpstr>Why SCM?</vt:lpstr>
      <vt:lpstr>Reasons for SCM</vt:lpstr>
      <vt:lpstr>Realisation of SCM benefits</vt:lpstr>
      <vt:lpstr>SCM example – BHP steel 1st phase</vt:lpstr>
      <vt:lpstr>SCM example – BHP steel 2nd phase</vt:lpstr>
      <vt:lpstr>SCM example – BHP steel 3rd phase</vt:lpstr>
      <vt:lpstr>A simple SCM</vt:lpstr>
      <vt:lpstr>A SCM exercise</vt:lpstr>
      <vt:lpstr>Push/pull supply chain models</vt:lpstr>
      <vt:lpstr>Push/pull supply chain models</vt:lpstr>
      <vt:lpstr>The value chain</vt:lpstr>
      <vt:lpstr>The value chain (Michael Porter)</vt:lpstr>
      <vt:lpstr>The value network</vt:lpstr>
      <vt:lpstr>The value network</vt:lpstr>
      <vt:lpstr>The value network – group exercise</vt:lpstr>
      <vt:lpstr>The value network – group exercise</vt:lpstr>
      <vt:lpstr>IS infrastructure for SCM</vt:lpstr>
      <vt:lpstr>SCM – a real-life example using RFID*</vt:lpstr>
      <vt:lpstr>SCM – a real-life example using RFID</vt:lpstr>
      <vt:lpstr>SCM – a real-life example using RFID</vt:lpstr>
      <vt:lpstr>SCM – a real-life example using RFID</vt:lpstr>
      <vt:lpstr>SCM – a real-life example using RFID</vt:lpstr>
      <vt:lpstr>SCM – a real-life example using RFID</vt:lpstr>
      <vt:lpstr>Group exercise – Case study 6.3</vt:lpstr>
      <vt:lpstr>Logistics</vt:lpstr>
      <vt:lpstr>Logistics intro and SCM finish</vt:lpstr>
      <vt:lpstr>What is logistics?  </vt:lpstr>
      <vt:lpstr>What is logistics?  </vt:lpstr>
      <vt:lpstr>What is logistics?  </vt:lpstr>
      <vt:lpstr>ABC - analysis  </vt:lpstr>
      <vt:lpstr>ABC analysis - an example</vt:lpstr>
      <vt:lpstr>ABC analysis - an example  </vt:lpstr>
      <vt:lpstr>Pareto law</vt:lpstr>
      <vt:lpstr>Exercise - ABC analysis</vt:lpstr>
      <vt:lpstr>Optimal order size</vt:lpstr>
      <vt:lpstr>Optimal order size - table</vt:lpstr>
      <vt:lpstr>Optimal order size - chart</vt:lpstr>
      <vt:lpstr>Optimal order size - Wilson</vt:lpstr>
      <vt:lpstr>Optimal order size</vt:lpstr>
      <vt:lpstr>Exercise - optimal order size</vt:lpstr>
      <vt:lpstr>Exercise - logistics</vt:lpstr>
      <vt:lpstr>Exercise</vt:lpstr>
      <vt:lpstr>Logistics/SCM in 2nd semester project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Torben Larsen</cp:lastModifiedBy>
  <cp:revision>103</cp:revision>
  <dcterms:created xsi:type="dcterms:W3CDTF">2008-01-04T10:39:56Z</dcterms:created>
  <dcterms:modified xsi:type="dcterms:W3CDTF">2018-02-16T13:33:49Z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0x0101001D24CC46A81F504FB9E936F902406E7B</vt:lpwstr>
  </property>
</Properties>
</file>