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4"/>
  </p:notesMasterIdLst>
  <p:sldIdLst>
    <p:sldId id="333" r:id="rId2"/>
    <p:sldId id="448" r:id="rId3"/>
    <p:sldId id="449" r:id="rId4"/>
    <p:sldId id="382" r:id="rId5"/>
    <p:sldId id="445" r:id="rId6"/>
    <p:sldId id="345" r:id="rId7"/>
    <p:sldId id="389" r:id="rId8"/>
    <p:sldId id="393" r:id="rId9"/>
    <p:sldId id="395" r:id="rId10"/>
    <p:sldId id="434" r:id="rId11"/>
    <p:sldId id="383" r:id="rId12"/>
    <p:sldId id="406" r:id="rId13"/>
    <p:sldId id="450" r:id="rId14"/>
    <p:sldId id="396" r:id="rId15"/>
    <p:sldId id="439" r:id="rId16"/>
    <p:sldId id="440" r:id="rId17"/>
    <p:sldId id="451" r:id="rId18"/>
    <p:sldId id="391" r:id="rId19"/>
    <p:sldId id="452" r:id="rId20"/>
    <p:sldId id="453" r:id="rId21"/>
    <p:sldId id="446" r:id="rId22"/>
    <p:sldId id="447" r:id="rId2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00"/>
    <a:srgbClr val="3333CC"/>
    <a:srgbClr val="009900"/>
    <a:srgbClr val="33CC33"/>
    <a:srgbClr val="00CC00"/>
    <a:srgbClr val="00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0" autoAdjust="0"/>
    <p:restoredTop sz="91236" autoAdjust="0"/>
  </p:normalViewPr>
  <p:slideViewPr>
    <p:cSldViewPr>
      <p:cViewPr varScale="1">
        <p:scale>
          <a:sx n="79" d="100"/>
          <a:sy n="79" d="100"/>
        </p:scale>
        <p:origin x="156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59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6" d="100"/>
        <a:sy n="11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EED9C0-F011-481C-B202-808ACC97E9FE}" type="slidenum">
              <a:rPr lang="en-US" altLang="zh-TW"/>
              <a:pPr/>
              <a:t>‹nr.›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9783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4FF24FE-6C5D-4FA8-8DDE-3B6B2C9CDB5B}" type="slidenum">
              <a:rPr lang="en-US" sz="1200" smtClean="0"/>
              <a:pPr/>
              <a:t>1</a:t>
            </a:fld>
            <a:endParaRPr lang="en-US" sz="12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440" y="4347818"/>
            <a:ext cx="5029520" cy="3848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40" tIns="44672" rIns="90940" bIns="44672"/>
          <a:lstStyle/>
          <a:p>
            <a:endParaRPr lang="da-DK"/>
          </a:p>
        </p:txBody>
      </p:sp>
      <p:sp>
        <p:nvSpPr>
          <p:cNvPr id="2560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801688"/>
            <a:ext cx="4262437" cy="3195637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260598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8FDB964-CD96-4615-8E02-7252475B8315}" type="slidenum">
              <a:rPr lang="en-US" sz="1200" smtClean="0"/>
              <a:pPr/>
              <a:t>2</a:t>
            </a:fld>
            <a:endParaRPr lang="en-US" sz="12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841" y="4347818"/>
            <a:ext cx="5032719" cy="384687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22" tIns="44565" rIns="90722" bIns="44565"/>
          <a:lstStyle/>
          <a:p>
            <a:endParaRPr lang="da-DK"/>
          </a:p>
        </p:txBody>
      </p:sp>
      <p:sp>
        <p:nvSpPr>
          <p:cNvPr id="266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2438" cy="3195637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288420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ED9C0-F011-481C-B202-808ACC97E9FE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5821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ED9C0-F011-481C-B202-808ACC97E9FE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5821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A5B144-86E2-466C-A3A6-5B8D248995B2}" type="slidenum">
              <a:rPr lang="en-US" sz="1200" smtClean="0"/>
              <a:pPr/>
              <a:t>6</a:t>
            </a:fld>
            <a:endParaRPr lang="en-US" sz="12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841" y="4347818"/>
            <a:ext cx="5032719" cy="384687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22" tIns="44565" rIns="90722" bIns="44565"/>
          <a:lstStyle/>
          <a:p>
            <a:endParaRPr lang="da-DK"/>
          </a:p>
        </p:txBody>
      </p:sp>
      <p:sp>
        <p:nvSpPr>
          <p:cNvPr id="2765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2438" cy="3195637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58924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A5B144-86E2-466C-A3A6-5B8D248995B2}" type="slidenum">
              <a:rPr lang="en-US" sz="1200" smtClean="0"/>
              <a:pPr/>
              <a:t>7</a:t>
            </a:fld>
            <a:endParaRPr lang="en-US" sz="12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841" y="4347818"/>
            <a:ext cx="5032719" cy="384687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22" tIns="44565" rIns="90722" bIns="44565"/>
          <a:lstStyle/>
          <a:p>
            <a:endParaRPr lang="da-DK"/>
          </a:p>
        </p:txBody>
      </p:sp>
      <p:sp>
        <p:nvSpPr>
          <p:cNvPr id="2765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2438" cy="3195637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154261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186E1B2-5D1F-4436-A025-4DAC9AE0C666}" type="slidenum">
              <a:rPr lang="en-US" sz="1200" smtClean="0"/>
              <a:pPr/>
              <a:t>17</a:t>
            </a:fld>
            <a:endParaRPr lang="en-US" sz="12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440" y="4347818"/>
            <a:ext cx="5029520" cy="3848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40" tIns="44672" rIns="90940" bIns="44672"/>
          <a:lstStyle/>
          <a:p>
            <a:endParaRPr lang="da-DK" dirty="0"/>
          </a:p>
        </p:txBody>
      </p:sp>
      <p:sp>
        <p:nvSpPr>
          <p:cNvPr id="2970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801688"/>
            <a:ext cx="4262437" cy="3195637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703417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ED9C0-F011-481C-B202-808ACC97E9FE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3793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186E1B2-5D1F-4436-A025-4DAC9AE0C666}" type="slidenum">
              <a:rPr lang="en-US" sz="1200" smtClean="0"/>
              <a:pPr/>
              <a:t>19</a:t>
            </a:fld>
            <a:endParaRPr lang="en-US" sz="12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440" y="4347818"/>
            <a:ext cx="5029520" cy="3848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40" tIns="44672" rIns="90940" bIns="44672"/>
          <a:lstStyle/>
          <a:p>
            <a:endParaRPr lang="da-DK"/>
          </a:p>
        </p:txBody>
      </p:sp>
      <p:sp>
        <p:nvSpPr>
          <p:cNvPr id="2970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801688"/>
            <a:ext cx="4262437" cy="3195637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03409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en-US" altLang="zh-TW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r>
              <a:rPr lang="en-US" altLang="zh-TW"/>
              <a:t>14-</a:t>
            </a:r>
            <a:fld id="{247E4E1B-5AB4-46AF-95D6-27A62AB40100}" type="slidenum">
              <a:rPr lang="en-US" altLang="zh-TW" smtClean="0"/>
              <a:pPr/>
              <a:t>‹nr.›</a:t>
            </a:fld>
            <a:endParaRPr lang="en-US" altLang="zh-TW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a-DK" dirty="0"/>
          </a:p>
        </p:txBody>
      </p:sp>
      <p:pic>
        <p:nvPicPr>
          <p:cNvPr id="14" name="Billede 13" descr="UCN_Logo_forside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131772"/>
            <a:ext cx="1536700" cy="4318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pic>
        <p:nvPicPr>
          <p:cNvPr id="12" name="Billede 11" descr="UCN_Payoff_DK_neg.a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8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en-US" altLang="zh-TW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r>
              <a:rPr lang="en-US" altLang="zh-TW"/>
              <a:t>14-</a:t>
            </a:r>
            <a:fld id="{335C96EE-16F9-4AB4-A275-175096A25DAB}" type="slidenum">
              <a:rPr lang="en-US" altLang="zh-TW" smtClean="0"/>
              <a:pPr/>
              <a:t>‹nr.›</a:t>
            </a:fld>
            <a:endParaRPr lang="en-US" altLang="zh-TW"/>
          </a:p>
        </p:txBody>
      </p:sp>
      <p:sp>
        <p:nvSpPr>
          <p:cNvPr id="9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a-DK" dirty="0"/>
          </a:p>
        </p:txBody>
      </p:sp>
      <p:pic>
        <p:nvPicPr>
          <p:cNvPr id="14" name="Billede 13" descr="FØ_Logo_forside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679757"/>
            <a:ext cx="1562100" cy="889000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pic>
        <p:nvPicPr>
          <p:cNvPr id="10" name="Billede 9" descr="UCN_Payoff_DK_neg.a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3582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/>
          <p:cNvSpPr/>
          <p:nvPr/>
        </p:nvSpPr>
        <p:spPr>
          <a:xfrm>
            <a:off x="0" y="5711086"/>
            <a:ext cx="1911113" cy="11469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14-</a:t>
            </a:r>
            <a:fld id="{335C96EE-16F9-4AB4-A275-175096A25DAB}" type="slidenum">
              <a:rPr lang="en-US" altLang="zh-TW" smtClean="0"/>
              <a:pPr/>
              <a:t>‹nr.›</a:t>
            </a:fld>
            <a:endParaRPr lang="en-US" altLang="zh-TW"/>
          </a:p>
        </p:txBody>
      </p:sp>
      <p:sp>
        <p:nvSpPr>
          <p:cNvPr id="8" name="Pladsholder til tekst 2"/>
          <p:cNvSpPr>
            <a:spLocks noGrp="1"/>
          </p:cNvSpPr>
          <p:nvPr>
            <p:ph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9" name="Pladsholder til diasnummer 5"/>
          <p:cNvSpPr txBox="1">
            <a:spLocks/>
          </p:cNvSpPr>
          <p:nvPr/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r" defTabSz="457200" rtl="0" eaLnBrk="1" latinLnBrk="0" hangingPunct="1">
              <a:defRPr sz="1100" kern="1200">
                <a:solidFill>
                  <a:srgbClr val="776F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AB382F-E9E6-CE49-B414-1E064FB7F064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0" name="Tekstfelt 9"/>
          <p:cNvSpPr txBox="1"/>
          <p:nvPr/>
        </p:nvSpPr>
        <p:spPr>
          <a:xfrm>
            <a:off x="1464336" y="46978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  <p:pic>
        <p:nvPicPr>
          <p:cNvPr id="13" name="Billede 12" descr="FØ_Logo_side 2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936065"/>
            <a:ext cx="1143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9411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14-</a:t>
            </a:r>
            <a:fld id="{2BF57D47-5485-45A7-AC84-C148981571B8}" type="slidenum">
              <a:rPr lang="en-US" altLang="zh-TW" smtClean="0"/>
              <a:pPr/>
              <a:t>‹nr.›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40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14-</a:t>
            </a:r>
            <a:fld id="{DD12E61D-88D4-45DF-8EED-A32F1AE96C62}" type="slidenum">
              <a:rPr lang="en-US" altLang="zh-TW" smtClean="0"/>
              <a:pPr/>
              <a:t>‹nr.›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625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2014" y="1600200"/>
            <a:ext cx="381378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90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14-</a:t>
            </a:r>
            <a:fld id="{A0A68126-A05D-4984-BE6C-E334142A7E11}" type="slidenum">
              <a:rPr lang="en-US" altLang="zh-TW" smtClean="0"/>
              <a:pPr/>
              <a:t>‹nr.›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396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535113"/>
            <a:ext cx="38153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82014" y="2174875"/>
            <a:ext cx="38153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93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935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14-</a:t>
            </a:r>
            <a:fld id="{F396F681-6B48-4E79-A7EF-C44B202B1615}" type="slidenum">
              <a:rPr lang="en-US" altLang="zh-TW" smtClean="0"/>
              <a:pPr/>
              <a:t>‹nr.›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043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14-</a:t>
            </a:r>
            <a:fld id="{9CB7147B-2972-4B84-8147-B067C921BE2F}" type="slidenum">
              <a:rPr lang="en-US" altLang="zh-TW" smtClean="0"/>
              <a:pPr/>
              <a:t>‹nr.›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443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14-</a:t>
            </a:r>
            <a:fld id="{335C96EE-16F9-4AB4-A275-175096A25DAB}" type="slidenum">
              <a:rPr lang="en-US" altLang="zh-TW" smtClean="0"/>
              <a:pPr/>
              <a:t>‹nr.›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03732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82014" y="1435100"/>
            <a:ext cx="2783499" cy="585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14-</a:t>
            </a:r>
            <a:fld id="{7FCAD70B-358A-4366-B9D2-403E78DE3610}" type="slidenum">
              <a:rPr lang="en-US" altLang="zh-TW" smtClean="0"/>
              <a:pPr/>
              <a:t>‹nr.›</a:t>
            </a:fld>
            <a:endParaRPr lang="en-US" altLang="zh-TW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496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4565" y="4800600"/>
            <a:ext cx="767403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764565" y="1302429"/>
            <a:ext cx="7674036" cy="342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64565" y="5367338"/>
            <a:ext cx="7120819" cy="4903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14-</a:t>
            </a:r>
            <a:fld id="{9E153148-D91A-48E9-970C-EC86752F97D5}" type="slidenum">
              <a:rPr lang="en-US" altLang="zh-TW" smtClean="0"/>
              <a:pPr/>
              <a:t>‹nr.›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45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18" Type="http://schemas.openxmlformats.org/officeDocument/2006/relationships/image" Target="../media/image6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lede 16" descr="Bjælke med grafik.ai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2200"/>
          </a:xfrm>
          <a:prstGeom prst="rect">
            <a:avLst/>
          </a:prstGeom>
        </p:spPr>
      </p:pic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dirty="0"/>
              <a:t>Klik for at redigere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931382" y="6347672"/>
            <a:ext cx="5578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776F65"/>
                </a:solidFill>
              </a:defRPr>
            </a:lvl1pPr>
          </a:lstStyle>
          <a:p>
            <a:r>
              <a:rPr lang="en-US" altLang="zh-TW"/>
              <a:t>14-</a:t>
            </a:r>
            <a:fld id="{335C96EE-16F9-4AB4-A275-175096A25DAB}" type="slidenum">
              <a:rPr lang="en-US" altLang="zh-TW" smtClean="0"/>
              <a:pPr/>
              <a:t>‹nr.›</a:t>
            </a:fld>
            <a:endParaRPr lang="en-US" altLang="zh-TW"/>
          </a:p>
        </p:txBody>
      </p:sp>
      <p:pic>
        <p:nvPicPr>
          <p:cNvPr id="18" name="Billede 17" descr="UCN_Logo_side 2.ai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329765"/>
            <a:ext cx="927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2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SzPct val="100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4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49200" indent="-176400" algn="l" defTabSz="457200" rtl="0" eaLnBrk="1" latinLnBrk="0" hangingPunct="1">
        <a:spcBef>
          <a:spcPct val="20000"/>
        </a:spcBef>
        <a:buFont typeface="Lucida Grande"/>
        <a:buChar char="⋅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B1D8F5-446B-464C-B9F9-E13AE7598124}" type="slidenum">
              <a:rPr lang="en-US" sz="1400" smtClean="0"/>
              <a:pPr/>
              <a:t>1</a:t>
            </a:fld>
            <a:endParaRPr lang="en-US" sz="140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73463"/>
            <a:ext cx="2136775" cy="1752600"/>
          </a:xfrm>
          <a:noFill/>
        </p:spPr>
        <p:txBody>
          <a:bodyPr lIns="90488" tIns="44450" rIns="90488" bIns="44450"/>
          <a:lstStyle/>
          <a:p>
            <a:pPr marL="342900" indent="-342900" defTabSz="762000" eaLnBrk="1" hangingPunct="1"/>
            <a:r>
              <a:rPr lang="en-US" noProof="0" dirty="0"/>
              <a:t>Guidelines</a:t>
            </a:r>
          </a:p>
          <a:p>
            <a:pPr marL="342900" indent="-342900" defTabSz="762000" eaLnBrk="1" hangingPunct="1"/>
            <a:r>
              <a:rPr lang="en-US" noProof="0" dirty="0"/>
              <a:t>Normalization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7544" y="1844824"/>
            <a:ext cx="7772400" cy="1143000"/>
          </a:xfrm>
          <a:noFill/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lang="en-US" noProof="0" dirty="0"/>
              <a:t> Database –</a:t>
            </a:r>
            <a:br>
              <a:rPr lang="en-US" noProof="0" dirty="0"/>
            </a:br>
            <a:r>
              <a:rPr lang="en-US" noProof="0" dirty="0"/>
              <a:t> Evaluating  schema quality</a:t>
            </a:r>
          </a:p>
        </p:txBody>
      </p:sp>
    </p:spTree>
    <p:extLst>
      <p:ext uri="{BB962C8B-B14F-4D97-AF65-F5344CB8AC3E}">
        <p14:creationId xmlns:p14="http://schemas.microsoft.com/office/powerpoint/2010/main" val="2375274039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599728"/>
          </a:xfrm>
        </p:spPr>
        <p:txBody>
          <a:bodyPr>
            <a:normAutofit fontScale="90000"/>
          </a:bodyPr>
          <a:lstStyle/>
          <a:p>
            <a:r>
              <a:rPr lang="en-US" altLang="zh-TW" noProof="0" dirty="0"/>
              <a:t>Functional Dependency (FD)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340768"/>
            <a:ext cx="8138864" cy="5047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noProof="0" dirty="0">
                <a:solidFill>
                  <a:srgbClr val="3333CC"/>
                </a:solidFill>
                <a:ea typeface="Batang" pitchFamily="18" charset="-127"/>
              </a:rPr>
              <a:t>Examples:</a:t>
            </a:r>
          </a:p>
          <a:p>
            <a:pPr marL="0" indent="0">
              <a:buNone/>
            </a:pPr>
            <a:endParaRPr lang="en-US" altLang="zh-TW" noProof="0" dirty="0">
              <a:solidFill>
                <a:srgbClr val="3333CC"/>
              </a:solidFill>
              <a:ea typeface="Batang" pitchFamily="18" charset="-127"/>
            </a:endParaRPr>
          </a:p>
          <a:p>
            <a:pPr marL="0" indent="0">
              <a:buNone/>
            </a:pPr>
            <a:r>
              <a:rPr lang="en-US" altLang="zh-TW" dirty="0" err="1">
                <a:ea typeface="Batang" pitchFamily="18" charset="-127"/>
              </a:rPr>
              <a:t>Ssn</a:t>
            </a:r>
            <a:r>
              <a:rPr lang="en-US" altLang="zh-TW" dirty="0">
                <a:ea typeface="Batang" pitchFamily="18" charset="-127"/>
              </a:rPr>
              <a:t> -&gt; </a:t>
            </a:r>
            <a:r>
              <a:rPr lang="en-US" altLang="zh-TW" dirty="0" err="1">
                <a:ea typeface="Batang" pitchFamily="18" charset="-127"/>
              </a:rPr>
              <a:t>Ename</a:t>
            </a:r>
            <a:br>
              <a:rPr lang="en-US" altLang="zh-TW" dirty="0">
                <a:solidFill>
                  <a:srgbClr val="3333CC"/>
                </a:solidFill>
                <a:ea typeface="Batang" pitchFamily="18" charset="-127"/>
              </a:rPr>
            </a:br>
            <a:r>
              <a:rPr lang="en-US" altLang="zh-TW" dirty="0">
                <a:solidFill>
                  <a:srgbClr val="3333CC"/>
                </a:solidFill>
                <a:ea typeface="Batang" pitchFamily="18" charset="-127"/>
              </a:rPr>
              <a:t>The value of the employee’s Social Security number (</a:t>
            </a:r>
            <a:r>
              <a:rPr lang="en-US" altLang="zh-TW" dirty="0" err="1">
                <a:solidFill>
                  <a:srgbClr val="3333CC"/>
                </a:solidFill>
                <a:ea typeface="Batang" pitchFamily="18" charset="-127"/>
              </a:rPr>
              <a:t>Ssn</a:t>
            </a:r>
            <a:r>
              <a:rPr lang="en-US" altLang="zh-TW" dirty="0">
                <a:solidFill>
                  <a:srgbClr val="3333CC"/>
                </a:solidFill>
                <a:ea typeface="Batang" pitchFamily="18" charset="-127"/>
              </a:rPr>
              <a:t>) uniquely determines the employee name</a:t>
            </a:r>
          </a:p>
          <a:p>
            <a:pPr marL="0" indent="0">
              <a:buNone/>
            </a:pPr>
            <a:endParaRPr lang="en-US" altLang="zh-TW" dirty="0">
              <a:solidFill>
                <a:srgbClr val="3333CC"/>
              </a:solidFill>
              <a:ea typeface="Batang" pitchFamily="18" charset="-127"/>
            </a:endParaRPr>
          </a:p>
          <a:p>
            <a:pPr marL="0" indent="0">
              <a:buNone/>
            </a:pPr>
            <a:r>
              <a:rPr lang="en-US" altLang="zh-TW" noProof="0" dirty="0" err="1">
                <a:ea typeface="Batang" pitchFamily="18" charset="-127"/>
              </a:rPr>
              <a:t>Pnumber</a:t>
            </a:r>
            <a:r>
              <a:rPr lang="en-US" altLang="zh-TW" noProof="0" dirty="0">
                <a:ea typeface="Batang" pitchFamily="18" charset="-127"/>
              </a:rPr>
              <a:t> -&gt; {</a:t>
            </a:r>
            <a:r>
              <a:rPr lang="en-US" altLang="zh-TW" noProof="0" dirty="0" err="1">
                <a:ea typeface="Batang" pitchFamily="18" charset="-127"/>
              </a:rPr>
              <a:t>Pname</a:t>
            </a:r>
            <a:r>
              <a:rPr lang="en-US" altLang="zh-TW" noProof="0" dirty="0">
                <a:ea typeface="Batang" pitchFamily="18" charset="-127"/>
              </a:rPr>
              <a:t>, </a:t>
            </a:r>
            <a:r>
              <a:rPr lang="en-US" altLang="zh-TW" noProof="0" dirty="0" err="1">
                <a:ea typeface="Batang" pitchFamily="18" charset="-127"/>
              </a:rPr>
              <a:t>Plocation</a:t>
            </a:r>
            <a:r>
              <a:rPr lang="en-US" altLang="zh-TW" noProof="0" dirty="0">
                <a:ea typeface="Batang" pitchFamily="18" charset="-127"/>
              </a:rPr>
              <a:t>}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3333CC"/>
                </a:solidFill>
                <a:ea typeface="Batang" pitchFamily="18" charset="-127"/>
              </a:rPr>
              <a:t>The value of a project’s number (</a:t>
            </a:r>
            <a:r>
              <a:rPr lang="en-US" altLang="zh-TW" dirty="0" err="1">
                <a:solidFill>
                  <a:srgbClr val="3333CC"/>
                </a:solidFill>
                <a:ea typeface="Batang" pitchFamily="18" charset="-127"/>
              </a:rPr>
              <a:t>Pnumber</a:t>
            </a:r>
            <a:r>
              <a:rPr lang="en-US" altLang="zh-TW" dirty="0">
                <a:solidFill>
                  <a:srgbClr val="3333CC"/>
                </a:solidFill>
                <a:ea typeface="Batang" pitchFamily="18" charset="-127"/>
              </a:rPr>
              <a:t>) uniquely determines the project name and location</a:t>
            </a:r>
            <a:endParaRPr lang="en-US" altLang="zh-TW" noProof="0" dirty="0">
              <a:solidFill>
                <a:srgbClr val="3333CC"/>
              </a:solidFill>
              <a:ea typeface="Batang" pitchFamily="18" charset="-127"/>
            </a:endParaRP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15-</a:t>
            </a:r>
            <a:fld id="{2BF57D47-5485-45A7-AC84-C148981571B8}" type="slidenum">
              <a:rPr lang="en-US" altLang="zh-TW" smtClean="0"/>
              <a:pPr/>
              <a:t>10</a:t>
            </a:fld>
            <a:endParaRPr lang="en-US" altLang="zh-TW" dirty="0"/>
          </a:p>
        </p:txBody>
      </p:sp>
      <p:sp>
        <p:nvSpPr>
          <p:cNvPr id="5" name="Rektangel 4"/>
          <p:cNvSpPr/>
          <p:nvPr/>
        </p:nvSpPr>
        <p:spPr>
          <a:xfrm rot="1069062">
            <a:off x="5826626" y="2129621"/>
            <a:ext cx="33361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CPR nummer bestemmer navn</a:t>
            </a:r>
          </a:p>
        </p:txBody>
      </p:sp>
    </p:spTree>
    <p:extLst>
      <p:ext uri="{BB962C8B-B14F-4D97-AF65-F5344CB8AC3E}">
        <p14:creationId xmlns:p14="http://schemas.microsoft.com/office/powerpoint/2010/main" val="2263234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228600"/>
            <a:ext cx="7772400" cy="752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zh-TW"/>
              <a:t>Examples of FD constraints</a:t>
            </a:r>
            <a:endParaRPr kumimoji="0" lang="en-US" altLang="zh-TW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67544" y="3717032"/>
            <a:ext cx="8676456" cy="27599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49200" indent="-176400" algn="l" defTabSz="457200" rtl="0" eaLnBrk="1" latinLnBrk="0" hangingPunct="1">
              <a:spcBef>
                <a:spcPct val="20000"/>
              </a:spcBef>
              <a:buFont typeface="Lucida Grande"/>
              <a:buChar char="⋅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en-US" altLang="zh-TW"/>
              <a:t>FD1: {</a:t>
            </a:r>
            <a:r>
              <a:rPr kumimoji="0" lang="en-US" altLang="zh-TW">
                <a:solidFill>
                  <a:srgbClr val="3333CC"/>
                </a:solidFill>
              </a:rPr>
              <a:t>SSN, PNUMBER} </a:t>
            </a:r>
            <a:r>
              <a:rPr kumimoji="0" lang="en-US" altLang="zh-TW">
                <a:solidFill>
                  <a:srgbClr val="3333CC"/>
                </a:solidFill>
                <a:ea typeface="Batang" pitchFamily="18" charset="-127"/>
              </a:rPr>
              <a:t>→ HOURS </a:t>
            </a:r>
            <a:br>
              <a:rPr kumimoji="0" lang="en-US" altLang="zh-TW">
                <a:solidFill>
                  <a:srgbClr val="3333CC"/>
                </a:solidFill>
                <a:ea typeface="Batang" pitchFamily="18" charset="-127"/>
              </a:rPr>
            </a:br>
            <a:r>
              <a:rPr kumimoji="0" lang="en-US" altLang="zh-TW"/>
              <a:t>Ssn and project number determines hours</a:t>
            </a:r>
          </a:p>
          <a:p>
            <a:pPr fontAlgn="auto">
              <a:spcAft>
                <a:spcPts val="0"/>
              </a:spcAft>
            </a:pPr>
            <a:r>
              <a:rPr kumimoji="0" lang="en-US" altLang="zh-TW"/>
              <a:t>FD2:  </a:t>
            </a:r>
            <a:r>
              <a:rPr kumimoji="0" lang="en-US" altLang="zh-TW">
                <a:solidFill>
                  <a:srgbClr val="3333CC"/>
                </a:solidFill>
              </a:rPr>
              <a:t>SSN </a:t>
            </a:r>
            <a:r>
              <a:rPr kumimoji="0" lang="en-US" altLang="zh-TW">
                <a:solidFill>
                  <a:srgbClr val="3333CC"/>
                </a:solidFill>
                <a:ea typeface="Batang" pitchFamily="18" charset="-127"/>
              </a:rPr>
              <a:t>→ ENAME </a:t>
            </a:r>
            <a:br>
              <a:rPr kumimoji="0" lang="en-US" altLang="zh-TW">
                <a:solidFill>
                  <a:srgbClr val="3333CC"/>
                </a:solidFill>
                <a:ea typeface="Batang" pitchFamily="18" charset="-127"/>
              </a:rPr>
            </a:br>
            <a:r>
              <a:rPr kumimoji="0" lang="en-US" altLang="zh-TW"/>
              <a:t>Social security number determines employee name     </a:t>
            </a:r>
            <a:endParaRPr kumimoji="0" lang="en-US" altLang="zh-TW">
              <a:ea typeface="Batang" pitchFamily="18" charset="-127"/>
            </a:endParaRPr>
          </a:p>
          <a:p>
            <a:pPr fontAlgn="auto">
              <a:spcAft>
                <a:spcPts val="0"/>
              </a:spcAft>
            </a:pPr>
            <a:r>
              <a:rPr kumimoji="0" lang="en-US" altLang="zh-TW">
                <a:ea typeface="Batang" pitchFamily="18" charset="-127"/>
              </a:rPr>
              <a:t>FD3: </a:t>
            </a:r>
            <a:r>
              <a:rPr kumimoji="0" lang="en-US" altLang="zh-TW">
                <a:solidFill>
                  <a:srgbClr val="3333CC"/>
                </a:solidFill>
                <a:ea typeface="Batang" pitchFamily="18" charset="-127"/>
              </a:rPr>
              <a:t>PNUMBER →{PNAME, PLOCATION}</a:t>
            </a:r>
            <a:br>
              <a:rPr kumimoji="0" lang="en-US" altLang="zh-TW">
                <a:solidFill>
                  <a:srgbClr val="3333CC"/>
                </a:solidFill>
                <a:ea typeface="Batang" pitchFamily="18" charset="-127"/>
              </a:rPr>
            </a:br>
            <a:r>
              <a:rPr kumimoji="0" lang="en-US" altLang="zh-TW">
                <a:ea typeface="Batang" pitchFamily="18" charset="-127"/>
              </a:rPr>
              <a:t>Project number determines project name and location </a:t>
            </a:r>
            <a:endParaRPr kumimoji="0" lang="en-US" altLang="zh-TW" dirty="0">
              <a:ea typeface="Batang" pitchFamily="18" charset="-127"/>
            </a:endParaRPr>
          </a:p>
        </p:txBody>
      </p:sp>
      <p:pic>
        <p:nvPicPr>
          <p:cNvPr id="10" name="Picture 4" descr="C:\My Documents\F14-3_4.tif"/>
          <p:cNvPicPr>
            <a:picLocks noChangeAspect="1" noChangeArrowheads="1"/>
          </p:cNvPicPr>
          <p:nvPr/>
        </p:nvPicPr>
        <p:blipFill>
          <a:blip r:embed="rId6" cstate="print"/>
          <a:srcRect l="12099" t="12662" r="21921" b="72241"/>
          <a:stretch>
            <a:fillRect/>
          </a:stretch>
        </p:blipFill>
        <p:spPr bwMode="auto">
          <a:xfrm>
            <a:off x="899591" y="1196751"/>
            <a:ext cx="7057051" cy="2278839"/>
          </a:xfrm>
          <a:prstGeom prst="rect">
            <a:avLst/>
          </a:prstGeom>
          <a:noFill/>
        </p:spPr>
      </p:pic>
      <p:sp>
        <p:nvSpPr>
          <p:cNvPr id="11" name="Pladsholder til diasnummer 4"/>
          <p:cNvSpPr>
            <a:spLocks noGrp="1"/>
          </p:cNvSpPr>
          <p:nvPr>
            <p:ph type="sldNum" sz="quarter" idx="12"/>
          </p:nvPr>
        </p:nvSpPr>
        <p:spPr>
          <a:xfrm>
            <a:off x="8250726" y="6347672"/>
            <a:ext cx="609794" cy="365125"/>
          </a:xfrm>
        </p:spPr>
        <p:txBody>
          <a:bodyPr/>
          <a:lstStyle/>
          <a:p>
            <a:r>
              <a:rPr lang="en-US" altLang="zh-TW" dirty="0"/>
              <a:t>15-</a:t>
            </a:r>
            <a:fld id="{2BF57D47-5485-45A7-AC84-C148981571B8}" type="slidenum">
              <a:rPr lang="en-US" altLang="zh-TW" smtClean="0"/>
              <a:pPr/>
              <a:t>11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06682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84784"/>
            <a:ext cx="7899049" cy="4641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b="1" dirty="0">
                <a:solidFill>
                  <a:srgbClr val="00CC66"/>
                </a:solidFill>
              </a:rPr>
              <a:t>Relevant only if the key consists of more than 1 attribute</a:t>
            </a:r>
            <a:br>
              <a:rPr lang="en-US" altLang="zh-TW" sz="2400" b="1" dirty="0">
                <a:solidFill>
                  <a:srgbClr val="00CC66"/>
                </a:solidFill>
              </a:rPr>
            </a:br>
            <a:r>
              <a:rPr lang="en-US" altLang="zh-TW" sz="1600" dirty="0">
                <a:solidFill>
                  <a:srgbClr val="00CC66"/>
                </a:solidFill>
              </a:rPr>
              <a:t>(composite key)</a:t>
            </a:r>
          </a:p>
          <a:p>
            <a:pPr marL="0" indent="0">
              <a:buNone/>
            </a:pPr>
            <a:endParaRPr lang="en-US" altLang="zh-TW" sz="2000" b="1" dirty="0">
              <a:solidFill>
                <a:srgbClr val="00CC66"/>
              </a:solidFill>
            </a:endParaRPr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/>
              <a:t>All attributes in the relations must be functional dependent of </a:t>
            </a:r>
            <a:r>
              <a:rPr lang="en-US" altLang="zh-TW" sz="2400" i="1" dirty="0"/>
              <a:t>the whole key</a:t>
            </a:r>
            <a:br>
              <a:rPr lang="en-US" altLang="zh-TW" sz="2400" dirty="0"/>
            </a:br>
            <a:r>
              <a:rPr lang="en-US" altLang="zh-TW" sz="2400" dirty="0"/>
              <a:t>- and not by part of the key</a:t>
            </a:r>
          </a:p>
          <a:p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“All of the non-key fields depend on all of the key fields” </a:t>
            </a:r>
          </a:p>
          <a:p>
            <a:pPr marL="0" indent="0">
              <a:buNone/>
            </a:pPr>
            <a:br>
              <a:rPr lang="en-US" altLang="zh-TW" sz="2000" dirty="0"/>
            </a:br>
            <a:endParaRPr lang="en-US" altLang="zh-TW" sz="2000" dirty="0"/>
          </a:p>
          <a:p>
            <a:endParaRPr lang="en-US" altLang="zh-TW" sz="2400" dirty="0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685800" y="304800"/>
            <a:ext cx="7772400" cy="96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TW" sz="3600" dirty="0">
                <a:solidFill>
                  <a:schemeClr val="bg1"/>
                </a:solidFill>
                <a:latin typeface="+mj-lt"/>
              </a:rPr>
              <a:t>Second Normal Form 2NF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15-</a:t>
            </a:r>
            <a:fld id="{2BF57D47-5485-45A7-AC84-C148981571B8}" type="slidenum">
              <a:rPr lang="en-US" altLang="zh-TW" smtClean="0"/>
              <a:pPr/>
              <a:t>12</a:t>
            </a:fld>
            <a:endParaRPr lang="en-US" altLang="zh-TW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31" y="4941168"/>
            <a:ext cx="7700338" cy="99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35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8640"/>
            <a:ext cx="7772400" cy="792088"/>
          </a:xfrm>
        </p:spPr>
        <p:txBody>
          <a:bodyPr>
            <a:normAutofit/>
          </a:bodyPr>
          <a:lstStyle/>
          <a:p>
            <a:r>
              <a:rPr lang="en-US" altLang="zh-TW" noProof="0" dirty="0">
                <a:latin typeface="+mn-lt"/>
              </a:rPr>
              <a:t>Normalize to 2NF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340768"/>
            <a:ext cx="8496944" cy="4752528"/>
          </a:xfrm>
        </p:spPr>
        <p:txBody>
          <a:bodyPr>
            <a:normAutofit/>
          </a:bodyPr>
          <a:lstStyle/>
          <a:p>
            <a:r>
              <a:rPr lang="en-US" altLang="zh-TW" dirty="0"/>
              <a:t>Decompose and set up a new relation for each partial key with its dependent attribute(s).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sz="1600" dirty="0"/>
              <a:t>Make sure to keep a relation with the original primary key and any attributes that are fully functionally dependent on it.</a:t>
            </a:r>
          </a:p>
          <a:p>
            <a:endParaRPr lang="en-US" altLang="zh-TW" sz="1600" dirty="0"/>
          </a:p>
          <a:p>
            <a:r>
              <a:rPr lang="en-US" altLang="zh-TW" sz="2400" i="1" dirty="0"/>
              <a:t>Decompose: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15-</a:t>
            </a:r>
            <a:fld id="{2BF57D47-5485-45A7-AC84-C148981571B8}" type="slidenum">
              <a:rPr lang="en-US" altLang="zh-TW" smtClean="0"/>
              <a:pPr/>
              <a:t>13</a:t>
            </a:fld>
            <a:endParaRPr lang="en-US" altLang="zh-TW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933056"/>
            <a:ext cx="7700338" cy="99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81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8640"/>
            <a:ext cx="7772400" cy="792088"/>
          </a:xfrm>
        </p:spPr>
        <p:txBody>
          <a:bodyPr>
            <a:normAutofit/>
          </a:bodyPr>
          <a:lstStyle/>
          <a:p>
            <a:r>
              <a:rPr lang="en-US" altLang="zh-TW" noProof="0" dirty="0">
                <a:latin typeface="+mn-lt"/>
              </a:rPr>
              <a:t>Third normal form  3NF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412776"/>
            <a:ext cx="7986464" cy="48245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noProof="0" dirty="0"/>
              <a:t>It is in 2NF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It contains no transitive dependencies</a:t>
            </a:r>
          </a:p>
          <a:p>
            <a:pPr marL="0" indent="0">
              <a:buNone/>
            </a:pPr>
            <a:endParaRPr lang="en-US" altLang="zh-TW" noProof="0" dirty="0"/>
          </a:p>
          <a:p>
            <a:pPr marL="0" indent="0">
              <a:buNone/>
            </a:pPr>
            <a:r>
              <a:rPr lang="en-US" altLang="zh-TW" dirty="0"/>
              <a:t>A transitive dependency is </a:t>
            </a:r>
            <a:r>
              <a:rPr lang="en-US" altLang="zh-TW" i="1" dirty="0">
                <a:solidFill>
                  <a:srgbClr val="00CC00"/>
                </a:solidFill>
              </a:rPr>
              <a:t>when one non-key field’s value depends on another non-key field’s value</a:t>
            </a:r>
            <a:r>
              <a:rPr lang="en-US" altLang="zh-TW" dirty="0">
                <a:solidFill>
                  <a:srgbClr val="00CC00"/>
                </a:solidFill>
              </a:rPr>
              <a:t>.</a:t>
            </a:r>
          </a:p>
          <a:p>
            <a:pPr marL="0" indent="0">
              <a:buNone/>
            </a:pPr>
            <a:endParaRPr lang="en-US" altLang="zh-TW" noProof="0" dirty="0"/>
          </a:p>
          <a:p>
            <a:pPr marL="0" indent="0">
              <a:buNone/>
            </a:pPr>
            <a:r>
              <a:rPr lang="en-US" altLang="zh-TW" dirty="0"/>
              <a:t>“Any non-key must only depend on the primary key”</a:t>
            </a:r>
          </a:p>
          <a:p>
            <a:pPr marL="0" indent="0">
              <a:buNone/>
            </a:pPr>
            <a:endParaRPr lang="en-US" altLang="zh-TW" noProof="0" dirty="0"/>
          </a:p>
          <a:p>
            <a:pPr marL="0" indent="0">
              <a:buNone/>
            </a:pPr>
            <a:r>
              <a:rPr lang="en-US" altLang="zh-TW" b="1" dirty="0"/>
              <a:t>?</a:t>
            </a:r>
            <a:endParaRPr lang="en-US" altLang="zh-TW" b="1" noProof="0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15-</a:t>
            </a:r>
            <a:fld id="{2BF57D47-5485-45A7-AC84-C148981571B8}" type="slidenum">
              <a:rPr lang="en-US" altLang="zh-TW" smtClean="0"/>
              <a:pPr/>
              <a:t>14</a:t>
            </a:fld>
            <a:endParaRPr lang="en-US" altLang="zh-TW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80" y="5887109"/>
            <a:ext cx="6369593" cy="82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41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0" dirty="0"/>
              <a:t>Third Normal Form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8064896" cy="5270510"/>
          </a:xfrm>
        </p:spPr>
        <p:txBody>
          <a:bodyPr>
            <a:normAutofit lnSpcReduction="10000"/>
          </a:bodyPr>
          <a:lstStyle/>
          <a:p>
            <a:pPr marL="309600" lvl="1" indent="0">
              <a:buNone/>
            </a:pPr>
            <a:r>
              <a:rPr lang="en-US" altLang="zh-TW" sz="3200" dirty="0">
                <a:solidFill>
                  <a:srgbClr val="00CC66"/>
                </a:solidFill>
              </a:rPr>
              <a:t>Counterexample : not in 3NF</a:t>
            </a:r>
          </a:p>
          <a:p>
            <a:pPr lvl="1"/>
            <a:r>
              <a:rPr lang="en-US" altLang="zh-TW" noProof="0" dirty="0"/>
              <a:t>Job( </a:t>
            </a:r>
            <a:r>
              <a:rPr lang="en-US" altLang="zh-TW" u="sng" noProof="0" dirty="0" err="1"/>
              <a:t>empname</a:t>
            </a:r>
            <a:r>
              <a:rPr lang="en-US" altLang="zh-TW" noProof="0" dirty="0"/>
              <a:t>, city, country)</a:t>
            </a:r>
          </a:p>
          <a:p>
            <a:pPr lvl="1"/>
            <a:r>
              <a:rPr lang="en-US" altLang="zh-TW" noProof="0" dirty="0"/>
              <a:t>FD: city</a:t>
            </a:r>
            <a:r>
              <a:rPr lang="en-US" altLang="zh-TW" dirty="0"/>
              <a:t> </a:t>
            </a:r>
            <a:r>
              <a:rPr lang="en-US" altLang="zh-TW" dirty="0">
                <a:ea typeface="Batang" pitchFamily="18" charset="-127"/>
              </a:rPr>
              <a:t>→</a:t>
            </a:r>
            <a:r>
              <a:rPr lang="en-US" altLang="zh-TW" noProof="0" dirty="0"/>
              <a:t> country</a:t>
            </a:r>
          </a:p>
          <a:p>
            <a:pPr lvl="1"/>
            <a:endParaRPr lang="en-US" altLang="zh-TW" dirty="0"/>
          </a:p>
          <a:p>
            <a:pPr lvl="1"/>
            <a:endParaRPr lang="en-US" altLang="zh-TW" noProof="0" dirty="0"/>
          </a:p>
          <a:p>
            <a:pPr lvl="1"/>
            <a:endParaRPr lang="en-US" altLang="zh-TW" dirty="0"/>
          </a:p>
          <a:p>
            <a:pPr lvl="1"/>
            <a:endParaRPr lang="en-US" altLang="zh-TW" noProof="0" dirty="0"/>
          </a:p>
          <a:p>
            <a:pPr lvl="1"/>
            <a:endParaRPr lang="en-US" altLang="zh-TW" dirty="0"/>
          </a:p>
          <a:p>
            <a:pPr lvl="1"/>
            <a:endParaRPr lang="en-US" altLang="zh-TW" noProof="0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309600" lvl="1" indent="0">
              <a:buNone/>
            </a:pPr>
            <a:r>
              <a:rPr lang="en-US" altLang="zh-TW" sz="2000" noProof="0" dirty="0">
                <a:solidFill>
                  <a:srgbClr val="FF0000"/>
                </a:solidFill>
              </a:rPr>
              <a:t>Redundant that Chicago is in USA</a:t>
            </a:r>
          </a:p>
          <a:p>
            <a:pPr marL="309600" lvl="1" indent="0">
              <a:buNone/>
            </a:pPr>
            <a:endParaRPr lang="en-US" altLang="zh-TW" noProof="0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15-</a:t>
            </a:r>
            <a:fld id="{2BF57D47-5485-45A7-AC84-C148981571B8}" type="slidenum">
              <a:rPr lang="en-US" altLang="zh-TW" smtClean="0"/>
              <a:pPr/>
              <a:t>15</a:t>
            </a:fld>
            <a:endParaRPr lang="en-US" altLang="zh-TW" dirty="0"/>
          </a:p>
        </p:txBody>
      </p:sp>
      <p:sp>
        <p:nvSpPr>
          <p:cNvPr id="3" name="Rectangle 2"/>
          <p:cNvSpPr/>
          <p:nvPr/>
        </p:nvSpPr>
        <p:spPr>
          <a:xfrm>
            <a:off x="2123728" y="6159485"/>
            <a:ext cx="60370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https://www.youtube.com/watch?v=U-F_fRJ_YTQ&amp;nohtml5=False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0928"/>
            <a:ext cx="3513990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9740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0" dirty="0"/>
              <a:t>Third Normal Form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40768"/>
            <a:ext cx="7827041" cy="4785395"/>
          </a:xfrm>
        </p:spPr>
        <p:txBody>
          <a:bodyPr/>
          <a:lstStyle/>
          <a:p>
            <a:pPr marL="309600" lvl="1" indent="0">
              <a:buNone/>
            </a:pPr>
            <a:r>
              <a:rPr lang="en-US" altLang="zh-TW" sz="3200" dirty="0">
                <a:solidFill>
                  <a:srgbClr val="00CC66"/>
                </a:solidFill>
              </a:rPr>
              <a:t>Counterexample : </a:t>
            </a:r>
            <a:r>
              <a:rPr lang="en-US" altLang="zh-TW" sz="3200" i="1" dirty="0">
                <a:solidFill>
                  <a:srgbClr val="00CC66"/>
                </a:solidFill>
              </a:rPr>
              <a:t>now</a:t>
            </a:r>
            <a:r>
              <a:rPr lang="en-US" altLang="zh-TW" sz="3200" dirty="0">
                <a:solidFill>
                  <a:srgbClr val="00CC66"/>
                </a:solidFill>
              </a:rPr>
              <a:t> in 3NF</a:t>
            </a:r>
          </a:p>
          <a:p>
            <a:pPr lvl="1"/>
            <a:r>
              <a:rPr lang="en-US" altLang="zh-TW" noProof="0" dirty="0"/>
              <a:t>Job (</a:t>
            </a:r>
            <a:r>
              <a:rPr lang="en-US" altLang="zh-TW" u="sng" noProof="0" dirty="0" err="1"/>
              <a:t>empname</a:t>
            </a:r>
            <a:r>
              <a:rPr lang="en-US" altLang="zh-TW" noProof="0" dirty="0"/>
              <a:t>, city)</a:t>
            </a:r>
          </a:p>
          <a:p>
            <a:pPr lvl="1"/>
            <a:r>
              <a:rPr lang="en-US" altLang="zh-TW" dirty="0" err="1"/>
              <a:t>CityLocation</a:t>
            </a:r>
            <a:r>
              <a:rPr lang="en-US" altLang="zh-TW" dirty="0"/>
              <a:t> (</a:t>
            </a:r>
            <a:r>
              <a:rPr lang="en-US" altLang="zh-TW" u="sng" dirty="0"/>
              <a:t>city</a:t>
            </a:r>
            <a:r>
              <a:rPr lang="en-US" altLang="zh-TW" dirty="0"/>
              <a:t>, country)</a:t>
            </a:r>
            <a:endParaRPr lang="en-US" altLang="zh-TW" noProof="0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15-</a:t>
            </a:r>
            <a:fld id="{2BF57D47-5485-45A7-AC84-C148981571B8}" type="slidenum">
              <a:rPr lang="en-US" altLang="zh-TW" smtClean="0"/>
              <a:pPr/>
              <a:t>16</a:t>
            </a:fld>
            <a:endParaRPr lang="en-US" altLang="zh-TW" dirty="0"/>
          </a:p>
        </p:txBody>
      </p:sp>
      <p:sp>
        <p:nvSpPr>
          <p:cNvPr id="3" name="Rectangle 2"/>
          <p:cNvSpPr/>
          <p:nvPr/>
        </p:nvSpPr>
        <p:spPr>
          <a:xfrm>
            <a:off x="2123728" y="6159485"/>
            <a:ext cx="60370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https://www.youtube.com/watch?v=U-F_fRJ_YTQ&amp;nohtml5=False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24944"/>
            <a:ext cx="2592288" cy="2995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24944"/>
            <a:ext cx="2839315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479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noProof="0" dirty="0"/>
              <a:t>Boyce-</a:t>
            </a:r>
            <a:r>
              <a:rPr lang="en-US" noProof="0" dirty="0" err="1"/>
              <a:t>Codd</a:t>
            </a:r>
            <a:r>
              <a:rPr lang="en-US" noProof="0" dirty="0"/>
              <a:t> </a:t>
            </a:r>
            <a:r>
              <a:rPr lang="en-US" dirty="0"/>
              <a:t>Normal Form (BCNF)</a:t>
            </a:r>
            <a:endParaRPr lang="en-US" noProof="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82014" y="1600200"/>
            <a:ext cx="7994442" cy="4781128"/>
          </a:xfrm>
        </p:spPr>
        <p:txBody>
          <a:bodyPr lIns="90488" tIns="44450" rIns="90488" bIns="44450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333CC"/>
                </a:solidFill>
              </a:rPr>
              <a:t>Boyce-Codd Normal Form (BCNF)</a:t>
            </a:r>
          </a:p>
          <a:p>
            <a:pPr marL="0" indent="0">
              <a:buNone/>
            </a:pPr>
            <a:r>
              <a:rPr lang="en-US" dirty="0">
                <a:solidFill>
                  <a:srgbClr val="3333CC"/>
                </a:solidFill>
              </a:rPr>
              <a:t>A relation is said to be in BCNF if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The relation is in Third Normal Form (3NF)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And every determinant is a </a:t>
            </a:r>
            <a:r>
              <a:rPr lang="en-US" sz="1700" dirty="0" err="1"/>
              <a:t>candicate</a:t>
            </a:r>
            <a:r>
              <a:rPr lang="en-US" sz="1700" dirty="0"/>
              <a:t> key</a:t>
            </a:r>
          </a:p>
          <a:p>
            <a:pPr marL="0" indent="0">
              <a:buNone/>
            </a:pPr>
            <a:endParaRPr lang="en-US" sz="3200" noProof="0" dirty="0"/>
          </a:p>
          <a:p>
            <a:pPr marL="0" indent="0">
              <a:buNone/>
            </a:pPr>
            <a:r>
              <a:rPr lang="en-US" sz="3200" dirty="0"/>
              <a:t>For each A -&gt; B , A is a key</a:t>
            </a:r>
          </a:p>
          <a:p>
            <a:pPr marL="0" lvl="1" indent="0">
              <a:buClr>
                <a:schemeClr val="accent2"/>
              </a:buClr>
              <a:buNone/>
            </a:pPr>
            <a:r>
              <a:rPr lang="en-US" sz="2000" dirty="0">
                <a:solidFill>
                  <a:srgbClr val="00B050"/>
                </a:solidFill>
              </a:rPr>
              <a:t>For all functional dependencies, it must be the case that the determinant is a candidate key.</a:t>
            </a:r>
          </a:p>
          <a:p>
            <a:pPr marL="0" indent="0">
              <a:buNone/>
            </a:pPr>
            <a:r>
              <a:rPr lang="en-US" sz="1300" noProof="0" dirty="0"/>
              <a:t> </a:t>
            </a:r>
          </a:p>
          <a:p>
            <a:pPr marL="0" indent="0">
              <a:buNone/>
            </a:pPr>
            <a:r>
              <a:rPr lang="en-US" dirty="0"/>
              <a:t>The data you store in a table must </a:t>
            </a:r>
            <a:r>
              <a:rPr lang="en-US" b="1" dirty="0"/>
              <a:t>depend on the key, the whole key and nothing but the key</a:t>
            </a:r>
          </a:p>
          <a:p>
            <a:pPr marL="0" indent="0">
              <a:buNone/>
            </a:pPr>
            <a:r>
              <a:rPr lang="en-US" sz="1700" dirty="0"/>
              <a:t>“So help me </a:t>
            </a:r>
            <a:r>
              <a:rPr lang="en-US" sz="1700" dirty="0" err="1"/>
              <a:t>Codd</a:t>
            </a:r>
            <a:r>
              <a:rPr lang="en-US" sz="1700" dirty="0"/>
              <a:t>” </a:t>
            </a:r>
            <a:endParaRPr lang="en-US" sz="1700" noProof="0" dirty="0"/>
          </a:p>
          <a:p>
            <a:pPr lvl="1"/>
            <a:endParaRPr lang="en-US" sz="2000" noProof="0" dirty="0"/>
          </a:p>
          <a:p>
            <a:pPr lvl="1"/>
            <a:endParaRPr lang="en-US" sz="2000" noProof="0" dirty="0"/>
          </a:p>
          <a:p>
            <a:pPr marL="309600" lvl="1" indent="0">
              <a:buNone/>
            </a:pPr>
            <a:endParaRPr lang="en-US" sz="2000" noProof="0" dirty="0"/>
          </a:p>
          <a:p>
            <a:pPr eaLnBrk="1" hangingPunct="1"/>
            <a:endParaRPr lang="en-US" sz="2400" noProof="0" dirty="0"/>
          </a:p>
          <a:p>
            <a:pPr marL="0" indent="0" eaLnBrk="1" hangingPunct="1">
              <a:buNone/>
            </a:pPr>
            <a:endParaRPr lang="en-US" sz="2400" noProof="0" dirty="0"/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4FF2D7D-64ED-4C9E-8578-F0598C300D99}" type="slidenum">
              <a:rPr lang="en-US" sz="1400" smtClean="0"/>
              <a:pPr/>
              <a:t>17</a:t>
            </a:fld>
            <a:endParaRPr lang="en-US" sz="1400"/>
          </a:p>
        </p:txBody>
      </p:sp>
      <p:sp>
        <p:nvSpPr>
          <p:cNvPr id="2" name="Rektangel 1"/>
          <p:cNvSpPr/>
          <p:nvPr/>
        </p:nvSpPr>
        <p:spPr>
          <a:xfrm>
            <a:off x="2483768" y="6350168"/>
            <a:ext cx="66602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 dirty="0"/>
              <a:t>https://www.youtube.com/watch?v=G5lHTPRSSto&amp;nohtml5=False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5E7A0C06-7148-4978-8879-A5027A1F9091}"/>
              </a:ext>
            </a:extLst>
          </p:cNvPr>
          <p:cNvSpPr/>
          <p:nvPr/>
        </p:nvSpPr>
        <p:spPr>
          <a:xfrm rot="819639">
            <a:off x="7010550" y="2991900"/>
            <a:ext cx="19319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700" dirty="0" err="1">
                <a:solidFill>
                  <a:srgbClr val="FF6600"/>
                </a:solidFill>
              </a:rPr>
              <a:t>candicate</a:t>
            </a:r>
            <a:r>
              <a:rPr lang="en-US" sz="1700" dirty="0">
                <a:solidFill>
                  <a:srgbClr val="FF6600"/>
                </a:solidFill>
              </a:rPr>
              <a:t> key?</a:t>
            </a:r>
          </a:p>
        </p:txBody>
      </p:sp>
    </p:spTree>
    <p:extLst>
      <p:ext uri="{BB962C8B-B14F-4D97-AF65-F5344CB8AC3E}">
        <p14:creationId xmlns:p14="http://schemas.microsoft.com/office/powerpoint/2010/main" val="1260857862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/>
              <a:t>Nearest shops – 3NF but not BCNF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940152" y="5589240"/>
            <a:ext cx="2952328" cy="1152128"/>
          </a:xfrm>
        </p:spPr>
        <p:txBody>
          <a:bodyPr>
            <a:normAutofit fontScale="92500"/>
          </a:bodyPr>
          <a:lstStyle/>
          <a:p>
            <a:pPr lvl="1"/>
            <a:r>
              <a:rPr lang="en-US" noProof="0" dirty="0"/>
              <a:t>Employee -&gt; Place</a:t>
            </a:r>
          </a:p>
          <a:p>
            <a:pPr lvl="1"/>
            <a:r>
              <a:rPr lang="en-US" noProof="0" dirty="0"/>
              <a:t>Project -&gt; Place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661934"/>
              </p:ext>
            </p:extLst>
          </p:nvPr>
        </p:nvGraphicFramePr>
        <p:xfrm>
          <a:off x="5652120" y="1176846"/>
          <a:ext cx="3024336" cy="220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625">
                <a:tc>
                  <a:txBody>
                    <a:bodyPr/>
                    <a:lstStyle/>
                    <a:p>
                      <a:r>
                        <a:rPr lang="en-US" b="1" i="0" u="sng" dirty="0" err="1"/>
                        <a:t>NearestShop</a:t>
                      </a:r>
                      <a:endParaRPr lang="en-US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u="none" dirty="0" err="1"/>
                        <a:t>ShopType</a:t>
                      </a:r>
                      <a:endParaRPr lang="en-US" b="1" i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40">
                <a:tc>
                  <a:txBody>
                    <a:bodyPr/>
                    <a:lstStyle/>
                    <a:p>
                      <a:r>
                        <a:rPr lang="en-US" dirty="0" err="1"/>
                        <a:t>ProfilOptik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Optician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40">
                <a:tc>
                  <a:txBody>
                    <a:bodyPr/>
                    <a:lstStyle/>
                    <a:p>
                      <a:r>
                        <a:rPr lang="en-US" dirty="0" err="1"/>
                        <a:t>SalonHair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Hairdresser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240">
                <a:tc>
                  <a:txBody>
                    <a:bodyPr/>
                    <a:lstStyle/>
                    <a:p>
                      <a:r>
                        <a:rPr lang="en-US" dirty="0" err="1"/>
                        <a:t>BogHandel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40">
                <a:tc>
                  <a:txBody>
                    <a:bodyPr/>
                    <a:lstStyle/>
                    <a:p>
                      <a:r>
                        <a:rPr lang="en-US" dirty="0" err="1"/>
                        <a:t>GuldBager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Bakery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240">
                <a:tc>
                  <a:txBody>
                    <a:bodyPr/>
                    <a:lstStyle/>
                    <a:p>
                      <a:r>
                        <a:rPr lang="en-US" dirty="0" err="1"/>
                        <a:t>Klipotetek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Hairdresser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982340"/>
              </p:ext>
            </p:extLst>
          </p:nvPr>
        </p:nvGraphicFramePr>
        <p:xfrm>
          <a:off x="179512" y="1196752"/>
          <a:ext cx="4248471" cy="257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240">
                <a:tc>
                  <a:txBody>
                    <a:bodyPr/>
                    <a:lstStyle/>
                    <a:p>
                      <a:r>
                        <a:rPr lang="en-US" b="1" i="0" u="sng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u="sng" dirty="0" err="1"/>
                        <a:t>ShopType</a:t>
                      </a:r>
                      <a:endParaRPr lang="en-US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NearestShop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40">
                <a:tc>
                  <a:txBody>
                    <a:bodyPr/>
                    <a:lstStyle/>
                    <a:p>
                      <a:r>
                        <a:rPr lang="en-US" dirty="0"/>
                        <a:t>Pedersen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Optician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ProfilOptik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40">
                <a:tc>
                  <a:txBody>
                    <a:bodyPr/>
                    <a:lstStyle/>
                    <a:p>
                      <a:r>
                        <a:rPr lang="en-US" dirty="0"/>
                        <a:t>Pedersen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Hairdresser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SalonHair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240">
                <a:tc>
                  <a:txBody>
                    <a:bodyPr/>
                    <a:lstStyle/>
                    <a:p>
                      <a:r>
                        <a:rPr lang="en-US" dirty="0"/>
                        <a:t>Nielsen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BogHandel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40">
                <a:tc>
                  <a:txBody>
                    <a:bodyPr/>
                    <a:lstStyle/>
                    <a:p>
                      <a:r>
                        <a:rPr lang="en-US" dirty="0"/>
                        <a:t>Jensen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Bakery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GuldBager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2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Jensen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Hairdresser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Klipotetek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240">
                <a:tc>
                  <a:txBody>
                    <a:bodyPr/>
                    <a:lstStyle/>
                    <a:p>
                      <a:r>
                        <a:rPr lang="en-US" dirty="0"/>
                        <a:t>Jensen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Optician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ProfilOptik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4569292" y="3356992"/>
            <a:ext cx="792088" cy="7920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7380" y="3979208"/>
            <a:ext cx="43119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The candidate keys of the table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{Person, Shop Type}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{Person, Nearest Shop}</a:t>
            </a:r>
          </a:p>
          <a:p>
            <a:r>
              <a:rPr lang="en-US" dirty="0">
                <a:latin typeface="+mn-lt"/>
              </a:rPr>
              <a:t>The FDs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Person, </a:t>
            </a:r>
            <a:r>
              <a:rPr lang="en-US" dirty="0" err="1">
                <a:latin typeface="+mn-lt"/>
              </a:rPr>
              <a:t>ShopType</a:t>
            </a:r>
            <a:r>
              <a:rPr lang="en-US" dirty="0">
                <a:latin typeface="+mn-lt"/>
              </a:rPr>
              <a:t> -&gt; </a:t>
            </a:r>
            <a:r>
              <a:rPr lang="en-US" dirty="0" err="1">
                <a:latin typeface="+mn-lt"/>
              </a:rPr>
              <a:t>NearestShop</a:t>
            </a:r>
            <a:endParaRPr lang="en-US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NearestShop</a:t>
            </a:r>
            <a:r>
              <a:rPr lang="en-US" dirty="0">
                <a:latin typeface="+mn-lt"/>
              </a:rPr>
              <a:t>-&gt; </a:t>
            </a:r>
            <a:r>
              <a:rPr lang="en-US" dirty="0" err="1">
                <a:latin typeface="+mn-lt"/>
              </a:rPr>
              <a:t>ShopType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813674"/>
              </p:ext>
            </p:extLst>
          </p:nvPr>
        </p:nvGraphicFramePr>
        <p:xfrm>
          <a:off x="5652120" y="3880524"/>
          <a:ext cx="3024336" cy="25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232">
                <a:tc>
                  <a:txBody>
                    <a:bodyPr/>
                    <a:lstStyle/>
                    <a:p>
                      <a:r>
                        <a:rPr lang="en-US" b="1" i="0" u="sng" dirty="0" err="1"/>
                        <a:t>NearestShop</a:t>
                      </a:r>
                      <a:endParaRPr lang="en-US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u="sng" dirty="0"/>
                        <a:t>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40">
                <a:tc>
                  <a:txBody>
                    <a:bodyPr/>
                    <a:lstStyle/>
                    <a:p>
                      <a:r>
                        <a:rPr lang="en-US" dirty="0" err="1"/>
                        <a:t>ProfilOptik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Pedersen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40">
                <a:tc>
                  <a:txBody>
                    <a:bodyPr/>
                    <a:lstStyle/>
                    <a:p>
                      <a:r>
                        <a:rPr lang="en-US" dirty="0" err="1"/>
                        <a:t>SalonHair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Pedersen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240">
                <a:tc>
                  <a:txBody>
                    <a:bodyPr/>
                    <a:lstStyle/>
                    <a:p>
                      <a:r>
                        <a:rPr lang="en-US" dirty="0" err="1"/>
                        <a:t>BogHandel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Nielsen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40">
                <a:tc>
                  <a:txBody>
                    <a:bodyPr/>
                    <a:lstStyle/>
                    <a:p>
                      <a:r>
                        <a:rPr lang="en-US" dirty="0" err="1"/>
                        <a:t>GuldBager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Jensen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240">
                <a:tc>
                  <a:txBody>
                    <a:bodyPr/>
                    <a:lstStyle/>
                    <a:p>
                      <a:r>
                        <a:rPr lang="en-US" dirty="0" err="1"/>
                        <a:t>Klipotetek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Jensen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240">
                <a:tc>
                  <a:txBody>
                    <a:bodyPr/>
                    <a:lstStyle/>
                    <a:p>
                      <a:r>
                        <a:rPr lang="en-US" dirty="0" err="1"/>
                        <a:t>ProfilOptik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Jensen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95736" y="6447531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1200249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noProof="0" dirty="0"/>
              <a:t>BCNF  vs 3NF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82014" y="1600201"/>
            <a:ext cx="7756587" cy="3340968"/>
          </a:xfrm>
        </p:spPr>
        <p:txBody>
          <a:bodyPr lIns="90488" tIns="44450" rIns="90488" bIns="44450">
            <a:normAutofit/>
          </a:bodyPr>
          <a:lstStyle/>
          <a:p>
            <a:r>
              <a:rPr lang="en-US" sz="2400" noProof="0" dirty="0"/>
              <a:t>BCNF </a:t>
            </a:r>
          </a:p>
          <a:p>
            <a:pPr lvl="1"/>
            <a:r>
              <a:rPr lang="en-US" noProof="0" dirty="0"/>
              <a:t>Stricter than 3NF</a:t>
            </a:r>
          </a:p>
          <a:p>
            <a:pPr marL="309600" lvl="1" indent="0">
              <a:buNone/>
            </a:pPr>
            <a:endParaRPr lang="en-US" noProof="0" dirty="0"/>
          </a:p>
          <a:p>
            <a:r>
              <a:rPr lang="en-US" sz="2400" noProof="0" dirty="0"/>
              <a:t> 3NF</a:t>
            </a:r>
          </a:p>
          <a:p>
            <a:pPr lvl="1"/>
            <a:r>
              <a:rPr lang="en-US" noProof="0" dirty="0"/>
              <a:t>Always allows join lossless and dependency preserving</a:t>
            </a:r>
          </a:p>
          <a:p>
            <a:pPr lvl="1"/>
            <a:r>
              <a:rPr lang="en-US" noProof="0" dirty="0"/>
              <a:t>May allow some anomalies</a:t>
            </a:r>
          </a:p>
          <a:p>
            <a:pPr lvl="1"/>
            <a:r>
              <a:rPr lang="en-US" sz="1600" dirty="0"/>
              <a:t>“In practice, most relation schemas that are in 3NF are also in BCNF”</a:t>
            </a:r>
            <a:endParaRPr lang="en-US" sz="1600" noProof="0" dirty="0"/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4FF2D7D-64ED-4C9E-8578-F0598C300D99}" type="slidenum">
              <a:rPr lang="en-US" sz="1400" smtClean="0"/>
              <a:pPr/>
              <a:t>19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5460524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350"/>
            <a:ext cx="8388424" cy="79216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noProof="0" dirty="0"/>
              <a:t>Informal guidelines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268760"/>
            <a:ext cx="8064896" cy="4824536"/>
          </a:xfrm>
        </p:spPr>
        <p:txBody>
          <a:bodyPr lIns="90488" tIns="44450" rIns="90488" bIns="44450">
            <a:normAutofit lnSpcReduction="10000"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en-US" dirty="0"/>
              <a:t>Make sure that the meaning of a table is clear.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Information about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different things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should be placed in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different tables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en-US" dirty="0"/>
              <a:t>Reduce redundant information in tuples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lead to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anomalies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i.e. problems at the insertion, update and deletion of data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waste of storage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Reduce NULL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unexpected join results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multiple interpretations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waste of storage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Avoid generation spurious data during JOIN</a:t>
            </a: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8BFD9D2-C5D9-42CC-811B-B939C3840C57}" type="slidenum">
              <a:rPr lang="en-US" sz="1400" smtClean="0"/>
              <a:pPr/>
              <a:t>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288962731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Is normalization a must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139" y="1416460"/>
            <a:ext cx="7756587" cy="4525963"/>
          </a:xfrm>
        </p:spPr>
        <p:txBody>
          <a:bodyPr>
            <a:normAutofit/>
          </a:bodyPr>
          <a:lstStyle/>
          <a:p>
            <a:r>
              <a:rPr lang="en-US" dirty="0"/>
              <a:t>If the domain model is well thought out then the schema derived from transformation rules are normally good.</a:t>
            </a:r>
            <a:br>
              <a:rPr lang="en-US" dirty="0"/>
            </a:br>
            <a:r>
              <a:rPr lang="en-US" sz="2400" i="1" dirty="0">
                <a:solidFill>
                  <a:srgbClr val="00B050"/>
                </a:solidFill>
              </a:rPr>
              <a:t>Still check it.</a:t>
            </a:r>
          </a:p>
          <a:p>
            <a:endParaRPr lang="en-US" dirty="0"/>
          </a:p>
          <a:p>
            <a:r>
              <a:rPr lang="en-US" dirty="0"/>
              <a:t>If a relation is not in the desired normal form</a:t>
            </a:r>
            <a:br>
              <a:rPr lang="en-US" dirty="0"/>
            </a:br>
            <a:r>
              <a:rPr lang="en-US" dirty="0"/>
              <a:t>- then decompose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14-</a:t>
            </a:r>
            <a:fld id="{2BF57D47-5485-45A7-AC84-C148981571B8}" type="slidenum">
              <a:rPr lang="en-US" altLang="zh-TW" smtClean="0"/>
              <a:pPr/>
              <a:t>20</a:t>
            </a:fld>
            <a:endParaRPr lang="en-US" altLang="zh-TW"/>
          </a:p>
        </p:txBody>
      </p:sp>
      <p:sp>
        <p:nvSpPr>
          <p:cNvPr id="5" name="TextBox 4"/>
          <p:cNvSpPr txBox="1"/>
          <p:nvPr/>
        </p:nvSpPr>
        <p:spPr>
          <a:xfrm>
            <a:off x="2123728" y="6334985"/>
            <a:ext cx="4857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Source: http://www-db.deis.unibo.it/courses/BDPG/normaliz.pdf</a:t>
            </a:r>
          </a:p>
        </p:txBody>
      </p:sp>
    </p:spTree>
    <p:extLst>
      <p:ext uri="{BB962C8B-B14F-4D97-AF65-F5344CB8AC3E}">
        <p14:creationId xmlns:p14="http://schemas.microsoft.com/office/powerpoint/2010/main" val="1102113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ExerciseNormalization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14-</a:t>
            </a:r>
            <a:fld id="{2BF57D47-5485-45A7-AC84-C148981571B8}" type="slidenum">
              <a:rPr lang="en-US" altLang="zh-TW" smtClean="0"/>
              <a:pPr/>
              <a:t>21</a:t>
            </a:fld>
            <a:endParaRPr lang="en-US" altLang="zh-TW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FB23A9E9-6FF6-4E58-8300-C1FE969B5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556792"/>
            <a:ext cx="83439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80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ExerciseNormalization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14-</a:t>
            </a:r>
            <a:fld id="{2BF57D47-5485-45A7-AC84-C148981571B8}" type="slidenum">
              <a:rPr lang="en-US" altLang="zh-TW" smtClean="0"/>
              <a:pPr/>
              <a:t>22</a:t>
            </a:fld>
            <a:endParaRPr lang="en-US" altLang="zh-TW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1" y="1635030"/>
            <a:ext cx="8983860" cy="3960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774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2. Reduce redundant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dirty="0"/>
              <a:t>Anomaly: something that leads to unexpected and/or unpredictable results.</a:t>
            </a:r>
          </a:p>
          <a:p>
            <a:r>
              <a:rPr lang="en-US" dirty="0"/>
              <a:t>T</a:t>
            </a:r>
            <a:r>
              <a:rPr lang="en-US" noProof="0" dirty="0" err="1"/>
              <a:t>ypes</a:t>
            </a:r>
            <a:r>
              <a:rPr lang="en-US" noProof="0" dirty="0"/>
              <a:t> of</a:t>
            </a:r>
            <a:r>
              <a:rPr lang="en-US" i="1" noProof="0" dirty="0"/>
              <a:t> anomalies </a:t>
            </a:r>
            <a:r>
              <a:rPr lang="en-US" noProof="0" dirty="0"/>
              <a:t>:</a:t>
            </a:r>
          </a:p>
          <a:p>
            <a:pPr lvl="1"/>
            <a:r>
              <a:rPr lang="en-US" i="1" noProof="0" dirty="0"/>
              <a:t>Insert: </a:t>
            </a:r>
            <a:r>
              <a:rPr lang="en-US" noProof="0" dirty="0"/>
              <a:t>when we only want to insert part of the data /</a:t>
            </a:r>
            <a:br>
              <a:rPr lang="en-US" noProof="0" dirty="0"/>
            </a:br>
            <a:r>
              <a:rPr lang="en-US" noProof="0" dirty="0"/>
              <a:t>when we need to match data already inserted</a:t>
            </a:r>
          </a:p>
          <a:p>
            <a:pPr lvl="1"/>
            <a:r>
              <a:rPr lang="en-US" i="1" noProof="0" dirty="0"/>
              <a:t>delete: </a:t>
            </a:r>
            <a:r>
              <a:rPr lang="en-US" noProof="0" dirty="0"/>
              <a:t>when a value we want to delete also means we will delete values we wish to keep.</a:t>
            </a:r>
          </a:p>
          <a:p>
            <a:pPr lvl="1"/>
            <a:r>
              <a:rPr lang="en-US" i="1" noProof="0" dirty="0"/>
              <a:t>update: </a:t>
            </a:r>
            <a:r>
              <a:rPr lang="en-US" noProof="0" dirty="0"/>
              <a:t>when we want to change a single data item value, but must update multiple entries</a:t>
            </a:r>
          </a:p>
          <a:p>
            <a:pPr marL="309600" lvl="1" indent="0">
              <a:buNone/>
            </a:pPr>
            <a:endParaRPr lang="en-US" noProof="0" dirty="0"/>
          </a:p>
          <a:p>
            <a:r>
              <a:rPr lang="en-US" noProof="0" dirty="0"/>
              <a:t>Need to check your database design carefully:</a:t>
            </a:r>
          </a:p>
          <a:p>
            <a:pPr lvl="1"/>
            <a:r>
              <a:rPr lang="en-US" noProof="0" dirty="0"/>
              <a:t>the database should be anomaly free.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14-</a:t>
            </a:r>
            <a:fld id="{2BF57D47-5485-45A7-AC84-C148981571B8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986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Redundancy and anomalies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14-</a:t>
            </a:r>
            <a:fld id="{2BF57D47-5485-45A7-AC84-C148981571B8}" type="slidenum">
              <a:rPr lang="en-US" altLang="zh-TW" smtClean="0"/>
              <a:pPr/>
              <a:t>4</a:t>
            </a:fld>
            <a:endParaRPr lang="en-US" altLang="zh-TW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48096"/>
            <a:ext cx="9144000" cy="129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188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Example redundancy and anomalies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14-</a:t>
            </a:r>
            <a:fld id="{2BF57D47-5485-45A7-AC84-C148981571B8}" type="slidenum">
              <a:rPr lang="en-US" altLang="zh-TW" smtClean="0"/>
              <a:pPr/>
              <a:t>5</a:t>
            </a:fld>
            <a:endParaRPr lang="en-US" altLang="zh-TW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62274"/>
            <a:ext cx="8820472" cy="9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68" y="3206779"/>
            <a:ext cx="8676456" cy="1327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041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719137"/>
          </a:xfrm>
          <a:noFill/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lang="en-US" sz="4800" noProof="0" dirty="0"/>
              <a:t>Normalization</a:t>
            </a:r>
            <a:endParaRPr lang="en-US" noProof="0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340768"/>
            <a:ext cx="7379345" cy="4680520"/>
          </a:xfrm>
        </p:spPr>
        <p:txBody>
          <a:bodyPr lIns="90488" tIns="44450" rIns="90488" bIns="44450">
            <a:normAutofit/>
          </a:bodyPr>
          <a:lstStyle/>
          <a:p>
            <a:pPr eaLnBrk="1" hangingPunct="1"/>
            <a:endParaRPr lang="en-US" sz="2600" noProof="0" dirty="0"/>
          </a:p>
          <a:p>
            <a:pPr eaLnBrk="1" hangingPunct="1"/>
            <a:r>
              <a:rPr lang="en-US" noProof="0" dirty="0"/>
              <a:t>Formally measure why one set of groupings of attributes  into relation schemas is better than another</a:t>
            </a:r>
            <a:endParaRPr lang="en-US" altLang="zh-TW" sz="2800" noProof="0" dirty="0"/>
          </a:p>
          <a:p>
            <a:pPr marL="0" indent="0" eaLnBrk="1" hangingPunct="1">
              <a:buNone/>
            </a:pPr>
            <a:endParaRPr lang="en-US" sz="2400" noProof="0" dirty="0"/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ED935C-8E09-4352-A68E-D22D047592E4}" type="slidenum">
              <a:rPr lang="en-US" sz="1400" smtClean="0"/>
              <a:pPr/>
              <a:t>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3034109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719137"/>
          </a:xfrm>
          <a:noFill/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lang="en-US" sz="4800" noProof="0" dirty="0"/>
              <a:t>Normalization</a:t>
            </a:r>
            <a:endParaRPr lang="en-US" noProof="0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340768"/>
            <a:ext cx="7451353" cy="4896544"/>
          </a:xfrm>
        </p:spPr>
        <p:txBody>
          <a:bodyPr lIns="90488" tIns="44450" rIns="90488" bIns="44450">
            <a:normAutofit fontScale="92500" lnSpcReduction="20000"/>
          </a:bodyPr>
          <a:lstStyle/>
          <a:p>
            <a:pPr marL="0" indent="0" eaLnBrk="1" hangingPunct="1">
              <a:buNone/>
            </a:pPr>
            <a:endParaRPr lang="en-US" sz="2400" noProof="0" dirty="0"/>
          </a:p>
          <a:p>
            <a:r>
              <a:rPr lang="en-US" sz="2400" b="1" dirty="0"/>
              <a:t>We look at</a:t>
            </a:r>
            <a:r>
              <a:rPr lang="en-US" sz="2400" dirty="0"/>
              <a:t>:</a:t>
            </a:r>
          </a:p>
          <a:p>
            <a:pPr lvl="1"/>
            <a:r>
              <a:rPr lang="en-US" dirty="0"/>
              <a:t>1NF, </a:t>
            </a:r>
            <a:r>
              <a:rPr lang="en-US" dirty="0">
                <a:solidFill>
                  <a:srgbClr val="3333CC"/>
                </a:solidFill>
              </a:rPr>
              <a:t>2NF</a:t>
            </a:r>
            <a:r>
              <a:rPr lang="en-US" dirty="0"/>
              <a:t>, </a:t>
            </a:r>
            <a:r>
              <a:rPr lang="en-US" dirty="0">
                <a:solidFill>
                  <a:srgbClr val="3333CC"/>
                </a:solidFill>
              </a:rPr>
              <a:t>3NF</a:t>
            </a:r>
            <a:r>
              <a:rPr lang="en-US" dirty="0"/>
              <a:t> and Boyce-</a:t>
            </a:r>
            <a:r>
              <a:rPr lang="en-US" dirty="0" err="1"/>
              <a:t>Codd</a:t>
            </a:r>
            <a:r>
              <a:rPr lang="en-US" dirty="0"/>
              <a:t> Normal Form (</a:t>
            </a:r>
            <a:r>
              <a:rPr lang="en-US" dirty="0">
                <a:solidFill>
                  <a:srgbClr val="3333CC"/>
                </a:solidFill>
              </a:rPr>
              <a:t>BCNF</a:t>
            </a:r>
            <a:r>
              <a:rPr lang="en-US" dirty="0"/>
              <a:t>)</a:t>
            </a:r>
            <a:br>
              <a:rPr lang="en-US" dirty="0"/>
            </a:br>
            <a:r>
              <a:rPr lang="en-US" sz="1700" dirty="0">
                <a:solidFill>
                  <a:srgbClr val="3333CC"/>
                </a:solidFill>
              </a:rPr>
              <a:t>Based on functional dependencies</a:t>
            </a:r>
            <a:br>
              <a:rPr lang="en-US" dirty="0">
                <a:solidFill>
                  <a:srgbClr val="3333CC"/>
                </a:solidFill>
              </a:rPr>
            </a:br>
            <a:endParaRPr lang="en-US" dirty="0">
              <a:solidFill>
                <a:srgbClr val="3333CC"/>
              </a:solidFill>
            </a:endParaRPr>
          </a:p>
          <a:p>
            <a:r>
              <a:rPr lang="en-US" sz="2200" dirty="0"/>
              <a:t>We don't look at</a:t>
            </a:r>
          </a:p>
          <a:p>
            <a:pPr lvl="1"/>
            <a:r>
              <a:rPr lang="en-US" sz="1700" dirty="0"/>
              <a:t>4NF could have been considered</a:t>
            </a:r>
          </a:p>
          <a:p>
            <a:pPr lvl="1"/>
            <a:r>
              <a:rPr lang="en-US" sz="1700" dirty="0"/>
              <a:t>5NF and 6NF</a:t>
            </a:r>
          </a:p>
          <a:p>
            <a:pPr marL="3096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00CC00"/>
                </a:solidFill>
              </a:rPr>
              <a:t>Idea normal form</a:t>
            </a:r>
          </a:p>
          <a:p>
            <a:pPr marL="0" indent="0">
              <a:buNone/>
            </a:pPr>
            <a:r>
              <a:rPr lang="en-US" sz="2400" dirty="0"/>
              <a:t>	No anomalies, no lost information</a:t>
            </a:r>
          </a:p>
          <a:p>
            <a:pPr marL="309600" lvl="1" indent="0" eaLnBrk="1" hangingPunct="1">
              <a:buNone/>
            </a:pPr>
            <a:endParaRPr lang="en-US" noProof="0" dirty="0"/>
          </a:p>
          <a:p>
            <a:pPr algn="r" eaLnBrk="1" hangingPunct="1"/>
            <a:r>
              <a:rPr lang="en-US" sz="1700" noProof="0" dirty="0"/>
              <a:t>3NF and BCNF are the most interesting in practice</a:t>
            </a:r>
          </a:p>
          <a:p>
            <a:pPr algn="r"/>
            <a:r>
              <a:rPr lang="en-US" sz="1700" noProof="0" dirty="0"/>
              <a:t>3NF and BCNF eliminate redundancy</a:t>
            </a:r>
          </a:p>
          <a:p>
            <a:pPr marL="0" indent="0" eaLnBrk="1" hangingPunct="1">
              <a:buNone/>
            </a:pPr>
            <a:endParaRPr lang="en-US" sz="2400" noProof="0" dirty="0"/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ED935C-8E09-4352-A68E-D22D047592E4}" type="slidenum">
              <a:rPr lang="en-US" sz="1400" smtClean="0"/>
              <a:pPr/>
              <a:t>7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5106681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8640"/>
            <a:ext cx="7772400" cy="792088"/>
          </a:xfrm>
        </p:spPr>
        <p:txBody>
          <a:bodyPr>
            <a:normAutofit/>
          </a:bodyPr>
          <a:lstStyle/>
          <a:p>
            <a:r>
              <a:rPr lang="en-US" altLang="zh-TW" noProof="0" dirty="0">
                <a:latin typeface="+mn-lt"/>
              </a:rPr>
              <a:t>First normal form  1NF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268760"/>
            <a:ext cx="8138864" cy="49034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TW" i="1" noProof="0" dirty="0"/>
          </a:p>
          <a:p>
            <a:pPr marL="0" indent="0">
              <a:buNone/>
            </a:pPr>
            <a:r>
              <a:rPr lang="en-US" noProof="0" dirty="0"/>
              <a:t>Qualifications for 1NF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column must have a unique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/>
              <a:t>The order of the rows and columns doesn’t matter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column must have a single data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noProof="0" dirty="0"/>
              <a:t>No two rows can contain identical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Each column must contain a single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/>
              <a:t>Columns cannot contain repeated groups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700" noProof="0" dirty="0"/>
              <a:t>Source: Beginning Database design Solutions, Rod Stephens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15-</a:t>
            </a:r>
            <a:fld id="{2BF57D47-5485-45A7-AC84-C148981571B8}" type="slidenum">
              <a:rPr lang="en-US" altLang="zh-TW" smtClean="0"/>
              <a:pPr/>
              <a:t>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2831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57200" y="1104900"/>
            <a:ext cx="860806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A relation that is not in 1NF</a:t>
            </a:r>
          </a:p>
          <a:p>
            <a:endParaRPr lang="en-US" altLang="zh-TW" sz="2400" dirty="0">
              <a:solidFill>
                <a:srgbClr val="0000FF"/>
              </a:solidFill>
            </a:endParaRPr>
          </a:p>
          <a:p>
            <a:endParaRPr lang="en-US" altLang="zh-TW" sz="2400" dirty="0">
              <a:solidFill>
                <a:srgbClr val="0000FF"/>
              </a:solidFill>
            </a:endParaRPr>
          </a:p>
          <a:p>
            <a:endParaRPr lang="en-US" altLang="zh-TW" sz="2400" dirty="0">
              <a:solidFill>
                <a:srgbClr val="0000FF"/>
              </a:solidFill>
            </a:endParaRPr>
          </a:p>
          <a:p>
            <a:endParaRPr lang="en-US" altLang="zh-TW" sz="2400" dirty="0">
              <a:solidFill>
                <a:srgbClr val="0000FF"/>
              </a:solidFill>
            </a:endParaRPr>
          </a:p>
          <a:p>
            <a:endParaRPr lang="en-US" altLang="zh-TW" sz="2400" dirty="0">
              <a:solidFill>
                <a:srgbClr val="0000FF"/>
              </a:solidFill>
            </a:endParaRPr>
          </a:p>
          <a:p>
            <a:endParaRPr lang="en-US" altLang="zh-TW" sz="2400" dirty="0">
              <a:solidFill>
                <a:srgbClr val="0000FF"/>
              </a:solidFill>
            </a:endParaRPr>
          </a:p>
          <a:p>
            <a:endParaRPr lang="en-US" altLang="zh-TW" sz="2400" dirty="0">
              <a:solidFill>
                <a:srgbClr val="0000FF"/>
              </a:solidFill>
            </a:endParaRPr>
          </a:p>
          <a:p>
            <a:endParaRPr lang="en-US" altLang="zh-TW" sz="2400" dirty="0">
              <a:solidFill>
                <a:srgbClr val="0000FF"/>
              </a:solidFill>
            </a:endParaRPr>
          </a:p>
          <a:p>
            <a:r>
              <a:rPr lang="en-US" altLang="zh-TW" sz="2400" i="1" dirty="0">
                <a:solidFill>
                  <a:srgbClr val="0000FF"/>
                </a:solidFill>
              </a:rPr>
              <a:t>Remedy:</a:t>
            </a:r>
          </a:p>
          <a:p>
            <a:r>
              <a:rPr lang="en-US" altLang="zh-TW" sz="2400" i="1" dirty="0">
                <a:solidFill>
                  <a:srgbClr val="0070C0"/>
                </a:solidFill>
              </a:rPr>
              <a:t>Form new relations for each multivalued attribute or nested relation</a:t>
            </a:r>
          </a:p>
          <a:p>
            <a:endParaRPr lang="en-US" altLang="zh-TW" sz="2400" dirty="0">
              <a:solidFill>
                <a:srgbClr val="0000FF"/>
              </a:solidFill>
            </a:endParaRPr>
          </a:p>
        </p:txBody>
      </p:sp>
      <p:sp>
        <p:nvSpPr>
          <p:cNvPr id="10" name="Pladsholder til diasnummer 4"/>
          <p:cNvSpPr>
            <a:spLocks noGrp="1"/>
          </p:cNvSpPr>
          <p:nvPr>
            <p:ph type="sldNum" sz="quarter" idx="12"/>
          </p:nvPr>
        </p:nvSpPr>
        <p:spPr>
          <a:xfrm>
            <a:off x="8250726" y="6347672"/>
            <a:ext cx="609794" cy="365125"/>
          </a:xfrm>
        </p:spPr>
        <p:txBody>
          <a:bodyPr/>
          <a:lstStyle/>
          <a:p>
            <a:r>
              <a:rPr lang="en-US" altLang="zh-TW" dirty="0"/>
              <a:t>15-</a:t>
            </a:r>
            <a:fld id="{C0457A4E-F0AE-48DE-9A1D-B0661AA11931}" type="slidenum">
              <a:rPr lang="en-US" altLang="zh-TW" smtClean="0"/>
              <a:pPr/>
              <a:t>9</a:t>
            </a:fld>
            <a:endParaRPr lang="en-US" altLang="zh-TW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1700808"/>
            <a:ext cx="7717279" cy="2150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902689"/>
      </p:ext>
    </p:extLst>
  </p:cSld>
  <p:clrMapOvr>
    <a:masterClrMapping/>
  </p:clrMapOvr>
</p:sld>
</file>

<file path=ppt/theme/theme1.xml><?xml version="1.0" encoding="utf-8"?>
<a:theme xmlns:a="http://schemas.openxmlformats.org/drawingml/2006/main" name="UCN PowerPoint skabelon">
  <a:themeElements>
    <a:clrScheme name="Brugerdefineret 9">
      <a:dk1>
        <a:sysClr val="windowText" lastClr="000000"/>
      </a:dk1>
      <a:lt1>
        <a:sysClr val="window" lastClr="FFFFFF"/>
      </a:lt1>
      <a:dk2>
        <a:srgbClr val="776F65"/>
      </a:dk2>
      <a:lt2>
        <a:srgbClr val="EEECE1"/>
      </a:lt2>
      <a:accent1>
        <a:srgbClr val="776F65"/>
      </a:accent1>
      <a:accent2>
        <a:srgbClr val="FF6319"/>
      </a:accent2>
      <a:accent3>
        <a:srgbClr val="7AB800"/>
      </a:accent3>
      <a:accent4>
        <a:srgbClr val="952D98"/>
      </a:accent4>
      <a:accent5>
        <a:srgbClr val="5BBBB7"/>
      </a:accent5>
      <a:accent6>
        <a:srgbClr val="A09B59"/>
      </a:accent6>
      <a:hlink>
        <a:srgbClr val="5BBBB7"/>
      </a:hlink>
      <a:folHlink>
        <a:srgbClr val="A09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UCN PowerPoint-skabelon</Template>
  <TotalTime>6624</TotalTime>
  <Words>741</Words>
  <Application>Microsoft Office PowerPoint</Application>
  <PresentationFormat>Skærmshow (4:3)</PresentationFormat>
  <Paragraphs>234</Paragraphs>
  <Slides>22</Slides>
  <Notes>9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22</vt:i4>
      </vt:variant>
    </vt:vector>
  </HeadingPairs>
  <TitlesOfParts>
    <vt:vector size="29" baseType="lpstr">
      <vt:lpstr>Batang</vt:lpstr>
      <vt:lpstr>新細明體</vt:lpstr>
      <vt:lpstr>Arial</vt:lpstr>
      <vt:lpstr>Calibri</vt:lpstr>
      <vt:lpstr>Lucida Grande</vt:lpstr>
      <vt:lpstr>Times New Roman</vt:lpstr>
      <vt:lpstr>UCN PowerPoint skabelon</vt:lpstr>
      <vt:lpstr> Database –  Evaluating  schema quality</vt:lpstr>
      <vt:lpstr>Informal guidelines</vt:lpstr>
      <vt:lpstr>2. Reduce redundant values</vt:lpstr>
      <vt:lpstr>Redundancy and anomalies</vt:lpstr>
      <vt:lpstr>Example redundancy and anomalies</vt:lpstr>
      <vt:lpstr>Normalization</vt:lpstr>
      <vt:lpstr>Normalization</vt:lpstr>
      <vt:lpstr>First normal form  1NF</vt:lpstr>
      <vt:lpstr>PowerPoint-præsentation</vt:lpstr>
      <vt:lpstr>Functional Dependency (FD)</vt:lpstr>
      <vt:lpstr>PowerPoint-præsentation</vt:lpstr>
      <vt:lpstr>PowerPoint-præsentation</vt:lpstr>
      <vt:lpstr>Normalize to 2NF</vt:lpstr>
      <vt:lpstr>Third normal form  3NF</vt:lpstr>
      <vt:lpstr>Third Normal Form</vt:lpstr>
      <vt:lpstr>Third Normal Form</vt:lpstr>
      <vt:lpstr>Boyce-Codd Normal Form (BCNF)</vt:lpstr>
      <vt:lpstr>Nearest shops – 3NF but not BCNF </vt:lpstr>
      <vt:lpstr>BCNF  vs 3NF</vt:lpstr>
      <vt:lpstr>Is normalization a must ?</vt:lpstr>
      <vt:lpstr>ExerciseNormalization</vt:lpstr>
      <vt:lpstr>ExerciseNormalization</vt:lpstr>
    </vt:vector>
  </TitlesOfParts>
  <Company>Slam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1.2 Redundant Information in Tuples and Update Anomalies</dc:title>
  <dc:creator>Ivan</dc:creator>
  <cp:lastModifiedBy>Lars Landberg Toftegaard</cp:lastModifiedBy>
  <cp:revision>312</cp:revision>
  <dcterms:created xsi:type="dcterms:W3CDTF">2002-02-24T09:15:13Z</dcterms:created>
  <dcterms:modified xsi:type="dcterms:W3CDTF">2018-03-11T20:30:41Z</dcterms:modified>
</cp:coreProperties>
</file>