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2"/>
  </p:notesMasterIdLst>
  <p:handoutMasterIdLst>
    <p:handoutMasterId r:id="rId23"/>
  </p:handoutMasterIdLst>
  <p:sldIdLst>
    <p:sldId id="257" r:id="rId5"/>
    <p:sldId id="258" r:id="rId6"/>
    <p:sldId id="299" r:id="rId7"/>
    <p:sldId id="300" r:id="rId8"/>
    <p:sldId id="260" r:id="rId9"/>
    <p:sldId id="264" r:id="rId10"/>
    <p:sldId id="266" r:id="rId11"/>
    <p:sldId id="297" r:id="rId12"/>
    <p:sldId id="298" r:id="rId13"/>
    <p:sldId id="284" r:id="rId14"/>
    <p:sldId id="285" r:id="rId15"/>
    <p:sldId id="286" r:id="rId16"/>
    <p:sldId id="287" r:id="rId17"/>
    <p:sldId id="290" r:id="rId18"/>
    <p:sldId id="301" r:id="rId19"/>
    <p:sldId id="292" r:id="rId20"/>
    <p:sldId id="294" r:id="rId21"/>
  </p:sldIdLst>
  <p:sldSz cx="12192000" cy="6858000"/>
  <p:notesSz cx="6858000" cy="9144000"/>
  <p:defaultTextStyle>
    <a:defPPr>
      <a:defRPr lang="da-DK"/>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B7"/>
    <a:srgbClr val="7FA0A7"/>
    <a:srgbClr val="40717C"/>
    <a:srgbClr val="00425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099" autoAdjust="0"/>
  </p:normalViewPr>
  <p:slideViewPr>
    <p:cSldViewPr>
      <p:cViewPr varScale="1">
        <p:scale>
          <a:sx n="99" d="100"/>
          <a:sy n="99" d="100"/>
        </p:scale>
        <p:origin x="108" y="894"/>
      </p:cViewPr>
      <p:guideLst>
        <p:guide orient="horz" pos="2160"/>
        <p:guide pos="3840"/>
      </p:guideLst>
    </p:cSldViewPr>
  </p:slideViewPr>
  <p:notesTextViewPr>
    <p:cViewPr>
      <p:scale>
        <a:sx n="1" d="1"/>
        <a:sy n="1" d="1"/>
      </p:scale>
      <p:origin x="0" y="0"/>
    </p:cViewPr>
  </p:notesTextViewPr>
  <p:notesViewPr>
    <p:cSldViewPr>
      <p:cViewPr varScale="1">
        <p:scale>
          <a:sx n="87" d="100"/>
          <a:sy n="87" d="100"/>
        </p:scale>
        <p:origin x="127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4CBDB-E0A5-4653-800E-B2747B5F08C6}" type="datetimeFigureOut">
              <a:rPr lang="da-DK" smtClean="0"/>
              <a:t>31-01-2019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8DEFF4-B6D5-41C9-B04D-2FC252336508}" type="slidenum">
              <a:rPr lang="da-DK" smtClean="0"/>
              <a:t>‹#›</a:t>
            </a:fld>
            <a:endParaRPr lang="da-DK"/>
          </a:p>
        </p:txBody>
      </p:sp>
    </p:spTree>
    <p:extLst>
      <p:ext uri="{BB962C8B-B14F-4D97-AF65-F5344CB8AC3E}">
        <p14:creationId xmlns:p14="http://schemas.microsoft.com/office/powerpoint/2010/main" val="373679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D8FF86-EBB5-49C3-8EA9-1FF7B3A17EBD}" type="datetimeFigureOut">
              <a:rPr lang="da-DK" smtClean="0"/>
              <a:t>31-01-2019</a:t>
            </a:fld>
            <a:endParaRPr lang="da-DK"/>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7D6B3-27A1-4AFC-9DFA-E99013D84442}" type="slidenum">
              <a:rPr lang="da-DK" smtClean="0"/>
              <a:t>‹#›</a:t>
            </a:fld>
            <a:endParaRPr lang="da-DK"/>
          </a:p>
        </p:txBody>
      </p:sp>
    </p:spTree>
    <p:extLst>
      <p:ext uri="{BB962C8B-B14F-4D97-AF65-F5344CB8AC3E}">
        <p14:creationId xmlns:p14="http://schemas.microsoft.com/office/powerpoint/2010/main" val="93473675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lide ver. 1">
    <p:spTree>
      <p:nvGrpSpPr>
        <p:cNvPr id="1" name=""/>
        <p:cNvGrpSpPr/>
        <p:nvPr/>
      </p:nvGrpSpPr>
      <p:grpSpPr>
        <a:xfrm>
          <a:off x="0" y="0"/>
          <a:ext cx="0" cy="0"/>
          <a:chOff x="0" y="0"/>
          <a:chExt cx="0" cy="0"/>
        </a:xfrm>
      </p:grpSpPr>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1891812"/>
          </a:xfrm>
        </p:spPr>
        <p:txBody>
          <a:bodyPr>
            <a:noAutofit/>
          </a:bodyPr>
          <a:lstStyle>
            <a:lvl1pPr marL="0" indent="0" algn="l">
              <a:lnSpc>
                <a:spcPct val="100000"/>
              </a:lnSpc>
              <a:spcBef>
                <a:spcPts val="0"/>
              </a:spcBef>
              <a:buNone/>
              <a:defRPr sz="24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2528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4631364"/>
            <a:ext cx="11232000" cy="567088"/>
          </a:xfrm>
        </p:spPr>
        <p:txBody>
          <a:bodyPr/>
          <a:lstStyle>
            <a:lvl1pPr marL="0" indent="0">
              <a:lnSpc>
                <a:spcPts val="2400"/>
              </a:lnSpc>
              <a:buNone/>
              <a:defRPr sz="2000" b="0">
                <a:solidFill>
                  <a:schemeClr val="bg2"/>
                </a:solidFill>
              </a:defRPr>
            </a:lvl1pPr>
          </a:lstStyle>
          <a:p>
            <a:pPr lvl="0"/>
            <a:r>
              <a:rPr lang="en-GB" noProof="0" dirty="0" err="1"/>
              <a:t>Billedtekst</a:t>
            </a:r>
            <a:endParaRPr lang="en-GB" noProof="0" dirty="0"/>
          </a:p>
        </p:txBody>
      </p:sp>
      <p:sp>
        <p:nvSpPr>
          <p:cNvPr id="3" name="Pladsholder til billede 2"/>
          <p:cNvSpPr>
            <a:spLocks noGrp="1"/>
          </p:cNvSpPr>
          <p:nvPr>
            <p:ph type="pic" sz="quarter" idx="20" hasCustomPrompt="1"/>
          </p:nvPr>
        </p:nvSpPr>
        <p:spPr>
          <a:xfrm>
            <a:off x="0" y="0"/>
            <a:ext cx="12192000" cy="4392000"/>
          </a:xfrm>
        </p:spPr>
        <p:txBody>
          <a:bodyPr/>
          <a:lstStyle>
            <a:lvl1pPr marL="0" indent="0">
              <a:lnSpc>
                <a:spcPts val="2400"/>
              </a:lnSpc>
              <a:buFont typeface="Arial" panose="020B0604020202020204" pitchFamily="34" charset="0"/>
              <a:buNone/>
              <a:defRPr sz="2000"/>
            </a:lvl1pPr>
          </a:lstStyle>
          <a:p>
            <a:r>
              <a:rPr lang="en-GB" noProof="0" dirty="0" err="1"/>
              <a:t>Indsæt</a:t>
            </a:r>
            <a:r>
              <a:rPr lang="en-GB" noProof="0" dirty="0"/>
              <a:t> </a:t>
            </a:r>
            <a:r>
              <a:rPr lang="en-GB" noProof="0" dirty="0" err="1"/>
              <a:t>billede</a:t>
            </a:r>
            <a:endParaRPr lang="en-GB" noProof="0" dirty="0"/>
          </a:p>
        </p:txBody>
      </p:sp>
      <p:sp>
        <p:nvSpPr>
          <p:cNvPr id="2" name="Pladsholder til dato 1"/>
          <p:cNvSpPr>
            <a:spLocks noGrp="1"/>
          </p:cNvSpPr>
          <p:nvPr>
            <p:ph type="dt" sz="half" idx="21"/>
          </p:nvPr>
        </p:nvSpPr>
        <p:spPr/>
        <p:txBody>
          <a:bodyPr/>
          <a:lstStyle/>
          <a:p>
            <a:endParaRPr lang="en-GB" noProof="0" dirty="0"/>
          </a:p>
        </p:txBody>
      </p:sp>
    </p:spTree>
    <p:extLst>
      <p:ext uri="{BB962C8B-B14F-4D97-AF65-F5344CB8AC3E}">
        <p14:creationId xmlns:p14="http://schemas.microsoft.com/office/powerpoint/2010/main" val="37518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1592880"/>
          </a:xfrm>
        </p:spPr>
        <p:txBody>
          <a:bodyPr/>
          <a:lstStyle>
            <a:lvl1pPr>
              <a:defRPr/>
            </a:lvl1pPr>
          </a:lstStyle>
          <a:p>
            <a:r>
              <a:rPr lang="en-GB" noProof="0" dirty="0" err="1"/>
              <a:t>Overskrift</a:t>
            </a:r>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14368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160170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sp>
        <p:nvSpPr>
          <p:cNvPr id="4" name="Rektangel 3"/>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Pladsholder til tekst 9"/>
          <p:cNvSpPr>
            <a:spLocks noGrp="1"/>
          </p:cNvSpPr>
          <p:nvPr>
            <p:ph type="body" sz="quarter" idx="19" hasCustomPrompt="1"/>
          </p:nvPr>
        </p:nvSpPr>
        <p:spPr>
          <a:xfrm>
            <a:off x="468000" y="682641"/>
            <a:ext cx="7644224" cy="4680000"/>
          </a:xfrm>
        </p:spPr>
        <p:txBody>
          <a:bodyPr/>
          <a:lstStyle>
            <a:lvl1pPr marL="0" indent="0">
              <a:lnSpc>
                <a:spcPts val="3800"/>
              </a:lnSpc>
              <a:buNone/>
              <a:defRPr sz="3600" b="1">
                <a:solidFill>
                  <a:schemeClr val="accent4"/>
                </a:solidFill>
              </a:defRPr>
            </a:lvl1pPr>
          </a:lstStyle>
          <a:p>
            <a:pPr lvl="0"/>
            <a:r>
              <a:rPr lang="en-GB" noProof="0" dirty="0" err="1"/>
              <a:t>Afsnitsoverskrift</a:t>
            </a:r>
            <a:endParaRPr lang="en-GB" noProof="0" dirty="0"/>
          </a:p>
        </p:txBody>
      </p:sp>
      <p:pic>
        <p:nvPicPr>
          <p:cNvPr id="6" name="Bille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136289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slide Brand blue">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104305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slide Yellow">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139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slide Blue">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74730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elslide Red">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03485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slutningsslide">
    <p:spTree>
      <p:nvGrpSpPr>
        <p:cNvPr id="1" name=""/>
        <p:cNvGrpSpPr/>
        <p:nvPr/>
      </p:nvGrpSpPr>
      <p:grpSpPr>
        <a:xfrm>
          <a:off x="0" y="0"/>
          <a:ext cx="0" cy="0"/>
          <a:chOff x="0" y="0"/>
          <a:chExt cx="0" cy="0"/>
        </a:xfrm>
      </p:grpSpPr>
      <p:sp>
        <p:nvSpPr>
          <p:cNvPr id="7" name="Rektangel 6"/>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afslutningsslide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afslutningsslide</a:t>
            </a:r>
            <a:endParaRPr lang="en-GB" noProof="0" dirty="0"/>
          </a:p>
        </p:txBody>
      </p:sp>
      <p:pic>
        <p:nvPicPr>
          <p:cNvPr id="6" name="Billed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290002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eldias">
    <p:spTree>
      <p:nvGrpSpPr>
        <p:cNvPr id="1" name=""/>
        <p:cNvGrpSpPr/>
        <p:nvPr/>
      </p:nvGrpSpPr>
      <p:grpSpPr>
        <a:xfrm>
          <a:off x="0" y="0"/>
          <a:ext cx="0" cy="0"/>
          <a:chOff x="0" y="0"/>
          <a:chExt cx="0" cy="0"/>
        </a:xfrm>
      </p:grpSpPr>
      <p:sp>
        <p:nvSpPr>
          <p:cNvPr id="10" name="Rektangel 9"/>
          <p:cNvSpPr/>
          <p:nvPr/>
        </p:nvSpPr>
        <p:spPr>
          <a:xfrm>
            <a:off x="0" y="3424592"/>
            <a:ext cx="12192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400"/>
          </a:p>
        </p:txBody>
      </p:sp>
      <p:sp>
        <p:nvSpPr>
          <p:cNvPr id="5" name="Pladsholder til sidefod 4"/>
          <p:cNvSpPr>
            <a:spLocks noGrp="1"/>
          </p:cNvSpPr>
          <p:nvPr>
            <p:ph type="ftr" sz="quarter" idx="11"/>
          </p:nvPr>
        </p:nvSpPr>
        <p:spPr>
          <a:xfrm>
            <a:off x="3224499" y="6309648"/>
            <a:ext cx="6789108" cy="365125"/>
          </a:xfrm>
        </p:spPr>
        <p:txBody>
          <a:bodyPr/>
          <a:lstStyle/>
          <a:p>
            <a:endParaRPr lang="da-DK"/>
          </a:p>
        </p:txBody>
      </p:sp>
      <p:sp>
        <p:nvSpPr>
          <p:cNvPr id="6" name="Pladsholder til diasnummer 5"/>
          <p:cNvSpPr>
            <a:spLocks noGrp="1"/>
          </p:cNvSpPr>
          <p:nvPr>
            <p:ph type="sldNum" sz="quarter" idx="12"/>
          </p:nvPr>
        </p:nvSpPr>
        <p:spPr>
          <a:xfrm>
            <a:off x="11000968" y="6309648"/>
            <a:ext cx="813059" cy="365125"/>
          </a:xfrm>
        </p:spPr>
        <p:txBody>
          <a:bodyPr/>
          <a:lstStyle/>
          <a:p>
            <a:fld id="{E6584ADA-CE4B-4243-900F-CB3D8E7F12FB}" type="slidenum">
              <a:rPr lang="da-DK" smtClean="0"/>
              <a:pPr/>
              <a:t>‹#›</a:t>
            </a:fld>
            <a:endParaRPr lang="da-DK" sz="1400"/>
          </a:p>
        </p:txBody>
      </p:sp>
      <p:sp>
        <p:nvSpPr>
          <p:cNvPr id="3" name="Undertitel 2"/>
          <p:cNvSpPr>
            <a:spLocks noGrp="1"/>
          </p:cNvSpPr>
          <p:nvPr>
            <p:ph type="subTitle" idx="1"/>
          </p:nvPr>
        </p:nvSpPr>
        <p:spPr>
          <a:xfrm>
            <a:off x="914401" y="3574143"/>
            <a:ext cx="284963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51" y="6131772"/>
            <a:ext cx="2048933" cy="431800"/>
          </a:xfrm>
          <a:prstGeom prst="rect">
            <a:avLst/>
          </a:prstGeom>
        </p:spPr>
      </p:pic>
      <p:pic>
        <p:nvPicPr>
          <p:cNvPr id="7" name="Billede 6"/>
          <p:cNvPicPr>
            <a:picLocks noChangeAspect="1"/>
          </p:cNvPicPr>
          <p:nvPr/>
        </p:nvPicPr>
        <p:blipFill>
          <a:blip r:embed="rId3"/>
          <a:stretch>
            <a:fillRect/>
          </a:stretch>
        </p:blipFill>
        <p:spPr>
          <a:xfrm>
            <a:off x="-42547" y="2193909"/>
            <a:ext cx="14743333" cy="6478904"/>
          </a:xfrm>
          <a:prstGeom prst="rect">
            <a:avLst/>
          </a:prstGeom>
        </p:spPr>
      </p:pic>
      <p:pic>
        <p:nvPicPr>
          <p:cNvPr id="13" name="Billede 12" descr="Bjælke uden grafik_forside.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2" name="Titel 1"/>
          <p:cNvSpPr>
            <a:spLocks noGrp="1"/>
          </p:cNvSpPr>
          <p:nvPr>
            <p:ph type="ctrTitle"/>
          </p:nvPr>
        </p:nvSpPr>
        <p:spPr>
          <a:xfrm>
            <a:off x="883043" y="1741737"/>
            <a:ext cx="103632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4642" y="405128"/>
            <a:ext cx="1896533" cy="139700"/>
          </a:xfrm>
          <a:prstGeom prst="rect">
            <a:avLst/>
          </a:prstGeom>
        </p:spPr>
      </p:pic>
    </p:spTree>
    <p:extLst>
      <p:ext uri="{BB962C8B-B14F-4D97-AF65-F5344CB8AC3E}">
        <p14:creationId xmlns:p14="http://schemas.microsoft.com/office/powerpoint/2010/main" val="98793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slide ver. 2">
    <p:spTree>
      <p:nvGrpSpPr>
        <p:cNvPr id="1" name=""/>
        <p:cNvGrpSpPr/>
        <p:nvPr/>
      </p:nvGrpSpPr>
      <p:grpSpPr>
        <a:xfrm>
          <a:off x="0" y="0"/>
          <a:ext cx="0" cy="0"/>
          <a:chOff x="0" y="0"/>
          <a:chExt cx="0" cy="0"/>
        </a:xfrm>
      </p:grpSpPr>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indent="0">
              <a:lnSpc>
                <a:spcPct val="100000"/>
              </a:lnSpc>
              <a:buNone/>
              <a:defRPr sz="1200" b="1">
                <a:solidFill>
                  <a:schemeClr val="bg1"/>
                </a:solidFill>
              </a:defRPr>
            </a:lvl1pPr>
          </a:lstStyle>
          <a:p>
            <a:pPr lvl="0"/>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13985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E6584ADA-CE4B-4243-900F-CB3D8E7F12FB}" type="slidenum">
              <a:rPr lang="da-DK" smtClean="0"/>
              <a:pPr/>
              <a:t>‹#›</a:t>
            </a:fld>
            <a:endParaRPr lang="da-DK" sz="1400"/>
          </a:p>
        </p:txBody>
      </p:sp>
    </p:spTree>
    <p:extLst>
      <p:ext uri="{BB962C8B-B14F-4D97-AF65-F5344CB8AC3E}">
        <p14:creationId xmlns:p14="http://schemas.microsoft.com/office/powerpoint/2010/main" val="6374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lide ver. 3">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394347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slide ver. 4">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56962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0" name="Pladsholder til tekst 3"/>
          <p:cNvSpPr>
            <a:spLocks noGrp="1"/>
          </p:cNvSpPr>
          <p:nvPr>
            <p:ph type="body" sz="quarter" idx="13" hasCustomPrompt="1"/>
          </p:nvPr>
        </p:nvSpPr>
        <p:spPr>
          <a:xfrm>
            <a:off x="480485" y="1548000"/>
            <a:ext cx="11231033" cy="3960000"/>
          </a:xfrm>
        </p:spPr>
        <p:txBody>
          <a:bodyPr/>
          <a:lstStyle>
            <a:lvl1pPr>
              <a:lnSpc>
                <a:spcPct val="100000"/>
              </a:lnSpc>
              <a:defRPr sz="2800"/>
            </a:lvl1pPr>
            <a:lvl2pPr>
              <a:lnSpc>
                <a:spcPct val="100000"/>
              </a:lnSpc>
              <a:defRPr sz="2400"/>
            </a:lvl2pPr>
            <a:lvl3pPr>
              <a:lnSpc>
                <a:spcPct val="100000"/>
              </a:lnSpc>
              <a:spcAft>
                <a:spcPts val="200"/>
              </a:spcAft>
              <a:defRPr sz="2000"/>
            </a:lvl3pPr>
            <a:lvl4pPr>
              <a:lnSpc>
                <a:spcPct val="100000"/>
              </a:lnSpc>
              <a:spcAft>
                <a:spcPts val="200"/>
              </a:spcAft>
              <a:defRPr sz="1800"/>
            </a:lvl4pPr>
            <a:lvl5pPr>
              <a:lnSpc>
                <a:spcPct val="100000"/>
              </a:lnSpc>
              <a:spcAft>
                <a:spcPts val="200"/>
              </a:spcAft>
              <a:defRPr sz="1600"/>
            </a:lvl5p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214484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indholdsobjekter">
    <p:spTree>
      <p:nvGrpSpPr>
        <p:cNvPr id="1" name=""/>
        <p:cNvGrpSpPr/>
        <p:nvPr/>
      </p:nvGrpSpPr>
      <p:grpSpPr>
        <a:xfrm>
          <a:off x="0" y="0"/>
          <a:ext cx="0" cy="0"/>
          <a:chOff x="0" y="0"/>
          <a:chExt cx="0" cy="0"/>
        </a:xfrm>
      </p:grpSpPr>
      <p:sp>
        <p:nvSpPr>
          <p:cNvPr id="8" name="Pladsholder til indhold 7"/>
          <p:cNvSpPr>
            <a:spLocks noGrp="1"/>
          </p:cNvSpPr>
          <p:nvPr>
            <p:ph sz="quarter" idx="18" hasCustomPrompt="1"/>
          </p:nvPr>
        </p:nvSpPr>
        <p:spPr>
          <a:xfrm>
            <a:off x="8124000" y="0"/>
            <a:ext cx="4068000" cy="6858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endParaRPr lang="en-GB" noProof="0" dirty="0"/>
          </a:p>
        </p:txBody>
      </p:sp>
    </p:spTree>
    <p:extLst>
      <p:ext uri="{BB962C8B-B14F-4D97-AF65-F5344CB8AC3E}">
        <p14:creationId xmlns:p14="http://schemas.microsoft.com/office/powerpoint/2010/main" val="23423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indholdsobjekter">
    <p:spTree>
      <p:nvGrpSpPr>
        <p:cNvPr id="1" name=""/>
        <p:cNvGrpSpPr/>
        <p:nvPr/>
      </p:nvGrpSpPr>
      <p:grpSpPr>
        <a:xfrm>
          <a:off x="0" y="0"/>
          <a:ext cx="0" cy="0"/>
          <a:chOff x="0" y="0"/>
          <a:chExt cx="0" cy="0"/>
        </a:xfrm>
      </p:grpSpPr>
      <p:sp>
        <p:nvSpPr>
          <p:cNvPr id="7" name="Pladsholder til indhold 7"/>
          <p:cNvSpPr>
            <a:spLocks noGrp="1"/>
          </p:cNvSpPr>
          <p:nvPr>
            <p:ph sz="quarter" idx="20" hasCustomPrompt="1"/>
          </p:nvPr>
        </p:nvSpPr>
        <p:spPr>
          <a:xfrm>
            <a:off x="8123730" y="3524228"/>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8" name="Pladsholder til indhold 7"/>
          <p:cNvSpPr>
            <a:spLocks noGrp="1"/>
          </p:cNvSpPr>
          <p:nvPr>
            <p:ph sz="quarter" idx="18" hasCustomPrompt="1"/>
          </p:nvPr>
        </p:nvSpPr>
        <p:spPr>
          <a:xfrm>
            <a:off x="8124000" y="0"/>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endParaRPr lang="en-GB" noProof="0" dirty="0"/>
          </a:p>
        </p:txBody>
      </p:sp>
    </p:spTree>
    <p:extLst>
      <p:ext uri="{BB962C8B-B14F-4D97-AF65-F5344CB8AC3E}">
        <p14:creationId xmlns:p14="http://schemas.microsoft.com/office/powerpoint/2010/main" val="47442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6" name="Pladsholder til tekst 9"/>
          <p:cNvSpPr>
            <a:spLocks noGrp="1"/>
          </p:cNvSpPr>
          <p:nvPr>
            <p:ph type="body" sz="quarter" idx="19" hasCustomPrompt="1"/>
          </p:nvPr>
        </p:nvSpPr>
        <p:spPr>
          <a:xfrm>
            <a:off x="468000"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7" name="Pladsholder til indhold 7"/>
          <p:cNvSpPr>
            <a:spLocks noGrp="1"/>
          </p:cNvSpPr>
          <p:nvPr>
            <p:ph sz="quarter" idx="20" hasCustomPrompt="1"/>
          </p:nvPr>
        </p:nvSpPr>
        <p:spPr>
          <a:xfrm>
            <a:off x="468000" y="2196000"/>
            <a:ext cx="5457600"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18" name="Pladsholder til indhold 7"/>
          <p:cNvSpPr>
            <a:spLocks noGrp="1"/>
          </p:cNvSpPr>
          <p:nvPr>
            <p:ph sz="quarter" idx="21" hasCustomPrompt="1"/>
          </p:nvPr>
        </p:nvSpPr>
        <p:spPr>
          <a:xfrm>
            <a:off x="6240016" y="2196000"/>
            <a:ext cx="5458159"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21" name="Pladsholder til tekst 9"/>
          <p:cNvSpPr>
            <a:spLocks noGrp="1"/>
          </p:cNvSpPr>
          <p:nvPr>
            <p:ph type="body" sz="quarter" idx="22" hasCustomPrompt="1"/>
          </p:nvPr>
        </p:nvSpPr>
        <p:spPr>
          <a:xfrm>
            <a:off x="6240016"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2" name="Pladsholder til dato 1"/>
          <p:cNvSpPr>
            <a:spLocks noGrp="1"/>
          </p:cNvSpPr>
          <p:nvPr>
            <p:ph type="dt" sz="half" idx="23"/>
          </p:nvPr>
        </p:nvSpPr>
        <p:spPr/>
        <p:txBody>
          <a:bodyPr/>
          <a:lstStyle/>
          <a:p>
            <a:endParaRPr lang="en-GB" noProof="0" dirty="0"/>
          </a:p>
        </p:txBody>
      </p:sp>
    </p:spTree>
    <p:extLst>
      <p:ext uri="{BB962C8B-B14F-4D97-AF65-F5344CB8AC3E}">
        <p14:creationId xmlns:p14="http://schemas.microsoft.com/office/powerpoint/2010/main" val="403645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684000"/>
            <a:ext cx="3251736" cy="478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8" name="Pladsholder til indhold 7"/>
          <p:cNvSpPr>
            <a:spLocks noGrp="1"/>
          </p:cNvSpPr>
          <p:nvPr>
            <p:ph sz="quarter" idx="21" hasCustomPrompt="1"/>
          </p:nvPr>
        </p:nvSpPr>
        <p:spPr>
          <a:xfrm>
            <a:off x="4079777" y="684000"/>
            <a:ext cx="7620224" cy="4788000"/>
          </a:xfrm>
        </p:spPr>
        <p:txBody>
          <a:bodyPr/>
          <a:lstStyle>
            <a:lvl1pPr marL="0" indent="0">
              <a:lnSpc>
                <a:spcPct val="100000"/>
              </a:lnSpc>
              <a:buNone/>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element</a:t>
            </a:r>
          </a:p>
        </p:txBody>
      </p:sp>
      <p:sp>
        <p:nvSpPr>
          <p:cNvPr id="2" name="Pladsholder til dato 1"/>
          <p:cNvSpPr>
            <a:spLocks noGrp="1"/>
          </p:cNvSpPr>
          <p:nvPr>
            <p:ph type="dt" sz="half" idx="22"/>
          </p:nvPr>
        </p:nvSpPr>
        <p:spPr/>
        <p:txBody>
          <a:bodyPr/>
          <a:lstStyle/>
          <a:p>
            <a:endParaRPr lang="en-GB" noProof="0" dirty="0"/>
          </a:p>
        </p:txBody>
      </p:sp>
    </p:spTree>
    <p:extLst>
      <p:ext uri="{BB962C8B-B14F-4D97-AF65-F5344CB8AC3E}">
        <p14:creationId xmlns:p14="http://schemas.microsoft.com/office/powerpoint/2010/main" val="34184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68000" y="756000"/>
            <a:ext cx="11232000" cy="468000"/>
          </a:xfrm>
          <a:prstGeom prst="rect">
            <a:avLst/>
          </a:prstGeom>
        </p:spPr>
        <p:txBody>
          <a:bodyPr vert="horz" lIns="0" tIns="0" rIns="0" bIns="0" rtlCol="0" anchor="t" anchorCtr="0">
            <a:noAutofit/>
          </a:bodyPr>
          <a:lstStyle/>
          <a:p>
            <a:r>
              <a:rPr lang="en-GB" noProof="0" dirty="0" err="1"/>
              <a:t>Overskrift</a:t>
            </a:r>
            <a:endParaRPr lang="en-GB" noProof="0" dirty="0"/>
          </a:p>
        </p:txBody>
      </p:sp>
      <p:sp>
        <p:nvSpPr>
          <p:cNvPr id="3" name="Pladsholder til tekst 2"/>
          <p:cNvSpPr>
            <a:spLocks noGrp="1"/>
          </p:cNvSpPr>
          <p:nvPr>
            <p:ph type="body" idx="1"/>
          </p:nvPr>
        </p:nvSpPr>
        <p:spPr>
          <a:xfrm>
            <a:off x="468000" y="1548000"/>
            <a:ext cx="11232000" cy="3960000"/>
          </a:xfrm>
          <a:prstGeom prst="rect">
            <a:avLst/>
          </a:prstGeom>
        </p:spPr>
        <p:txBody>
          <a:bodyPr vert="horz" lIns="0" tIns="0" rIns="0" bIns="0" rtlCol="0" anchor="t" anchorCtr="0">
            <a:noAutofit/>
          </a:body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5" name="Pladsholder til dato 4"/>
          <p:cNvSpPr>
            <a:spLocks noGrp="1"/>
          </p:cNvSpPr>
          <p:nvPr>
            <p:ph type="dt" sz="half" idx="2"/>
          </p:nvPr>
        </p:nvSpPr>
        <p:spPr>
          <a:xfrm>
            <a:off x="9526087" y="6228000"/>
            <a:ext cx="1824000" cy="252000"/>
          </a:xfrm>
          <a:prstGeom prst="rect">
            <a:avLst/>
          </a:prstGeom>
        </p:spPr>
        <p:txBody>
          <a:bodyPr vert="horz" lIns="0" tIns="0" rIns="0" bIns="0" rtlCol="0" anchor="ctr"/>
          <a:lstStyle>
            <a:lvl1pPr algn="r">
              <a:defRPr sz="900">
                <a:solidFill>
                  <a:schemeClr val="bg2"/>
                </a:solidFill>
              </a:defRPr>
            </a:lvl1pPr>
          </a:lstStyle>
          <a:p>
            <a:endParaRPr lang="en-GB" noProof="0" dirty="0"/>
          </a:p>
        </p:txBody>
      </p:sp>
      <p:sp>
        <p:nvSpPr>
          <p:cNvPr id="7" name="Pladsholder til slidenummer 6"/>
          <p:cNvSpPr>
            <a:spLocks noGrp="1"/>
          </p:cNvSpPr>
          <p:nvPr>
            <p:ph type="sldNum" sz="quarter" idx="4"/>
          </p:nvPr>
        </p:nvSpPr>
        <p:spPr>
          <a:xfrm>
            <a:off x="11424592" y="6228000"/>
            <a:ext cx="275408" cy="252000"/>
          </a:xfrm>
          <a:prstGeom prst="rect">
            <a:avLst/>
          </a:prstGeom>
        </p:spPr>
        <p:txBody>
          <a:bodyPr vert="horz" lIns="0" tIns="0" rIns="0" bIns="0" rtlCol="0" anchor="ctr"/>
          <a:lstStyle>
            <a:lvl1pPr algn="r">
              <a:defRPr sz="900">
                <a:solidFill>
                  <a:schemeClr val="bg2"/>
                </a:solidFill>
              </a:defRPr>
            </a:lvl1pPr>
          </a:lstStyle>
          <a:p>
            <a:fld id="{20EB7ABC-56F9-4FEF-9CF0-E2D14234E329}" type="slidenum">
              <a:rPr lang="en-GB" noProof="0" smtClean="0"/>
              <a:pPr/>
              <a:t>‹#›</a:t>
            </a:fld>
            <a:endParaRPr lang="en-GB" noProof="0" dirty="0"/>
          </a:p>
        </p:txBody>
      </p:sp>
      <p:cxnSp>
        <p:nvCxnSpPr>
          <p:cNvPr id="11" name="Lige forbindelse 10"/>
          <p:cNvCxnSpPr/>
          <p:nvPr userDrawn="1"/>
        </p:nvCxnSpPr>
        <p:spPr>
          <a:xfrm>
            <a:off x="11470634" y="6301633"/>
            <a:ext cx="0" cy="9000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4" name="Billede 3"/>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8000" y="6012000"/>
            <a:ext cx="2556000" cy="403153"/>
          </a:xfrm>
          <a:prstGeom prst="rect">
            <a:avLst/>
          </a:prstGeom>
        </p:spPr>
      </p:pic>
    </p:spTree>
    <p:extLst>
      <p:ext uri="{BB962C8B-B14F-4D97-AF65-F5344CB8AC3E}">
        <p14:creationId xmlns:p14="http://schemas.microsoft.com/office/powerpoint/2010/main" val="2536115730"/>
      </p:ext>
    </p:extLst>
  </p:cSld>
  <p:clrMap bg1="lt1" tx1="dk1" bg2="lt2" tx2="dk2" accent1="accent1" accent2="accent2" accent3="accent3" accent4="accent4" accent5="accent5" accent6="accent6" hlink="hlink" folHlink="folHlink"/>
  <p:sldLayoutIdLst>
    <p:sldLayoutId id="2147483697" r:id="rId1"/>
    <p:sldLayoutId id="2147483716" r:id="rId2"/>
    <p:sldLayoutId id="2147483714" r:id="rId3"/>
    <p:sldLayoutId id="2147483715" r:id="rId4"/>
    <p:sldLayoutId id="2147483699" r:id="rId5"/>
    <p:sldLayoutId id="2147483701" r:id="rId6"/>
    <p:sldLayoutId id="2147483703" r:id="rId7"/>
    <p:sldLayoutId id="2147483700"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7" r:id="rId19"/>
    <p:sldLayoutId id="2147483718" r:id="rId20"/>
  </p:sldLayoutIdLst>
  <p:hf hdr="0" ftr="0" dt="0"/>
  <p:txStyles>
    <p:titleStyle>
      <a:lvl1pPr algn="l" defTabSz="914378" rtl="0" eaLnBrk="1" latinLnBrk="0" hangingPunct="1">
        <a:lnSpc>
          <a:spcPts val="3800"/>
        </a:lnSpc>
        <a:spcBef>
          <a:spcPct val="0"/>
        </a:spcBef>
        <a:buNone/>
        <a:defRPr sz="3600" b="1" kern="1200" cap="none" spc="23" baseline="0">
          <a:solidFill>
            <a:schemeClr val="bg2"/>
          </a:solidFill>
          <a:latin typeface="+mj-lt"/>
          <a:ea typeface="+mj-ea"/>
          <a:cs typeface="+mj-cs"/>
        </a:defRPr>
      </a:lvl1pPr>
    </p:titleStyle>
    <p:bodyStyle>
      <a:lvl1pPr marL="288000" indent="-288000" algn="l" defTabSz="914378" rtl="0" eaLnBrk="1" latinLnBrk="0" hangingPunct="1">
        <a:lnSpc>
          <a:spcPts val="3000"/>
        </a:lnSpc>
        <a:spcBef>
          <a:spcPts val="0"/>
        </a:spcBef>
        <a:buClrTx/>
        <a:buSzPct val="100000"/>
        <a:buFont typeface="Arial" panose="020B0604020202020204" pitchFamily="34" charset="0"/>
        <a:buChar char="•"/>
        <a:tabLst>
          <a:tab pos="358775" algn="l"/>
        </a:tabLst>
        <a:defRPr sz="2400" kern="1200">
          <a:solidFill>
            <a:srgbClr val="004250"/>
          </a:solidFill>
          <a:latin typeface="+mn-lt"/>
          <a:ea typeface="+mn-ea"/>
          <a:cs typeface="+mn-cs"/>
        </a:defRPr>
      </a:lvl1pPr>
      <a:lvl2pPr marL="566738" indent="-261938" algn="l" defTabSz="914378" rtl="0" eaLnBrk="1" latinLnBrk="0" hangingPunct="1">
        <a:lnSpc>
          <a:spcPct val="100000"/>
        </a:lnSpc>
        <a:spcBef>
          <a:spcPts val="0"/>
        </a:spcBef>
        <a:buClr>
          <a:srgbClr val="40717C"/>
        </a:buClr>
        <a:buSzPct val="100000"/>
        <a:buFont typeface="Arial" panose="020B0604020202020204" pitchFamily="34" charset="0"/>
        <a:buChar char="•"/>
        <a:defRPr sz="2000" kern="1200">
          <a:solidFill>
            <a:srgbClr val="40717C"/>
          </a:solidFill>
          <a:latin typeface="+mn-lt"/>
          <a:ea typeface="+mn-ea"/>
          <a:cs typeface="+mn-cs"/>
        </a:defRPr>
      </a:lvl2pPr>
      <a:lvl3pPr marL="827088" indent="-260350" algn="l" defTabSz="914378" rtl="0" eaLnBrk="1" latinLnBrk="0" hangingPunct="1">
        <a:lnSpc>
          <a:spcPct val="100000"/>
        </a:lnSpc>
        <a:spcBef>
          <a:spcPts val="0"/>
        </a:spcBef>
        <a:buClrTx/>
        <a:buSzPct val="100000"/>
        <a:buFont typeface="Arial" panose="020B0604020202020204" pitchFamily="34" charset="0"/>
        <a:buChar char="•"/>
        <a:defRPr sz="1800" kern="1200">
          <a:solidFill>
            <a:srgbClr val="7FA0A7"/>
          </a:solidFill>
          <a:latin typeface="+mn-lt"/>
          <a:ea typeface="+mn-ea"/>
          <a:cs typeface="+mn-cs"/>
        </a:defRPr>
      </a:lvl3pPr>
      <a:lvl4pPr marL="1055688" indent="-228600" algn="l" defTabSz="914378" rtl="0" eaLnBrk="1" latinLnBrk="0" hangingPunct="1">
        <a:lnSpc>
          <a:spcPct val="100000"/>
        </a:lnSpc>
        <a:spcBef>
          <a:spcPts val="0"/>
        </a:spcBef>
        <a:buClrTx/>
        <a:buSzPct val="100000"/>
        <a:buFont typeface="Arial" panose="020B0604020202020204" pitchFamily="34" charset="0"/>
        <a:buChar char="•"/>
        <a:defRPr sz="1600" kern="1200">
          <a:solidFill>
            <a:srgbClr val="7FA0A7"/>
          </a:solidFill>
          <a:latin typeface="+mn-lt"/>
          <a:ea typeface="+mn-ea"/>
          <a:cs typeface="+mn-cs"/>
        </a:defRPr>
      </a:lvl4pPr>
      <a:lvl5pPr marL="1262063" indent="-195263" algn="l" defTabSz="914378" rtl="0" eaLnBrk="1" latinLnBrk="0" hangingPunct="1">
        <a:lnSpc>
          <a:spcPct val="100000"/>
        </a:lnSpc>
        <a:spcBef>
          <a:spcPts val="0"/>
        </a:spcBef>
        <a:buClrTx/>
        <a:buSzPct val="100000"/>
        <a:buFont typeface="Arial" panose="020B0604020202020204" pitchFamily="34" charset="0"/>
        <a:buChar char="•"/>
        <a:defRPr sz="1400" kern="1200">
          <a:solidFill>
            <a:srgbClr val="7FA0A7"/>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Resources</a:t>
            </a:r>
            <a:r>
              <a:rPr lang="en-US" sz="5400" dirty="0"/>
              <a:t> and Manifest</a:t>
            </a:r>
          </a:p>
        </p:txBody>
      </p:sp>
      <p:sp>
        <p:nvSpPr>
          <p:cNvPr id="4" name="Text Placeholder 3">
            <a:extLst>
              <a:ext uri="{FF2B5EF4-FFF2-40B4-BE49-F238E27FC236}">
                <a16:creationId xmlns:a16="http://schemas.microsoft.com/office/drawing/2014/main" id="{9EC0AEEB-0AB9-4B56-88E2-64B071E37E7C}"/>
              </a:ext>
            </a:extLst>
          </p:cNvPr>
          <p:cNvSpPr>
            <a:spLocks noGrp="1"/>
          </p:cNvSpPr>
          <p:nvPr>
            <p:ph type="body" sz="quarter" idx="17"/>
          </p:nvPr>
        </p:nvSpPr>
        <p:spPr/>
        <p:txBody>
          <a:bodyPr/>
          <a:lstStyle/>
          <a:p>
            <a:endParaRPr lang="da-DK"/>
          </a:p>
        </p:txBody>
      </p:sp>
      <p:sp>
        <p:nvSpPr>
          <p:cNvPr id="5" name="Text Placeholder 4">
            <a:extLst>
              <a:ext uri="{FF2B5EF4-FFF2-40B4-BE49-F238E27FC236}">
                <a16:creationId xmlns:a16="http://schemas.microsoft.com/office/drawing/2014/main" id="{5FB21FD6-14A1-47B5-95A8-8ABB0FF261E4}"/>
              </a:ext>
            </a:extLst>
          </p:cNvPr>
          <p:cNvSpPr>
            <a:spLocks noGrp="1"/>
          </p:cNvSpPr>
          <p:nvPr>
            <p:ph type="body" sz="quarter" idx="18"/>
          </p:nvPr>
        </p:nvSpPr>
        <p:spPr/>
        <p:txBody>
          <a:bodyPr/>
          <a:lstStyle/>
          <a:p>
            <a:endParaRPr lang="da-DK"/>
          </a:p>
        </p:txBody>
      </p:sp>
    </p:spTree>
    <p:extLst>
      <p:ext uri="{BB962C8B-B14F-4D97-AF65-F5344CB8AC3E}">
        <p14:creationId xmlns:p14="http://schemas.microsoft.com/office/powerpoint/2010/main" val="273611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00" y="464279"/>
            <a:ext cx="11232000" cy="468000"/>
          </a:xfrm>
        </p:spPr>
        <p:txBody>
          <a:bodyPr>
            <a:normAutofit fontScale="90000"/>
          </a:bodyPr>
          <a:lstStyle/>
          <a:p>
            <a:r>
              <a:rPr lang="en-US" sz="4000" dirty="0"/>
              <a:t>Which</a:t>
            </a:r>
            <a:r>
              <a:rPr lang="en-US" dirty="0"/>
              <a:t> activity starts the application?</a:t>
            </a:r>
          </a:p>
        </p:txBody>
      </p:sp>
      <p:sp>
        <p:nvSpPr>
          <p:cNvPr id="3" name="Content Placeholder 2"/>
          <p:cNvSpPr>
            <a:spLocks noGrp="1"/>
          </p:cNvSpPr>
          <p:nvPr>
            <p:ph idx="1"/>
          </p:nvPr>
        </p:nvSpPr>
        <p:spPr>
          <a:xfrm>
            <a:off x="468000" y="1548000"/>
            <a:ext cx="11232000" cy="1304936"/>
          </a:xfrm>
        </p:spPr>
        <p:txBody>
          <a:bodyPr/>
          <a:lstStyle/>
          <a:p>
            <a:r>
              <a:rPr lang="en-US" sz="2800" dirty="0"/>
              <a:t>An Activity class can be designated as the primary entry point by configuring an intent filter using the tag &lt;intent-filter&gt; with the MAIN action type and the LAUNCHER category.</a:t>
            </a:r>
          </a:p>
        </p:txBody>
      </p:sp>
      <p:sp>
        <p:nvSpPr>
          <p:cNvPr id="5" name="Rectangle 4"/>
          <p:cNvSpPr/>
          <p:nvPr/>
        </p:nvSpPr>
        <p:spPr bwMode="auto">
          <a:xfrm>
            <a:off x="1775520" y="2996952"/>
            <a:ext cx="8928992" cy="2952328"/>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en-US" sz="1800" dirty="0">
                <a:solidFill>
                  <a:srgbClr val="000000"/>
                </a:solidFill>
                <a:latin typeface="Courier New" panose="02070309020205020404" pitchFamily="49" charset="0"/>
                <a:cs typeface="Courier New" panose="02070309020205020404" pitchFamily="49" charset="0"/>
              </a:rPr>
              <a:t>&lt;</a:t>
            </a:r>
            <a:r>
              <a:rPr lang="en-US" altLang="en-US" sz="1800" b="1" dirty="0">
                <a:solidFill>
                  <a:srgbClr val="000080"/>
                </a:solidFill>
                <a:latin typeface="Courier New" panose="02070309020205020404" pitchFamily="49" charset="0"/>
                <a:cs typeface="Courier New" panose="02070309020205020404" pitchFamily="49" charset="0"/>
              </a:rPr>
              <a:t>activity </a:t>
            </a:r>
            <a:r>
              <a:rPr lang="en-US" altLang="en-US" sz="1800" b="1" dirty="0" err="1">
                <a:solidFill>
                  <a:srgbClr val="660E7A"/>
                </a:solidFill>
                <a:latin typeface="Courier New" panose="02070309020205020404" pitchFamily="49" charset="0"/>
                <a:cs typeface="Courier New" panose="02070309020205020404" pitchFamily="49" charset="0"/>
              </a:rPr>
              <a:t>android</a:t>
            </a:r>
            <a:r>
              <a:rPr lang="en-US" altLang="en-US" sz="1800" b="1" dirty="0" err="1">
                <a:solidFill>
                  <a:srgbClr val="0000FF"/>
                </a:solidFill>
                <a:latin typeface="Courier New" panose="02070309020205020404" pitchFamily="49" charset="0"/>
                <a:cs typeface="Courier New" panose="02070309020205020404" pitchFamily="49" charset="0"/>
              </a:rPr>
              <a:t>:name</a:t>
            </a:r>
            <a:r>
              <a:rPr lang="en-US" altLang="en-US" sz="1800" b="1" dirty="0">
                <a:solidFill>
                  <a:srgbClr val="0000FF"/>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b="1" dirty="0" err="1">
                <a:solidFill>
                  <a:srgbClr val="008000"/>
                </a:solidFill>
                <a:latin typeface="Courier New" panose="02070309020205020404" pitchFamily="49" charset="0"/>
                <a:cs typeface="Courier New" panose="02070309020205020404" pitchFamily="49" charset="0"/>
              </a:rPr>
              <a:t>HelloWorldActivity</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dirty="0">
                <a:solidFill>
                  <a:srgbClr val="000000"/>
                </a:solidFill>
                <a:latin typeface="Courier New" panose="02070309020205020404" pitchFamily="49" charset="0"/>
                <a:cs typeface="Courier New" panose="02070309020205020404" pitchFamily="49" charset="0"/>
              </a:rPr>
              <a:t>&gt;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&lt;</a:t>
            </a:r>
            <a:r>
              <a:rPr lang="en-US" altLang="en-US" sz="1800" b="1" dirty="0">
                <a:solidFill>
                  <a:srgbClr val="000080"/>
                </a:solidFill>
                <a:latin typeface="Courier New" panose="02070309020205020404" pitchFamily="49" charset="0"/>
                <a:cs typeface="Courier New" panose="02070309020205020404" pitchFamily="49" charset="0"/>
              </a:rPr>
              <a:t>intent-filter</a:t>
            </a:r>
            <a:r>
              <a:rPr lang="en-US" altLang="en-US" sz="1800" dirty="0">
                <a:solidFill>
                  <a:srgbClr val="000000"/>
                </a:solidFill>
                <a:latin typeface="Courier New" panose="02070309020205020404" pitchFamily="49" charset="0"/>
                <a:cs typeface="Courier New" panose="02070309020205020404" pitchFamily="49" charset="0"/>
              </a:rPr>
              <a:t>&gt;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&lt;</a:t>
            </a:r>
            <a:r>
              <a:rPr lang="en-US" altLang="en-US" sz="1800" b="1" dirty="0">
                <a:solidFill>
                  <a:srgbClr val="000080"/>
                </a:solidFill>
                <a:latin typeface="Courier New" panose="02070309020205020404" pitchFamily="49" charset="0"/>
                <a:cs typeface="Courier New" panose="02070309020205020404" pitchFamily="49" charset="0"/>
              </a:rPr>
              <a:t>action </a:t>
            </a:r>
            <a:r>
              <a:rPr lang="en-US" altLang="en-US" sz="1800" b="1" dirty="0" err="1">
                <a:solidFill>
                  <a:srgbClr val="660E7A"/>
                </a:solidFill>
                <a:latin typeface="Courier New" panose="02070309020205020404" pitchFamily="49" charset="0"/>
                <a:cs typeface="Courier New" panose="02070309020205020404" pitchFamily="49" charset="0"/>
              </a:rPr>
              <a:t>android</a:t>
            </a:r>
            <a:r>
              <a:rPr lang="en-US" altLang="en-US" sz="1800" b="1" dirty="0" err="1">
                <a:solidFill>
                  <a:srgbClr val="0000FF"/>
                </a:solidFill>
                <a:latin typeface="Courier New" panose="02070309020205020404" pitchFamily="49" charset="0"/>
                <a:cs typeface="Courier New" panose="02070309020205020404" pitchFamily="49" charset="0"/>
              </a:rPr>
              <a:t>:name</a:t>
            </a:r>
            <a:r>
              <a:rPr lang="en-US" altLang="en-US" sz="1800" b="1" dirty="0">
                <a:solidFill>
                  <a:srgbClr val="0000FF"/>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b="1" dirty="0" err="1">
                <a:solidFill>
                  <a:srgbClr val="008000"/>
                </a:solidFill>
                <a:latin typeface="Courier New" panose="02070309020205020404" pitchFamily="49" charset="0"/>
                <a:cs typeface="Courier New" panose="02070309020205020404" pitchFamily="49" charset="0"/>
              </a:rPr>
              <a:t>android.intent.action.MAIN</a:t>
            </a:r>
            <a:r>
              <a:rPr lang="en-US" altLang="en-US" sz="1800" b="1" dirty="0">
                <a:solidFill>
                  <a:srgbClr val="008000"/>
                </a:solidFill>
                <a:latin typeface="Courier New" panose="02070309020205020404" pitchFamily="49" charset="0"/>
                <a:cs typeface="Courier New" panose="02070309020205020404" pitchFamily="49" charset="0"/>
              </a:rPr>
              <a:t>" </a:t>
            </a:r>
            <a:r>
              <a:rPr lang="en-US" altLang="en-US" sz="1800" dirty="0">
                <a:solidFill>
                  <a:srgbClr val="000000"/>
                </a:solidFill>
                <a:latin typeface="Courier New" panose="02070309020205020404" pitchFamily="49" charset="0"/>
                <a:cs typeface="Courier New" panose="02070309020205020404" pitchFamily="49" charset="0"/>
              </a:rPr>
              <a:t>/&gt;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&lt;</a:t>
            </a:r>
            <a:r>
              <a:rPr lang="en-US" altLang="en-US" sz="1800" b="1" dirty="0">
                <a:solidFill>
                  <a:srgbClr val="000080"/>
                </a:solidFill>
                <a:latin typeface="Courier New" panose="02070309020205020404" pitchFamily="49" charset="0"/>
                <a:cs typeface="Courier New" panose="02070309020205020404" pitchFamily="49" charset="0"/>
              </a:rPr>
              <a:t>category </a:t>
            </a:r>
            <a:r>
              <a:rPr lang="en-US" altLang="en-US" sz="1800" b="1" dirty="0" err="1">
                <a:solidFill>
                  <a:srgbClr val="660E7A"/>
                </a:solidFill>
                <a:latin typeface="Courier New" panose="02070309020205020404" pitchFamily="49" charset="0"/>
                <a:cs typeface="Courier New" panose="02070309020205020404" pitchFamily="49" charset="0"/>
              </a:rPr>
              <a:t>android</a:t>
            </a:r>
            <a:r>
              <a:rPr lang="en-US" altLang="en-US" sz="1800" b="1" dirty="0" err="1">
                <a:solidFill>
                  <a:srgbClr val="0000FF"/>
                </a:solidFill>
                <a:latin typeface="Courier New" panose="02070309020205020404" pitchFamily="49" charset="0"/>
                <a:cs typeface="Courier New" panose="02070309020205020404" pitchFamily="49" charset="0"/>
              </a:rPr>
              <a:t>:name</a:t>
            </a:r>
            <a:r>
              <a:rPr lang="en-US" altLang="en-US" sz="1800" b="1" dirty="0">
                <a:solidFill>
                  <a:srgbClr val="0000FF"/>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b="1" dirty="0" err="1">
                <a:solidFill>
                  <a:srgbClr val="008000"/>
                </a:solidFill>
                <a:latin typeface="Courier New" panose="02070309020205020404" pitchFamily="49" charset="0"/>
                <a:cs typeface="Courier New" panose="02070309020205020404" pitchFamily="49" charset="0"/>
              </a:rPr>
              <a:t>android.intent.category.LAUNCHER</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dirty="0">
                <a:solidFill>
                  <a:srgbClr val="000000"/>
                </a:solidFill>
                <a:latin typeface="Courier New" panose="02070309020205020404" pitchFamily="49" charset="0"/>
                <a:cs typeface="Courier New" panose="02070309020205020404" pitchFamily="49" charset="0"/>
              </a:rPr>
              <a:t>/&gt;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&lt;/</a:t>
            </a:r>
            <a:r>
              <a:rPr lang="en-US" altLang="en-US" sz="1800" b="1" dirty="0">
                <a:solidFill>
                  <a:srgbClr val="000080"/>
                </a:solidFill>
                <a:latin typeface="Courier New" panose="02070309020205020404" pitchFamily="49" charset="0"/>
                <a:cs typeface="Courier New" panose="02070309020205020404" pitchFamily="49" charset="0"/>
              </a:rPr>
              <a:t>intent-filter</a:t>
            </a:r>
            <a:r>
              <a:rPr lang="en-US" altLang="en-US" sz="1800" dirty="0">
                <a:solidFill>
                  <a:srgbClr val="000000"/>
                </a:solidFill>
                <a:latin typeface="Courier New" panose="02070309020205020404" pitchFamily="49" charset="0"/>
                <a:cs typeface="Courier New" panose="02070309020205020404" pitchFamily="49" charset="0"/>
              </a:rPr>
              <a:t>&gt;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&lt;/</a:t>
            </a:r>
            <a:r>
              <a:rPr lang="en-US" altLang="en-US" sz="1800" b="1" dirty="0">
                <a:solidFill>
                  <a:srgbClr val="000080"/>
                </a:solidFill>
                <a:latin typeface="Courier New" panose="02070309020205020404" pitchFamily="49" charset="0"/>
                <a:cs typeface="Courier New" panose="02070309020205020404" pitchFamily="49" charset="0"/>
              </a:rPr>
              <a:t>activity</a:t>
            </a:r>
            <a:r>
              <a:rPr lang="en-US" altLang="en-US" sz="1800" dirty="0">
                <a:solidFill>
                  <a:srgbClr val="000000"/>
                </a:solidFill>
                <a:latin typeface="Courier New" panose="02070309020205020404" pitchFamily="49" charset="0"/>
                <a:cs typeface="Courier New" panose="02070309020205020404" pitchFamily="49" charset="0"/>
              </a:rPr>
              <a:t>&gt;</a:t>
            </a:r>
            <a:endParaRPr lang="en-US" sz="1800" b="1" dirty="0"/>
          </a:p>
        </p:txBody>
      </p:sp>
      <p:sp>
        <p:nvSpPr>
          <p:cNvPr id="6" name="Slide Number Placeholder 5">
            <a:extLst>
              <a:ext uri="{FF2B5EF4-FFF2-40B4-BE49-F238E27FC236}">
                <a16:creationId xmlns:a16="http://schemas.microsoft.com/office/drawing/2014/main" id="{3D570699-4E08-40BD-A0AD-726F801BD3E3}"/>
              </a:ext>
            </a:extLst>
          </p:cNvPr>
          <p:cNvSpPr>
            <a:spLocks noGrp="1"/>
          </p:cNvSpPr>
          <p:nvPr>
            <p:ph type="sldNum" sz="quarter" idx="12"/>
          </p:nvPr>
        </p:nvSpPr>
        <p:spPr/>
        <p:txBody>
          <a:bodyPr/>
          <a:lstStyle/>
          <a:p>
            <a:fld id="{E6584ADA-CE4B-4243-900F-CB3D8E7F12FB}" type="slidenum">
              <a:rPr lang="da-DK" smtClean="0"/>
              <a:pPr/>
              <a:t>10</a:t>
            </a:fld>
            <a:endParaRPr lang="da-DK" sz="1400"/>
          </a:p>
        </p:txBody>
      </p:sp>
    </p:spTree>
    <p:extLst>
      <p:ext uri="{BB962C8B-B14F-4D97-AF65-F5344CB8AC3E}">
        <p14:creationId xmlns:p14="http://schemas.microsoft.com/office/powerpoint/2010/main" val="105617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70" y="363058"/>
            <a:ext cx="11232000" cy="468000"/>
          </a:xfrm>
        </p:spPr>
        <p:txBody>
          <a:bodyPr/>
          <a:lstStyle/>
          <a:p>
            <a:r>
              <a:rPr lang="en-US" dirty="0"/>
              <a:t>Configuring Other Intent Filters</a:t>
            </a:r>
          </a:p>
        </p:txBody>
      </p:sp>
      <p:sp>
        <p:nvSpPr>
          <p:cNvPr id="3" name="Content Placeholder 2"/>
          <p:cNvSpPr>
            <a:spLocks noGrp="1"/>
          </p:cNvSpPr>
          <p:nvPr>
            <p:ph idx="1"/>
          </p:nvPr>
        </p:nvSpPr>
        <p:spPr>
          <a:xfrm>
            <a:off x="839416" y="908720"/>
            <a:ext cx="10081120" cy="4032448"/>
          </a:xfrm>
        </p:spPr>
        <p:txBody>
          <a:bodyPr>
            <a:noAutofit/>
          </a:bodyPr>
          <a:lstStyle/>
          <a:p>
            <a:r>
              <a:rPr lang="en-US" dirty="0"/>
              <a:t>The Android operating system uses Intent filters to resolve implicit intents.</a:t>
            </a:r>
          </a:p>
          <a:p>
            <a:r>
              <a:rPr lang="en-US" dirty="0"/>
              <a:t>That is Intents that do not specify the Activity or Component they want launched. </a:t>
            </a:r>
          </a:p>
          <a:p>
            <a:r>
              <a:rPr lang="en-US" dirty="0"/>
              <a:t>Intent filters can be applied to Activities, Services, and </a:t>
            </a:r>
            <a:r>
              <a:rPr lang="en-US" dirty="0" err="1"/>
              <a:t>BroadcastReceivers</a:t>
            </a:r>
            <a:r>
              <a:rPr lang="en-US" dirty="0"/>
              <a:t>.</a:t>
            </a:r>
          </a:p>
          <a:p>
            <a:r>
              <a:rPr lang="en-US" dirty="0"/>
              <a:t>The filter declares that this component is open to receiving any Intent sent to the Android operating system that matches its criteria.</a:t>
            </a:r>
          </a:p>
          <a:p>
            <a:r>
              <a:rPr lang="en-US" dirty="0"/>
              <a:t>The following filter tells that the activity can be used for showing content with the schema geoname://</a:t>
            </a:r>
          </a:p>
        </p:txBody>
      </p:sp>
      <p:sp>
        <p:nvSpPr>
          <p:cNvPr id="5" name="Rectangle 4"/>
          <p:cNvSpPr/>
          <p:nvPr/>
        </p:nvSpPr>
        <p:spPr bwMode="auto">
          <a:xfrm>
            <a:off x="1343472" y="4941168"/>
            <a:ext cx="8712968" cy="1728192"/>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800" b="1" dirty="0"/>
              <a:t>&lt;intent-filter&gt;</a:t>
            </a:r>
          </a:p>
          <a:p>
            <a:r>
              <a:rPr lang="en-US" sz="1800" b="1" dirty="0"/>
              <a:t>&lt;action </a:t>
            </a:r>
            <a:r>
              <a:rPr lang="en-US" sz="1800" b="1" dirty="0" err="1"/>
              <a:t>android:name</a:t>
            </a:r>
            <a:r>
              <a:rPr lang="en-US" sz="1800" b="1" dirty="0"/>
              <a:t>="</a:t>
            </a:r>
            <a:r>
              <a:rPr lang="en-US" sz="1800" b="1" dirty="0" err="1"/>
              <a:t>android.intent.action.VIEW</a:t>
            </a:r>
            <a:r>
              <a:rPr lang="en-US" sz="1800" b="1" dirty="0"/>
              <a:t>" /&gt;</a:t>
            </a:r>
          </a:p>
          <a:p>
            <a:r>
              <a:rPr lang="en-US" sz="1800" b="1" dirty="0"/>
              <a:t>&lt;category </a:t>
            </a:r>
            <a:r>
              <a:rPr lang="en-US" sz="1800" b="1" dirty="0" err="1"/>
              <a:t>android:name</a:t>
            </a:r>
            <a:r>
              <a:rPr lang="en-US" sz="1800" b="1" dirty="0"/>
              <a:t>="</a:t>
            </a:r>
            <a:r>
              <a:rPr lang="en-US" sz="1800" b="1" dirty="0" err="1"/>
              <a:t>android.intent.category.BROWSABLE</a:t>
            </a:r>
            <a:r>
              <a:rPr lang="en-US" sz="1800" b="1" dirty="0"/>
              <a:t>" /&gt;</a:t>
            </a:r>
          </a:p>
          <a:p>
            <a:r>
              <a:rPr lang="en-US" sz="1800" b="1" dirty="0"/>
              <a:t>&lt;category </a:t>
            </a:r>
            <a:r>
              <a:rPr lang="en-US" sz="1800" b="1" dirty="0" err="1"/>
              <a:t>android:name</a:t>
            </a:r>
            <a:r>
              <a:rPr lang="en-US" sz="1800" b="1" dirty="0"/>
              <a:t>="</a:t>
            </a:r>
            <a:r>
              <a:rPr lang="en-US" sz="1800" b="1" dirty="0" err="1"/>
              <a:t>android.intent.category.DEFAULT</a:t>
            </a:r>
            <a:r>
              <a:rPr lang="en-US" sz="1800" b="1" dirty="0"/>
              <a:t>" /&gt;</a:t>
            </a:r>
          </a:p>
          <a:p>
            <a:r>
              <a:rPr lang="en-US" sz="1800" b="1" dirty="0"/>
              <a:t>&lt;data </a:t>
            </a:r>
            <a:r>
              <a:rPr lang="en-US" sz="1800" b="1" dirty="0" err="1"/>
              <a:t>android:scheme</a:t>
            </a:r>
            <a:r>
              <a:rPr lang="en-US" sz="1800" b="1" dirty="0"/>
              <a:t>="</a:t>
            </a:r>
            <a:r>
              <a:rPr lang="en-US" sz="1800" b="1" dirty="0" err="1"/>
              <a:t>geoname</a:t>
            </a:r>
            <a:r>
              <a:rPr lang="en-US" sz="1800" b="1" dirty="0"/>
              <a:t>"/&gt;</a:t>
            </a:r>
          </a:p>
          <a:p>
            <a:r>
              <a:rPr lang="en-US" sz="1800" b="1" dirty="0"/>
              <a:t>&lt;/intent-filter&gt;</a:t>
            </a:r>
          </a:p>
        </p:txBody>
      </p:sp>
      <p:sp>
        <p:nvSpPr>
          <p:cNvPr id="6" name="Slide Number Placeholder 5">
            <a:extLst>
              <a:ext uri="{FF2B5EF4-FFF2-40B4-BE49-F238E27FC236}">
                <a16:creationId xmlns:a16="http://schemas.microsoft.com/office/drawing/2014/main" id="{6A84C0E4-D91C-49B5-AC8C-0FAD2ABDD4B1}"/>
              </a:ext>
            </a:extLst>
          </p:cNvPr>
          <p:cNvSpPr>
            <a:spLocks noGrp="1"/>
          </p:cNvSpPr>
          <p:nvPr>
            <p:ph type="sldNum" sz="quarter" idx="12"/>
          </p:nvPr>
        </p:nvSpPr>
        <p:spPr/>
        <p:txBody>
          <a:bodyPr/>
          <a:lstStyle/>
          <a:p>
            <a:fld id="{E6584ADA-CE4B-4243-900F-CB3D8E7F12FB}" type="slidenum">
              <a:rPr lang="da-DK" smtClean="0"/>
              <a:pPr/>
              <a:t>11</a:t>
            </a:fld>
            <a:endParaRPr lang="da-DK" sz="1400"/>
          </a:p>
        </p:txBody>
      </p:sp>
    </p:spTree>
    <p:extLst>
      <p:ext uri="{BB962C8B-B14F-4D97-AF65-F5344CB8AC3E}">
        <p14:creationId xmlns:p14="http://schemas.microsoft.com/office/powerpoint/2010/main" val="254480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42672"/>
            <a:ext cx="11232000" cy="468000"/>
          </a:xfrm>
        </p:spPr>
        <p:txBody>
          <a:bodyPr/>
          <a:lstStyle/>
          <a:p>
            <a:r>
              <a:rPr lang="en-US" dirty="0"/>
              <a:t>Permissions</a:t>
            </a:r>
          </a:p>
        </p:txBody>
      </p:sp>
      <p:sp>
        <p:nvSpPr>
          <p:cNvPr id="3" name="Content Placeholder 2"/>
          <p:cNvSpPr>
            <a:spLocks noGrp="1"/>
          </p:cNvSpPr>
          <p:nvPr>
            <p:ph idx="1"/>
          </p:nvPr>
        </p:nvSpPr>
        <p:spPr>
          <a:xfrm>
            <a:off x="1199456" y="836712"/>
            <a:ext cx="10225136" cy="6021288"/>
          </a:xfrm>
          <a:solidFill>
            <a:schemeClr val="bg1"/>
          </a:solidFill>
        </p:spPr>
        <p:txBody>
          <a:bodyPr>
            <a:normAutofit/>
          </a:bodyPr>
          <a:lstStyle/>
          <a:p>
            <a:r>
              <a:rPr lang="en-GB" sz="2800" dirty="0"/>
              <a:t>In Android, applications have limited capability to adversely affect operations outside their process space. </a:t>
            </a:r>
          </a:p>
          <a:p>
            <a:r>
              <a:rPr lang="en-GB" sz="2800" dirty="0"/>
              <a:t>Instead Android applications run within their own virtual machine, with their own Linux user account (and related permissions).</a:t>
            </a:r>
          </a:p>
          <a:p>
            <a:r>
              <a:rPr lang="en-GB" sz="2800" dirty="0"/>
              <a:t>Android applications have no permissions by default &lt;6.0. </a:t>
            </a:r>
          </a:p>
          <a:p>
            <a:r>
              <a:rPr lang="en-GB" sz="2800" dirty="0"/>
              <a:t>Any permissions for shared resources or privileged access must be explicitly registered within the Android manifest file.</a:t>
            </a:r>
          </a:p>
          <a:p>
            <a:r>
              <a:rPr lang="en-GB" sz="2800" dirty="0"/>
              <a:t>These permissions are granted when the application is installed &lt;6.0.</a:t>
            </a:r>
          </a:p>
          <a:p>
            <a:r>
              <a:rPr lang="en-GB" sz="2800" dirty="0"/>
              <a:t>Examples of shared resources are the Contacts database (data), or the built-in camera (hardware)</a:t>
            </a:r>
          </a:p>
          <a:p>
            <a:r>
              <a:rPr lang="en-GB" sz="2800" dirty="0"/>
              <a:t>Drawback of this concept is that most users will just accept any permission without reading them.</a:t>
            </a:r>
          </a:p>
        </p:txBody>
      </p:sp>
      <p:sp>
        <p:nvSpPr>
          <p:cNvPr id="5" name="Slide Number Placeholder 4">
            <a:extLst>
              <a:ext uri="{FF2B5EF4-FFF2-40B4-BE49-F238E27FC236}">
                <a16:creationId xmlns:a16="http://schemas.microsoft.com/office/drawing/2014/main" id="{B9BFA59D-E8BB-40A1-B9BD-2CAB67A80DFB}"/>
              </a:ext>
            </a:extLst>
          </p:cNvPr>
          <p:cNvSpPr>
            <a:spLocks noGrp="1"/>
          </p:cNvSpPr>
          <p:nvPr>
            <p:ph type="sldNum" sz="quarter" idx="12"/>
          </p:nvPr>
        </p:nvSpPr>
        <p:spPr/>
        <p:txBody>
          <a:bodyPr/>
          <a:lstStyle/>
          <a:p>
            <a:fld id="{E6584ADA-CE4B-4243-900F-CB3D8E7F12FB}" type="slidenum">
              <a:rPr lang="da-DK" smtClean="0"/>
              <a:pPr/>
              <a:t>12</a:t>
            </a:fld>
            <a:endParaRPr lang="da-DK" sz="1400"/>
          </a:p>
        </p:txBody>
      </p:sp>
    </p:spTree>
    <p:extLst>
      <p:ext uri="{BB962C8B-B14F-4D97-AF65-F5344CB8AC3E}">
        <p14:creationId xmlns:p14="http://schemas.microsoft.com/office/powerpoint/2010/main" val="386495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24" y="260648"/>
            <a:ext cx="11232000" cy="792088"/>
          </a:xfrm>
        </p:spPr>
        <p:txBody>
          <a:bodyPr>
            <a:normAutofit/>
          </a:bodyPr>
          <a:lstStyle/>
          <a:p>
            <a:r>
              <a:rPr lang="en-US" dirty="0"/>
              <a:t>Define permissions     </a:t>
            </a:r>
            <a:r>
              <a:rPr lang="en-US" sz="2000" dirty="0"/>
              <a:t>Get access to the camera</a:t>
            </a:r>
            <a:endParaRPr lang="en-US" dirty="0"/>
          </a:p>
        </p:txBody>
      </p:sp>
      <p:sp>
        <p:nvSpPr>
          <p:cNvPr id="3" name="Content Placeholder 2"/>
          <p:cNvSpPr>
            <a:spLocks noGrp="1"/>
          </p:cNvSpPr>
          <p:nvPr>
            <p:ph idx="1"/>
          </p:nvPr>
        </p:nvSpPr>
        <p:spPr>
          <a:xfrm>
            <a:off x="349024" y="1196752"/>
            <a:ext cx="11723640" cy="5661248"/>
          </a:xfrm>
          <a:solidFill>
            <a:schemeClr val="bg1"/>
          </a:solidFill>
        </p:spPr>
        <p:txBody>
          <a:bodyPr>
            <a:noAutofit/>
          </a:bodyPr>
          <a:lstStyle/>
          <a:p>
            <a:r>
              <a:rPr lang="en-US" dirty="0"/>
              <a:t>The following XML excerpt for the preceding Android manifest file defines a permission using the &lt;uses-permission&gt; tag to gain access to for example the built-in camera:</a:t>
            </a:r>
          </a:p>
          <a:p>
            <a:endParaRPr lang="da-DK" dirty="0"/>
          </a:p>
          <a:p>
            <a:endParaRPr lang="en-US" dirty="0"/>
          </a:p>
          <a:p>
            <a:r>
              <a:rPr lang="da-DK" dirty="0"/>
              <a:t>This </a:t>
            </a:r>
            <a:r>
              <a:rPr lang="da-DK" dirty="0" err="1"/>
              <a:t>example</a:t>
            </a:r>
            <a:r>
              <a:rPr lang="da-DK" dirty="0"/>
              <a:t> is for Android </a:t>
            </a:r>
            <a:r>
              <a:rPr lang="da-DK" dirty="0" err="1"/>
              <a:t>before</a:t>
            </a:r>
            <a:r>
              <a:rPr lang="da-DK" dirty="0"/>
              <a:t> version 6.0. </a:t>
            </a:r>
          </a:p>
          <a:p>
            <a:r>
              <a:rPr lang="en-US" dirty="0"/>
              <a:t>When users install the application, they are informed what permissions the application requires to run and must approve these permissions. </a:t>
            </a:r>
          </a:p>
          <a:p>
            <a:r>
              <a:rPr lang="en-US" dirty="0"/>
              <a:t>Request only the permissions your application really requires.</a:t>
            </a:r>
            <a:br>
              <a:rPr lang="en-US" dirty="0"/>
            </a:br>
            <a:r>
              <a:rPr lang="en-US" dirty="0"/>
              <a:t>E.g. users don't feel safe about a causal game that asks for permission to start phone calls.  </a:t>
            </a:r>
          </a:p>
          <a:p>
            <a:r>
              <a:rPr lang="en-US" dirty="0"/>
              <a:t>A complete list of the permissions can be found in the </a:t>
            </a:r>
            <a:r>
              <a:rPr lang="en-US" dirty="0" err="1"/>
              <a:t>android.Manifest.permission</a:t>
            </a:r>
            <a:r>
              <a:rPr lang="en-US" dirty="0"/>
              <a:t> class.</a:t>
            </a:r>
          </a:p>
          <a:p>
            <a:r>
              <a:rPr lang="en-US" dirty="0"/>
              <a:t>The application can grant permissions to other applications</a:t>
            </a:r>
            <a:br>
              <a:rPr lang="en-US" dirty="0"/>
            </a:br>
            <a:r>
              <a:rPr lang="en-US" dirty="0"/>
              <a:t>This is also done in the manifest file </a:t>
            </a:r>
          </a:p>
        </p:txBody>
      </p:sp>
      <p:sp>
        <p:nvSpPr>
          <p:cNvPr id="5" name="TextBox 4"/>
          <p:cNvSpPr txBox="1"/>
          <p:nvPr/>
        </p:nvSpPr>
        <p:spPr>
          <a:xfrm>
            <a:off x="479376" y="2420888"/>
            <a:ext cx="9361040" cy="461665"/>
          </a:xfrm>
          <a:prstGeom prst="rect">
            <a:avLst/>
          </a:prstGeom>
          <a:solidFill>
            <a:srgbClr val="5ABBB7"/>
          </a:solidFill>
        </p:spPr>
        <p:txBody>
          <a:bodyPr wrap="square" rtlCol="0">
            <a:spAutoFit/>
          </a:bodyPr>
          <a:lstStyle/>
          <a:p>
            <a:r>
              <a:rPr lang="en-US" dirty="0">
                <a:latin typeface="Consolas" panose="020B0609020204030204" pitchFamily="49" charset="0"/>
              </a:rPr>
              <a:t>&lt;</a:t>
            </a:r>
            <a:r>
              <a:rPr lang="en-US" sz="2000" dirty="0">
                <a:latin typeface="Consolas" panose="020B0609020204030204" pitchFamily="49" charset="0"/>
              </a:rPr>
              <a:t>uses-permission </a:t>
            </a:r>
            <a:r>
              <a:rPr lang="en-US" sz="2000" dirty="0" err="1">
                <a:latin typeface="Consolas" panose="020B0609020204030204" pitchFamily="49" charset="0"/>
              </a:rPr>
              <a:t>android:name</a:t>
            </a:r>
            <a:r>
              <a:rPr lang="en-US" sz="2000" dirty="0">
                <a:latin typeface="Consolas" panose="020B0609020204030204" pitchFamily="49" charset="0"/>
              </a:rPr>
              <a:t>="</a:t>
            </a:r>
            <a:r>
              <a:rPr lang="en-US" sz="2000" dirty="0" err="1">
                <a:latin typeface="Consolas" panose="020B0609020204030204" pitchFamily="49" charset="0"/>
              </a:rPr>
              <a:t>android.permission.CAMERA</a:t>
            </a:r>
            <a:r>
              <a:rPr lang="en-US" sz="2000" dirty="0">
                <a:latin typeface="Consolas" panose="020B0609020204030204" pitchFamily="49" charset="0"/>
              </a:rPr>
              <a:t>" /&gt;</a:t>
            </a:r>
            <a:endParaRPr lang="en-US" dirty="0">
              <a:latin typeface="Consolas" panose="020B0609020204030204" pitchFamily="49" charset="0"/>
            </a:endParaRPr>
          </a:p>
        </p:txBody>
      </p:sp>
      <p:sp>
        <p:nvSpPr>
          <p:cNvPr id="6" name="Slide Number Placeholder 5">
            <a:extLst>
              <a:ext uri="{FF2B5EF4-FFF2-40B4-BE49-F238E27FC236}">
                <a16:creationId xmlns:a16="http://schemas.microsoft.com/office/drawing/2014/main" id="{4CAADFBB-DA02-46D4-B925-98C59F509C09}"/>
              </a:ext>
            </a:extLst>
          </p:cNvPr>
          <p:cNvSpPr>
            <a:spLocks noGrp="1"/>
          </p:cNvSpPr>
          <p:nvPr>
            <p:ph type="sldNum" sz="quarter" idx="12"/>
          </p:nvPr>
        </p:nvSpPr>
        <p:spPr/>
        <p:txBody>
          <a:bodyPr/>
          <a:lstStyle/>
          <a:p>
            <a:fld id="{E6584ADA-CE4B-4243-900F-CB3D8E7F12FB}" type="slidenum">
              <a:rPr lang="da-DK" smtClean="0"/>
              <a:pPr/>
              <a:t>13</a:t>
            </a:fld>
            <a:endParaRPr lang="da-DK" sz="1400"/>
          </a:p>
        </p:txBody>
      </p:sp>
    </p:spTree>
    <p:extLst>
      <p:ext uri="{BB962C8B-B14F-4D97-AF65-F5344CB8AC3E}">
        <p14:creationId xmlns:p14="http://schemas.microsoft.com/office/powerpoint/2010/main" val="285027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80" y="378000"/>
            <a:ext cx="11232000" cy="468000"/>
          </a:xfrm>
        </p:spPr>
        <p:txBody>
          <a:bodyPr/>
          <a:lstStyle/>
          <a:p>
            <a:r>
              <a:rPr lang="en-US" dirty="0"/>
              <a:t>Permissions </a:t>
            </a:r>
            <a:r>
              <a:rPr lang="en-US" dirty="0" err="1"/>
              <a:t>ctd</a:t>
            </a:r>
            <a:endParaRPr lang="en-US" dirty="0"/>
          </a:p>
        </p:txBody>
      </p:sp>
      <p:sp>
        <p:nvSpPr>
          <p:cNvPr id="3" name="Content Placeholder 2"/>
          <p:cNvSpPr>
            <a:spLocks noGrp="1"/>
          </p:cNvSpPr>
          <p:nvPr>
            <p:ph idx="1"/>
          </p:nvPr>
        </p:nvSpPr>
        <p:spPr>
          <a:xfrm>
            <a:off x="767408" y="1268760"/>
            <a:ext cx="9865095" cy="5112568"/>
          </a:xfrm>
        </p:spPr>
        <p:txBody>
          <a:bodyPr>
            <a:normAutofit/>
          </a:bodyPr>
          <a:lstStyle/>
          <a:p>
            <a:r>
              <a:rPr lang="en-GB" sz="2800" dirty="0"/>
              <a:t>Therefore a new permission model has been introduced with version 6.0 of Android.</a:t>
            </a:r>
          </a:p>
          <a:p>
            <a:pPr lvl="1"/>
            <a:r>
              <a:rPr lang="en-GB" sz="2400" dirty="0"/>
              <a:t>Permissions are split up into two groups dangerous and normal. All normal are automatically granted.</a:t>
            </a:r>
          </a:p>
          <a:p>
            <a:pPr lvl="1"/>
            <a:r>
              <a:rPr lang="en-GB" sz="2400" dirty="0"/>
              <a:t>The dangerous are split into groups, granting permission to one in the groups automatically grants to all in that group. Permission is at runtime. You cannot assume that the groups stays constant and must not assume that since there is permission to one category in the group then there is to another as well</a:t>
            </a:r>
          </a:p>
          <a:p>
            <a:pPr lvl="1"/>
            <a:r>
              <a:rPr lang="en-GB" sz="2400" dirty="0"/>
              <a:t>You will have to check every time as the user might change his/hers mind at any time</a:t>
            </a:r>
          </a:p>
        </p:txBody>
      </p:sp>
      <p:sp>
        <p:nvSpPr>
          <p:cNvPr id="5" name="Slide Number Placeholder 4">
            <a:extLst>
              <a:ext uri="{FF2B5EF4-FFF2-40B4-BE49-F238E27FC236}">
                <a16:creationId xmlns:a16="http://schemas.microsoft.com/office/drawing/2014/main" id="{59AA41AC-25FB-495A-B62B-A286333FF655}"/>
              </a:ext>
            </a:extLst>
          </p:cNvPr>
          <p:cNvSpPr>
            <a:spLocks noGrp="1"/>
          </p:cNvSpPr>
          <p:nvPr>
            <p:ph type="sldNum" sz="quarter" idx="12"/>
          </p:nvPr>
        </p:nvSpPr>
        <p:spPr/>
        <p:txBody>
          <a:bodyPr/>
          <a:lstStyle/>
          <a:p>
            <a:fld id="{E6584ADA-CE4B-4243-900F-CB3D8E7F12FB}" type="slidenum">
              <a:rPr lang="da-DK" smtClean="0"/>
              <a:pPr/>
              <a:t>14</a:t>
            </a:fld>
            <a:endParaRPr lang="da-DK" sz="1400"/>
          </a:p>
        </p:txBody>
      </p:sp>
    </p:spTree>
    <p:extLst>
      <p:ext uri="{BB962C8B-B14F-4D97-AF65-F5344CB8AC3E}">
        <p14:creationId xmlns:p14="http://schemas.microsoft.com/office/powerpoint/2010/main" val="289347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726C-2211-4910-9783-767781F8154A}"/>
              </a:ext>
            </a:extLst>
          </p:cNvPr>
          <p:cNvSpPr>
            <a:spLocks noGrp="1"/>
          </p:cNvSpPr>
          <p:nvPr>
            <p:ph type="title"/>
          </p:nvPr>
        </p:nvSpPr>
        <p:spPr/>
        <p:txBody>
          <a:bodyPr/>
          <a:lstStyle/>
          <a:p>
            <a:r>
              <a:rPr lang="en-GB" dirty="0"/>
              <a:t>Permissions </a:t>
            </a:r>
            <a:r>
              <a:rPr lang="en-GB" dirty="0" err="1"/>
              <a:t>ctd</a:t>
            </a:r>
            <a:endParaRPr lang="en-GB" dirty="0"/>
          </a:p>
        </p:txBody>
      </p:sp>
      <p:sp>
        <p:nvSpPr>
          <p:cNvPr id="3" name="Content Placeholder 2">
            <a:extLst>
              <a:ext uri="{FF2B5EF4-FFF2-40B4-BE49-F238E27FC236}">
                <a16:creationId xmlns:a16="http://schemas.microsoft.com/office/drawing/2014/main" id="{B958EB8E-9AC0-4AD6-8FCA-3F4B94CFAB3F}"/>
              </a:ext>
            </a:extLst>
          </p:cNvPr>
          <p:cNvSpPr>
            <a:spLocks noGrp="1"/>
          </p:cNvSpPr>
          <p:nvPr>
            <p:ph idx="1"/>
          </p:nvPr>
        </p:nvSpPr>
        <p:spPr/>
        <p:txBody>
          <a:bodyPr/>
          <a:lstStyle/>
          <a:p>
            <a:r>
              <a:rPr lang="en-GB" sz="2800" dirty="0"/>
              <a:t>Android now requires you to target version 23 (Android 6.x, Marshmallow) when you are developing an application</a:t>
            </a:r>
          </a:p>
          <a:p>
            <a:r>
              <a:rPr lang="en-GB" sz="2800" dirty="0"/>
              <a:t>The implication of this is that you have to use the new permission model</a:t>
            </a:r>
          </a:p>
        </p:txBody>
      </p:sp>
      <p:sp>
        <p:nvSpPr>
          <p:cNvPr id="5" name="Slide Number Placeholder 4">
            <a:extLst>
              <a:ext uri="{FF2B5EF4-FFF2-40B4-BE49-F238E27FC236}">
                <a16:creationId xmlns:a16="http://schemas.microsoft.com/office/drawing/2014/main" id="{69BD380E-2812-4434-A747-74D2B11DCE4C}"/>
              </a:ext>
            </a:extLst>
          </p:cNvPr>
          <p:cNvSpPr>
            <a:spLocks noGrp="1"/>
          </p:cNvSpPr>
          <p:nvPr>
            <p:ph type="sldNum" sz="quarter" idx="12"/>
          </p:nvPr>
        </p:nvSpPr>
        <p:spPr/>
        <p:txBody>
          <a:bodyPr/>
          <a:lstStyle/>
          <a:p>
            <a:fld id="{E6584ADA-CE4B-4243-900F-CB3D8E7F12FB}" type="slidenum">
              <a:rPr lang="da-DK" smtClean="0"/>
              <a:pPr/>
              <a:t>15</a:t>
            </a:fld>
            <a:endParaRPr lang="da-DK" sz="1400"/>
          </a:p>
        </p:txBody>
      </p:sp>
    </p:spTree>
    <p:extLst>
      <p:ext uri="{BB962C8B-B14F-4D97-AF65-F5344CB8AC3E}">
        <p14:creationId xmlns:p14="http://schemas.microsoft.com/office/powerpoint/2010/main" val="316968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00" y="260700"/>
            <a:ext cx="11232000" cy="468000"/>
          </a:xfrm>
        </p:spPr>
        <p:txBody>
          <a:bodyPr>
            <a:normAutofit fontScale="90000"/>
          </a:bodyPr>
          <a:lstStyle/>
          <a:p>
            <a:r>
              <a:rPr lang="en-US" dirty="0"/>
              <a:t>Checking for permission</a:t>
            </a:r>
          </a:p>
        </p:txBody>
      </p:sp>
      <p:sp>
        <p:nvSpPr>
          <p:cNvPr id="3" name="Content Placeholder 2"/>
          <p:cNvSpPr>
            <a:spLocks noGrp="1"/>
          </p:cNvSpPr>
          <p:nvPr>
            <p:ph idx="1"/>
          </p:nvPr>
        </p:nvSpPr>
        <p:spPr>
          <a:xfrm>
            <a:off x="911424" y="1196752"/>
            <a:ext cx="10225135" cy="1080118"/>
          </a:xfrm>
        </p:spPr>
        <p:txBody>
          <a:bodyPr>
            <a:normAutofit/>
          </a:bodyPr>
          <a:lstStyle/>
          <a:p>
            <a:r>
              <a:rPr lang="en-US" sz="2800" dirty="0"/>
              <a:t>If you are using functionality requiring permission then you need to encapsulate your code with something like </a:t>
            </a:r>
          </a:p>
        </p:txBody>
      </p:sp>
      <p:sp>
        <p:nvSpPr>
          <p:cNvPr id="7" name="TextBox 6"/>
          <p:cNvSpPr txBox="1"/>
          <p:nvPr/>
        </p:nvSpPr>
        <p:spPr>
          <a:xfrm>
            <a:off x="1343471" y="2132856"/>
            <a:ext cx="9937105" cy="4247317"/>
          </a:xfrm>
          <a:prstGeom prst="rect">
            <a:avLst/>
          </a:prstGeom>
          <a:solidFill>
            <a:srgbClr val="5ABBB7"/>
          </a:solidFill>
        </p:spPr>
        <p:txBody>
          <a:bodyPr wrap="square" rtlCol="0">
            <a:spAutoFit/>
          </a:bodyPr>
          <a:lstStyle/>
          <a:p>
            <a:pPr lvl="0"/>
            <a:r>
              <a:rPr lang="en-US" altLang="en-US" sz="1800" b="1" dirty="0">
                <a:solidFill>
                  <a:srgbClr val="000080"/>
                </a:solidFill>
                <a:latin typeface="Consolas" panose="020B0609020204030204" pitchFamily="49" charset="0"/>
                <a:cs typeface="Courier New" panose="02070309020205020404" pitchFamily="49" charset="0"/>
              </a:rPr>
              <a:t>if </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err="1">
                <a:solidFill>
                  <a:srgbClr val="000000"/>
                </a:solidFill>
                <a:latin typeface="Consolas" panose="020B0609020204030204" pitchFamily="49" charset="0"/>
                <a:cs typeface="Courier New" panose="02070309020205020404" pitchFamily="49" charset="0"/>
              </a:rPr>
              <a:t>ContextCompat.</a:t>
            </a:r>
            <a:r>
              <a:rPr lang="en-US" altLang="en-US" sz="1800" i="1" dirty="0" err="1">
                <a:solidFill>
                  <a:srgbClr val="000000"/>
                </a:solidFill>
                <a:latin typeface="Consolas" panose="020B0609020204030204" pitchFamily="49" charset="0"/>
                <a:cs typeface="Courier New" panose="02070309020205020404" pitchFamily="49" charset="0"/>
              </a:rPr>
              <a:t>checkSelfPermission</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err="1">
                <a:solidFill>
                  <a:srgbClr val="000000"/>
                </a:solidFill>
                <a:latin typeface="Consolas" panose="020B0609020204030204" pitchFamily="49" charset="0"/>
                <a:cs typeface="Courier New" panose="02070309020205020404" pitchFamily="49" charset="0"/>
              </a:rPr>
              <a:t>getApplicationContext</a:t>
            </a:r>
            <a:r>
              <a:rPr lang="en-US" altLang="en-US" sz="1800" dirty="0">
                <a:solidFill>
                  <a:srgbClr val="000000"/>
                </a:solidFill>
                <a:latin typeface="Consolas" panose="020B0609020204030204" pitchFamily="49" charset="0"/>
                <a:cs typeface="Courier New" panose="02070309020205020404" pitchFamily="49" charset="0"/>
              </a:rPr>
              <a:t>(),                                </a:t>
            </a:r>
          </a:p>
          <a:p>
            <a:pPr lvl="0"/>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Manifest.permission.</a:t>
            </a:r>
            <a:r>
              <a:rPr lang="en-US" altLang="en-US" sz="1800" b="1" i="1" dirty="0" err="1">
                <a:solidFill>
                  <a:srgbClr val="660E7A"/>
                </a:solidFill>
                <a:latin typeface="Consolas" panose="020B0609020204030204" pitchFamily="49" charset="0"/>
                <a:cs typeface="Courier New" panose="02070309020205020404" pitchFamily="49" charset="0"/>
              </a:rPr>
              <a:t>ACCESS_FINE_LOCATION</a:t>
            </a:r>
            <a:r>
              <a:rPr lang="en-US" altLang="en-US" sz="1800" dirty="0">
                <a:solidFill>
                  <a:srgbClr val="000000"/>
                </a:solidFill>
                <a:latin typeface="Consolas" panose="020B0609020204030204" pitchFamily="49" charset="0"/>
                <a:cs typeface="Courier New" panose="02070309020205020404" pitchFamily="49" charset="0"/>
              </a:rPr>
              <a:t>)!=</a:t>
            </a:r>
          </a:p>
          <a:p>
            <a:pPr lvl="0"/>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PackageManager.</a:t>
            </a:r>
            <a:r>
              <a:rPr lang="en-US" altLang="en-US" sz="1800" b="1" i="1" dirty="0" err="1">
                <a:solidFill>
                  <a:srgbClr val="660E7A"/>
                </a:solidFill>
                <a:latin typeface="Consolas" panose="020B0609020204030204" pitchFamily="49" charset="0"/>
                <a:cs typeface="Courier New" panose="02070309020205020404" pitchFamily="49" charset="0"/>
              </a:rPr>
              <a:t>PERMISSION_GRANTED</a:t>
            </a: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if </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err="1">
                <a:solidFill>
                  <a:srgbClr val="000000"/>
                </a:solidFill>
                <a:latin typeface="Consolas" panose="020B0609020204030204" pitchFamily="49" charset="0"/>
                <a:cs typeface="Courier New" panose="02070309020205020404" pitchFamily="49" charset="0"/>
              </a:rPr>
              <a:t>ActivityCompat.</a:t>
            </a:r>
            <a:r>
              <a:rPr lang="en-US" altLang="en-US" sz="1800" i="1" dirty="0" err="1">
                <a:solidFill>
                  <a:srgbClr val="000000"/>
                </a:solidFill>
                <a:latin typeface="Consolas" panose="020B0609020204030204" pitchFamily="49" charset="0"/>
                <a:cs typeface="Courier New" panose="02070309020205020404" pitchFamily="49" charset="0"/>
              </a:rPr>
              <a:t>shouldShowRequestPermissionRationale</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b="1" dirty="0">
                <a:solidFill>
                  <a:srgbClr val="000080"/>
                </a:solidFill>
                <a:latin typeface="Consolas" panose="020B0609020204030204" pitchFamily="49" charset="0"/>
                <a:cs typeface="Courier New" panose="02070309020205020404" pitchFamily="49" charset="0"/>
              </a:rPr>
              <a:t>this</a:t>
            </a:r>
            <a:r>
              <a:rPr lang="en-US" altLang="en-US" sz="1800" dirty="0">
                <a:solidFill>
                  <a:srgbClr val="000000"/>
                </a:solidFill>
                <a:latin typeface="Consolas" panose="020B0609020204030204" pitchFamily="49" charset="0"/>
                <a:cs typeface="Courier New" panose="02070309020205020404" pitchFamily="49" charset="0"/>
              </a:rPr>
              <a:t>,  </a:t>
            </a:r>
          </a:p>
          <a:p>
            <a:pPr lvl="0"/>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Manifest.permission.</a:t>
            </a:r>
            <a:r>
              <a:rPr lang="en-US" altLang="en-US" sz="1800" b="1" i="1" dirty="0" err="1">
                <a:solidFill>
                  <a:srgbClr val="660E7A"/>
                </a:solidFill>
                <a:latin typeface="Consolas" panose="020B0609020204030204" pitchFamily="49" charset="0"/>
                <a:cs typeface="Courier New" panose="02070309020205020404" pitchFamily="49" charset="0"/>
              </a:rPr>
              <a:t>ACCESS_FINE_LOCATION</a:t>
            </a: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i="1" dirty="0">
                <a:solidFill>
                  <a:srgbClr val="FF0000"/>
                </a:solidFill>
                <a:latin typeface="Consolas" panose="020B0609020204030204" pitchFamily="49" charset="0"/>
                <a:cs typeface="Courier New" panose="02070309020205020404" pitchFamily="49" charset="0"/>
              </a:rPr>
              <a:t>//Show explanation to user why permission is needed</a:t>
            </a:r>
            <a:br>
              <a:rPr lang="en-US" altLang="en-US" sz="1800" i="1" dirty="0">
                <a:solidFill>
                  <a:srgbClr val="FF0000"/>
                </a:solidFill>
                <a:latin typeface="Consolas" panose="020B0609020204030204" pitchFamily="49" charset="0"/>
                <a:cs typeface="Courier New" panose="02070309020205020404" pitchFamily="49" charset="0"/>
              </a:rPr>
            </a:br>
            <a:r>
              <a:rPr lang="en-US" altLang="en-US" sz="1800" i="1" dirty="0">
                <a:solidFill>
                  <a:srgbClr val="FF0000"/>
                </a:solidFill>
                <a:latin typeface="Consolas" panose="020B0609020204030204" pitchFamily="49" charset="0"/>
                <a:cs typeface="Courier New" panose="02070309020205020404" pitchFamily="49" charset="0"/>
              </a:rPr>
              <a:t>    //remember to listen for answers and when there ask for </a:t>
            </a:r>
          </a:p>
          <a:p>
            <a:pPr lvl="0"/>
            <a:r>
              <a:rPr lang="en-US" altLang="en-US" sz="1800" i="1" dirty="0">
                <a:solidFill>
                  <a:srgbClr val="FF0000"/>
                </a:solidFill>
                <a:latin typeface="Consolas" panose="020B0609020204030204" pitchFamily="49" charset="0"/>
                <a:cs typeface="Courier New" panose="02070309020205020404" pitchFamily="49" charset="0"/>
              </a:rPr>
              <a:t>    //permission</a:t>
            </a:r>
            <a:br>
              <a:rPr lang="en-US" altLang="en-US" sz="1800" i="1" dirty="0">
                <a:solidFill>
                  <a:srgbClr val="808080"/>
                </a:solidFill>
                <a:latin typeface="Consolas" panose="020B0609020204030204" pitchFamily="49" charset="0"/>
                <a:cs typeface="Courier New" panose="02070309020205020404" pitchFamily="49" charset="0"/>
              </a:rPr>
            </a:br>
            <a:r>
              <a:rPr lang="en-US" altLang="en-US" sz="1800" i="1" dirty="0">
                <a:solidFill>
                  <a:srgbClr val="808080"/>
                </a:solidFill>
                <a:latin typeface="Consolas" panose="020B0609020204030204" pitchFamily="49" charset="0"/>
                <a:cs typeface="Courier New" panose="02070309020205020404" pitchFamily="49" charset="0"/>
              </a:rPr>
              <a:t>  </a:t>
            </a: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else </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i="1" dirty="0">
                <a:solidFill>
                  <a:srgbClr val="FF0000"/>
                </a:solidFill>
                <a:latin typeface="Consolas" panose="020B0609020204030204" pitchFamily="49" charset="0"/>
                <a:cs typeface="Courier New" panose="02070309020205020404" pitchFamily="49" charset="0"/>
              </a:rPr>
              <a:t>//just asking for permission</a:t>
            </a:r>
            <a:br>
              <a:rPr lang="en-US" altLang="en-US" sz="1800" i="1" dirty="0">
                <a:solidFill>
                  <a:srgbClr val="808080"/>
                </a:solidFill>
                <a:latin typeface="Consolas" panose="020B0609020204030204" pitchFamily="49" charset="0"/>
                <a:cs typeface="Courier New" panose="02070309020205020404" pitchFamily="49" charset="0"/>
              </a:rPr>
            </a:br>
            <a:r>
              <a:rPr lang="en-US" altLang="en-US" sz="1800" i="1" dirty="0">
                <a:solidFill>
                  <a:srgbClr val="80808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ActivityCompat.</a:t>
            </a:r>
            <a:r>
              <a:rPr lang="en-US" altLang="en-US" sz="1800" i="1" dirty="0" err="1">
                <a:solidFill>
                  <a:srgbClr val="000000"/>
                </a:solidFill>
                <a:latin typeface="Consolas" panose="020B0609020204030204" pitchFamily="49" charset="0"/>
                <a:cs typeface="Courier New" panose="02070309020205020404" pitchFamily="49" charset="0"/>
              </a:rPr>
              <a:t>requestPermissions</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b="1" dirty="0">
                <a:solidFill>
                  <a:srgbClr val="000080"/>
                </a:solidFill>
                <a:latin typeface="Consolas" panose="020B0609020204030204" pitchFamily="49" charset="0"/>
                <a:cs typeface="Courier New" panose="02070309020205020404" pitchFamily="49" charset="0"/>
              </a:rPr>
              <a:t>this</a:t>
            </a: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new </a:t>
            </a:r>
            <a:r>
              <a:rPr lang="en-US" altLang="en-US" sz="1800" dirty="0">
                <a:solidFill>
                  <a:srgbClr val="000000"/>
                </a:solidFill>
                <a:latin typeface="Consolas" panose="020B0609020204030204" pitchFamily="49" charset="0"/>
                <a:cs typeface="Courier New" panose="02070309020205020404" pitchFamily="49" charset="0"/>
              </a:rPr>
              <a:t>String[]</a:t>
            </a:r>
          </a:p>
          <a:p>
            <a:pPr lvl="0"/>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Manifest.permission.</a:t>
            </a:r>
            <a:r>
              <a:rPr lang="en-US" altLang="en-US" sz="1800" b="1" i="1" dirty="0" err="1">
                <a:solidFill>
                  <a:srgbClr val="660E7A"/>
                </a:solidFill>
                <a:latin typeface="Consolas" panose="020B0609020204030204" pitchFamily="49" charset="0"/>
                <a:cs typeface="Courier New" panose="02070309020205020404" pitchFamily="49" charset="0"/>
              </a:rPr>
              <a:t>ACCESS_FINE_LOCATION</a:t>
            </a:r>
            <a:r>
              <a:rPr lang="en-US" altLang="en-US" sz="1800" dirty="0">
                <a:solidFill>
                  <a:srgbClr val="000000"/>
                </a:solidFill>
                <a:latin typeface="Consolas" panose="020B0609020204030204" pitchFamily="49" charset="0"/>
                <a:cs typeface="Courier New" panose="02070309020205020404" pitchFamily="49" charset="0"/>
              </a:rPr>
              <a:t>}, </a:t>
            </a:r>
          </a:p>
          <a:p>
            <a:pPr lvl="0"/>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i="1" dirty="0">
                <a:solidFill>
                  <a:srgbClr val="660E7A"/>
                </a:solidFill>
                <a:latin typeface="Consolas" panose="020B0609020204030204" pitchFamily="49" charset="0"/>
                <a:cs typeface="Courier New" panose="02070309020205020404" pitchFamily="49" charset="0"/>
              </a:rPr>
              <a:t>MY_CALLBACK_VALUE</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a:t>
            </a:r>
            <a:endParaRPr lang="en-US" altLang="en-US" sz="1800" dirty="0">
              <a:solidFill>
                <a:prstClr val="black"/>
              </a:solidFill>
              <a:latin typeface="Consolas" panose="020B0609020204030204" pitchFamily="49" charset="0"/>
            </a:endParaRPr>
          </a:p>
        </p:txBody>
      </p:sp>
      <p:sp>
        <p:nvSpPr>
          <p:cNvPr id="5" name="Slide Number Placeholder 4">
            <a:extLst>
              <a:ext uri="{FF2B5EF4-FFF2-40B4-BE49-F238E27FC236}">
                <a16:creationId xmlns:a16="http://schemas.microsoft.com/office/drawing/2014/main" id="{38B57392-71EB-4FCB-963F-5F0A746CC38C}"/>
              </a:ext>
            </a:extLst>
          </p:cNvPr>
          <p:cNvSpPr>
            <a:spLocks noGrp="1"/>
          </p:cNvSpPr>
          <p:nvPr>
            <p:ph type="sldNum" sz="quarter" idx="12"/>
          </p:nvPr>
        </p:nvSpPr>
        <p:spPr/>
        <p:txBody>
          <a:bodyPr/>
          <a:lstStyle/>
          <a:p>
            <a:fld id="{E6584ADA-CE4B-4243-900F-CB3D8E7F12FB}" type="slidenum">
              <a:rPr lang="da-DK" smtClean="0"/>
              <a:pPr/>
              <a:t>16</a:t>
            </a:fld>
            <a:endParaRPr lang="da-DK" sz="1400"/>
          </a:p>
        </p:txBody>
      </p:sp>
    </p:spTree>
    <p:extLst>
      <p:ext uri="{BB962C8B-B14F-4D97-AF65-F5344CB8AC3E}">
        <p14:creationId xmlns:p14="http://schemas.microsoft.com/office/powerpoint/2010/main" val="267398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24" y="296704"/>
            <a:ext cx="11232000" cy="468000"/>
          </a:xfrm>
        </p:spPr>
        <p:txBody>
          <a:bodyPr>
            <a:normAutofit fontScale="90000"/>
          </a:bodyPr>
          <a:lstStyle/>
          <a:p>
            <a:r>
              <a:rPr lang="en-US" dirty="0"/>
              <a:t>Asking for permission callback</a:t>
            </a:r>
          </a:p>
        </p:txBody>
      </p:sp>
      <p:sp>
        <p:nvSpPr>
          <p:cNvPr id="3" name="Content Placeholder 2"/>
          <p:cNvSpPr>
            <a:spLocks noGrp="1"/>
          </p:cNvSpPr>
          <p:nvPr>
            <p:ph idx="1"/>
          </p:nvPr>
        </p:nvSpPr>
        <p:spPr>
          <a:xfrm>
            <a:off x="807456" y="1196752"/>
            <a:ext cx="10617135" cy="1080118"/>
          </a:xfrm>
        </p:spPr>
        <p:txBody>
          <a:bodyPr>
            <a:normAutofit/>
          </a:bodyPr>
          <a:lstStyle/>
          <a:p>
            <a:r>
              <a:rPr lang="en-US" sz="2800" dirty="0"/>
              <a:t>Finally there is an answer from the user if we are allowed to use the functionality</a:t>
            </a:r>
          </a:p>
        </p:txBody>
      </p:sp>
      <p:sp>
        <p:nvSpPr>
          <p:cNvPr id="6" name="TextBox 5"/>
          <p:cNvSpPr txBox="1"/>
          <p:nvPr/>
        </p:nvSpPr>
        <p:spPr>
          <a:xfrm>
            <a:off x="1231416" y="2060848"/>
            <a:ext cx="9257072" cy="4801314"/>
          </a:xfrm>
          <a:prstGeom prst="rect">
            <a:avLst/>
          </a:prstGeom>
          <a:solidFill>
            <a:srgbClr val="5ABBB7"/>
          </a:solidFill>
        </p:spPr>
        <p:txBody>
          <a:bodyPr wrap="square" rtlCol="0">
            <a:spAutoFit/>
          </a:bodyPr>
          <a:lstStyle/>
          <a:p>
            <a:r>
              <a:rPr lang="en-US" altLang="en-US" sz="1800" b="1" dirty="0">
                <a:solidFill>
                  <a:srgbClr val="000080"/>
                </a:solidFill>
                <a:latin typeface="Consolas" panose="020B0609020204030204" pitchFamily="49" charset="0"/>
                <a:cs typeface="Courier New" panose="02070309020205020404" pitchFamily="49" charset="0"/>
              </a:rPr>
              <a:t>public void </a:t>
            </a:r>
            <a:r>
              <a:rPr lang="en-US" altLang="en-US" sz="1800" dirty="0" err="1">
                <a:solidFill>
                  <a:srgbClr val="000000"/>
                </a:solidFill>
                <a:latin typeface="Consolas" panose="020B0609020204030204" pitchFamily="49" charset="0"/>
                <a:cs typeface="Courier New" panose="02070309020205020404" pitchFamily="49" charset="0"/>
              </a:rPr>
              <a:t>onRequestPermissionsResult</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b="1" dirty="0" err="1">
                <a:solidFill>
                  <a:srgbClr val="000080"/>
                </a:solidFill>
                <a:latin typeface="Consolas" panose="020B0609020204030204" pitchFamily="49" charset="0"/>
                <a:cs typeface="Courier New" panose="02070309020205020404" pitchFamily="49" charset="0"/>
              </a:rPr>
              <a:t>int</a:t>
            </a:r>
            <a:r>
              <a:rPr lang="en-US" altLang="en-US" sz="1800" b="1" dirty="0">
                <a:solidFill>
                  <a:srgbClr val="00008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requestCode</a:t>
            </a:r>
            <a:r>
              <a:rPr lang="en-US" altLang="en-US" sz="1800" dirty="0">
                <a:solidFill>
                  <a:srgbClr val="000000"/>
                </a:solidFill>
                <a:latin typeface="Consolas" panose="020B0609020204030204" pitchFamily="49" charset="0"/>
                <a:cs typeface="Courier New" panose="02070309020205020404" pitchFamily="49" charset="0"/>
              </a:rPr>
              <a:t>, </a:t>
            </a:r>
          </a:p>
          <a:p>
            <a:r>
              <a:rPr lang="en-US" altLang="en-US" sz="1800" dirty="0">
                <a:solidFill>
                  <a:srgbClr val="000000"/>
                </a:solidFill>
                <a:latin typeface="Consolas" panose="020B0609020204030204" pitchFamily="49" charset="0"/>
                <a:cs typeface="Courier New" panose="02070309020205020404" pitchFamily="49" charset="0"/>
              </a:rPr>
              <a:t>                        String[] permissions, </a:t>
            </a:r>
            <a:r>
              <a:rPr lang="en-US" altLang="en-US" sz="1800" b="1" dirty="0" err="1">
                <a:solidFill>
                  <a:srgbClr val="000080"/>
                </a:solidFill>
                <a:latin typeface="Consolas" panose="020B0609020204030204" pitchFamily="49" charset="0"/>
                <a:cs typeface="Courier New" panose="02070309020205020404" pitchFamily="49" charset="0"/>
              </a:rPr>
              <a:t>int</a:t>
            </a: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grantResults</a:t>
            </a: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switch </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err="1">
                <a:solidFill>
                  <a:srgbClr val="000000"/>
                </a:solidFill>
                <a:latin typeface="Consolas" panose="020B0609020204030204" pitchFamily="49" charset="0"/>
                <a:cs typeface="Courier New" panose="02070309020205020404" pitchFamily="49" charset="0"/>
              </a:rPr>
              <a:t>requestCode</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case </a:t>
            </a:r>
            <a:r>
              <a:rPr lang="en-US" altLang="en-US" sz="1800" b="1" i="1" dirty="0">
                <a:solidFill>
                  <a:srgbClr val="660E7A"/>
                </a:solidFill>
                <a:latin typeface="Consolas" panose="020B0609020204030204" pitchFamily="49" charset="0"/>
                <a:cs typeface="Courier New" panose="02070309020205020404" pitchFamily="49" charset="0"/>
              </a:rPr>
              <a:t>MY_CALLBACK_VALUE</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if </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err="1">
                <a:solidFill>
                  <a:srgbClr val="000000"/>
                </a:solidFill>
                <a:latin typeface="Consolas" panose="020B0609020204030204" pitchFamily="49" charset="0"/>
                <a:cs typeface="Courier New" panose="02070309020205020404" pitchFamily="49" charset="0"/>
              </a:rPr>
              <a:t>grantResults.</a:t>
            </a:r>
            <a:r>
              <a:rPr lang="en-US" altLang="en-US" sz="1800" b="1" dirty="0" err="1">
                <a:solidFill>
                  <a:srgbClr val="660E7A"/>
                </a:solidFill>
                <a:latin typeface="Consolas" panose="020B0609020204030204" pitchFamily="49" charset="0"/>
                <a:cs typeface="Courier New" panose="02070309020205020404" pitchFamily="49" charset="0"/>
              </a:rPr>
              <a:t>length</a:t>
            </a:r>
            <a:r>
              <a:rPr lang="en-US" altLang="en-US" sz="1800" b="1" dirty="0">
                <a:solidFill>
                  <a:srgbClr val="660E7A"/>
                </a:solidFill>
                <a:latin typeface="Consolas" panose="020B0609020204030204" pitchFamily="49" charset="0"/>
                <a:cs typeface="Courier New" panose="02070309020205020404" pitchFamily="49" charset="0"/>
              </a:rPr>
              <a:t> </a:t>
            </a:r>
            <a:r>
              <a:rPr lang="en-US" altLang="en-US" sz="1800" dirty="0">
                <a:solidFill>
                  <a:srgbClr val="000000"/>
                </a:solidFill>
                <a:latin typeface="Consolas" panose="020B0609020204030204" pitchFamily="49" charset="0"/>
                <a:cs typeface="Courier New" panose="02070309020205020404" pitchFamily="49" charset="0"/>
              </a:rPr>
              <a:t>&gt; </a:t>
            </a:r>
            <a:r>
              <a:rPr lang="en-US" altLang="en-US" sz="1800" dirty="0">
                <a:solidFill>
                  <a:srgbClr val="0000FF"/>
                </a:solidFill>
                <a:latin typeface="Consolas" panose="020B0609020204030204" pitchFamily="49" charset="0"/>
                <a:cs typeface="Courier New" panose="02070309020205020404" pitchFamily="49" charset="0"/>
              </a:rPr>
              <a:t>0 </a:t>
            </a:r>
            <a:r>
              <a:rPr lang="en-US" altLang="en-US" sz="1800" dirty="0">
                <a:solidFill>
                  <a:srgbClr val="000000"/>
                </a:solidFill>
                <a:latin typeface="Consolas" panose="020B0609020204030204" pitchFamily="49" charset="0"/>
                <a:cs typeface="Courier New" panose="02070309020205020404" pitchFamily="49" charset="0"/>
              </a:rPr>
              <a:t>&amp;&amp;</a:t>
            </a:r>
          </a:p>
          <a:p>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dirty="0" err="1">
                <a:solidFill>
                  <a:srgbClr val="000000"/>
                </a:solidFill>
                <a:latin typeface="Consolas" panose="020B0609020204030204" pitchFamily="49" charset="0"/>
                <a:cs typeface="Courier New" panose="02070309020205020404" pitchFamily="49" charset="0"/>
              </a:rPr>
              <a:t>grantResults</a:t>
            </a:r>
            <a:r>
              <a:rPr lang="en-US" altLang="en-US" sz="1800" dirty="0">
                <a:solidFill>
                  <a:srgbClr val="000000"/>
                </a:solidFill>
                <a:latin typeface="Consolas" panose="020B0609020204030204" pitchFamily="49" charset="0"/>
                <a:cs typeface="Courier New" panose="02070309020205020404" pitchFamily="49" charset="0"/>
              </a:rPr>
              <a:t>[</a:t>
            </a:r>
            <a:r>
              <a:rPr lang="en-US" altLang="en-US" sz="1800" dirty="0">
                <a:solidFill>
                  <a:srgbClr val="0000FF"/>
                </a:solidFill>
                <a:latin typeface="Consolas" panose="020B0609020204030204" pitchFamily="49" charset="0"/>
                <a:cs typeface="Courier New" panose="02070309020205020404" pitchFamily="49" charset="0"/>
              </a:rPr>
              <a:t>0</a:t>
            </a:r>
            <a:r>
              <a:rPr lang="en-US" altLang="en-US" sz="1800" dirty="0">
                <a:solidFill>
                  <a:srgbClr val="000000"/>
                </a:solidFill>
                <a:latin typeface="Consolas" panose="020B0609020204030204" pitchFamily="49" charset="0"/>
                <a:cs typeface="Courier New" panose="02070309020205020404" pitchFamily="49" charset="0"/>
              </a:rPr>
              <a:t>] == </a:t>
            </a:r>
            <a:r>
              <a:rPr lang="en-US" altLang="en-US" sz="1800" dirty="0" err="1">
                <a:solidFill>
                  <a:srgbClr val="000000"/>
                </a:solidFill>
                <a:latin typeface="Consolas" panose="020B0609020204030204" pitchFamily="49" charset="0"/>
                <a:cs typeface="Courier New" panose="02070309020205020404" pitchFamily="49" charset="0"/>
              </a:rPr>
              <a:t>PackageManager.</a:t>
            </a:r>
            <a:r>
              <a:rPr lang="en-US" altLang="en-US" sz="1800" b="1" i="1" dirty="0" err="1">
                <a:solidFill>
                  <a:srgbClr val="660E7A"/>
                </a:solidFill>
                <a:latin typeface="Consolas" panose="020B0609020204030204" pitchFamily="49" charset="0"/>
                <a:cs typeface="Courier New" panose="02070309020205020404" pitchFamily="49" charset="0"/>
              </a:rPr>
              <a:t>PERMISSION_GRANTED</a:t>
            </a: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i="1" dirty="0">
                <a:solidFill>
                  <a:srgbClr val="FF0000"/>
                </a:solidFill>
                <a:latin typeface="Consolas" panose="020B0609020204030204" pitchFamily="49" charset="0"/>
                <a:cs typeface="Courier New" panose="02070309020205020404" pitchFamily="49" charset="0"/>
              </a:rPr>
              <a:t>//we got our permission and can start working</a:t>
            </a:r>
            <a:br>
              <a:rPr lang="en-US" altLang="en-US" sz="1800" i="1" dirty="0">
                <a:solidFill>
                  <a:srgbClr val="808080"/>
                </a:solidFill>
                <a:latin typeface="Consolas" panose="020B0609020204030204" pitchFamily="49" charset="0"/>
                <a:cs typeface="Courier New" panose="02070309020205020404" pitchFamily="49" charset="0"/>
              </a:rPr>
            </a:br>
            <a:r>
              <a:rPr lang="en-US" altLang="en-US" sz="1800" i="1" dirty="0">
                <a:solidFill>
                  <a:srgbClr val="808080"/>
                </a:solidFill>
                <a:latin typeface="Consolas" panose="020B0609020204030204" pitchFamily="49" charset="0"/>
                <a:cs typeface="Courier New" panose="02070309020205020404" pitchFamily="49" charset="0"/>
              </a:rPr>
              <a:t>        </a:t>
            </a: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else </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i="1" dirty="0">
                <a:solidFill>
                  <a:srgbClr val="FF0000"/>
                </a:solidFill>
                <a:latin typeface="Consolas" panose="020B0609020204030204" pitchFamily="49" charset="0"/>
                <a:cs typeface="Courier New" panose="02070309020205020404" pitchFamily="49" charset="0"/>
              </a:rPr>
              <a:t>//we did not get permission and must handle that issue</a:t>
            </a:r>
            <a:br>
              <a:rPr lang="en-US" altLang="en-US" sz="1800" i="1" dirty="0">
                <a:solidFill>
                  <a:srgbClr val="808080"/>
                </a:solidFill>
                <a:latin typeface="Consolas" panose="020B0609020204030204" pitchFamily="49" charset="0"/>
                <a:cs typeface="Courier New" panose="02070309020205020404" pitchFamily="49" charset="0"/>
              </a:rPr>
            </a:br>
            <a:r>
              <a:rPr lang="en-US" altLang="en-US" sz="1800" i="1" dirty="0">
                <a:solidFill>
                  <a:srgbClr val="808080"/>
                </a:solidFill>
                <a:latin typeface="Consolas" panose="020B0609020204030204" pitchFamily="49" charset="0"/>
                <a:cs typeface="Courier New" panose="02070309020205020404" pitchFamily="49" charset="0"/>
              </a:rPr>
              <a:t>        </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break</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default</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r>
              <a:rPr lang="en-US" altLang="en-US" sz="1800" i="1" dirty="0">
                <a:solidFill>
                  <a:srgbClr val="FF0000"/>
                </a:solidFill>
                <a:latin typeface="Consolas" panose="020B0609020204030204" pitchFamily="49" charset="0"/>
                <a:cs typeface="Courier New" panose="02070309020205020404" pitchFamily="49" charset="0"/>
              </a:rPr>
              <a:t>//some common error handling here</a:t>
            </a:r>
            <a:br>
              <a:rPr lang="en-US" altLang="en-US" sz="1800" i="1" dirty="0">
                <a:solidFill>
                  <a:srgbClr val="808080"/>
                </a:solidFill>
                <a:latin typeface="Consolas" panose="020B0609020204030204" pitchFamily="49" charset="0"/>
                <a:cs typeface="Courier New" panose="02070309020205020404" pitchFamily="49" charset="0"/>
              </a:rPr>
            </a:br>
            <a:r>
              <a:rPr lang="en-US" altLang="en-US" sz="1800" i="1" dirty="0">
                <a:solidFill>
                  <a:srgbClr val="808080"/>
                </a:solidFill>
                <a:latin typeface="Consolas" panose="020B0609020204030204" pitchFamily="49" charset="0"/>
                <a:cs typeface="Courier New" panose="02070309020205020404" pitchFamily="49" charset="0"/>
              </a:rPr>
              <a:t>        </a:t>
            </a:r>
            <a:r>
              <a:rPr lang="en-US" altLang="en-US" sz="1800" b="1" dirty="0">
                <a:solidFill>
                  <a:srgbClr val="000080"/>
                </a:solidFill>
                <a:latin typeface="Consolas" panose="020B0609020204030204" pitchFamily="49" charset="0"/>
                <a:cs typeface="Courier New" panose="02070309020205020404" pitchFamily="49" charset="0"/>
              </a:rPr>
              <a:t>break</a:t>
            </a:r>
            <a:r>
              <a:rPr lang="en-US" altLang="en-US" sz="1800" dirty="0">
                <a:solidFill>
                  <a:srgbClr val="000000"/>
                </a:solidFill>
                <a:latin typeface="Consolas" panose="020B0609020204030204" pitchFamily="49" charset="0"/>
                <a:cs typeface="Courier New" panose="02070309020205020404" pitchFamily="49" charset="0"/>
              </a:rPr>
              <a: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a:t>
            </a:r>
            <a:br>
              <a:rPr lang="en-US" altLang="en-US" sz="1800">
                <a:solidFill>
                  <a:srgbClr val="000000"/>
                </a:solidFill>
                <a:latin typeface="Consolas" panose="020B0609020204030204" pitchFamily="49" charset="0"/>
                <a:cs typeface="Courier New" panose="02070309020205020404" pitchFamily="49" charset="0"/>
              </a:rPr>
            </a:br>
            <a:r>
              <a:rPr lang="en-US" altLang="en-US" sz="1800">
                <a:solidFill>
                  <a:srgbClr val="000000"/>
                </a:solidFill>
                <a:latin typeface="Consolas" panose="020B0609020204030204" pitchFamily="49" charset="0"/>
                <a:cs typeface="Courier New" panose="02070309020205020404" pitchFamily="49" charset="0"/>
              </a:rPr>
              <a:t>}</a:t>
            </a:r>
            <a:endParaRPr lang="en-US" altLang="en-US" sz="18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EBFB6B4B-9FA5-4D80-94F4-CD4D75710342}"/>
              </a:ext>
            </a:extLst>
          </p:cNvPr>
          <p:cNvSpPr>
            <a:spLocks noGrp="1"/>
          </p:cNvSpPr>
          <p:nvPr>
            <p:ph type="sldNum" sz="quarter" idx="12"/>
          </p:nvPr>
        </p:nvSpPr>
        <p:spPr/>
        <p:txBody>
          <a:bodyPr/>
          <a:lstStyle/>
          <a:p>
            <a:fld id="{E6584ADA-CE4B-4243-900F-CB3D8E7F12FB}" type="slidenum">
              <a:rPr lang="da-DK" smtClean="0"/>
              <a:pPr/>
              <a:t>17</a:t>
            </a:fld>
            <a:endParaRPr lang="da-DK" sz="1400"/>
          </a:p>
        </p:txBody>
      </p:sp>
    </p:spTree>
    <p:extLst>
      <p:ext uri="{BB962C8B-B14F-4D97-AF65-F5344CB8AC3E}">
        <p14:creationId xmlns:p14="http://schemas.microsoft.com/office/powerpoint/2010/main" val="277038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93956"/>
            <a:ext cx="10009112" cy="717256"/>
          </a:xfrm>
        </p:spPr>
        <p:txBody>
          <a:bodyPr>
            <a:noAutofit/>
          </a:bodyPr>
          <a:lstStyle/>
          <a:p>
            <a:r>
              <a:rPr lang="en-US" dirty="0"/>
              <a:t>Android apps can use a variety of resources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757453"/>
            <a:ext cx="4949499" cy="565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2071FF0-4647-48E4-A3FC-E8C87935F750}"/>
              </a:ext>
            </a:extLst>
          </p:cNvPr>
          <p:cNvSpPr>
            <a:spLocks noGrp="1"/>
          </p:cNvSpPr>
          <p:nvPr>
            <p:ph type="sldNum" sz="quarter" idx="12"/>
          </p:nvPr>
        </p:nvSpPr>
        <p:spPr/>
        <p:txBody>
          <a:bodyPr/>
          <a:lstStyle/>
          <a:p>
            <a:fld id="{E6584ADA-CE4B-4243-900F-CB3D8E7F12FB}" type="slidenum">
              <a:rPr lang="da-DK" smtClean="0"/>
              <a:pPr/>
              <a:t>2</a:t>
            </a:fld>
            <a:endParaRPr lang="da-DK" sz="1400"/>
          </a:p>
        </p:txBody>
      </p:sp>
    </p:spTree>
    <p:extLst>
      <p:ext uri="{BB962C8B-B14F-4D97-AF65-F5344CB8AC3E}">
        <p14:creationId xmlns:p14="http://schemas.microsoft.com/office/powerpoint/2010/main" val="5128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5" y="116633"/>
            <a:ext cx="8188636" cy="851063"/>
          </a:xfrm>
        </p:spPr>
        <p:txBody>
          <a:bodyPr>
            <a:normAutofit/>
          </a:bodyPr>
          <a:lstStyle/>
          <a:p>
            <a:r>
              <a:rPr lang="da-DK" dirty="0"/>
              <a:t>Project </a:t>
            </a:r>
            <a:r>
              <a:rPr lang="da-DK" dirty="0" err="1"/>
              <a:t>Structure</a:t>
            </a:r>
            <a:r>
              <a:rPr lang="da-DK" dirty="0"/>
              <a:t>  </a:t>
            </a:r>
            <a:r>
              <a:rPr lang="da-DK" sz="2700" dirty="0"/>
              <a:t>User-</a:t>
            </a:r>
            <a:r>
              <a:rPr lang="da-DK" sz="2700" dirty="0" err="1"/>
              <a:t>generated</a:t>
            </a:r>
            <a:r>
              <a:rPr lang="da-DK" sz="2700" dirty="0"/>
              <a:t> files</a:t>
            </a:r>
          </a:p>
        </p:txBody>
      </p:sp>
      <p:sp>
        <p:nvSpPr>
          <p:cNvPr id="3" name="Content Placeholder 2"/>
          <p:cNvSpPr>
            <a:spLocks noGrp="1"/>
          </p:cNvSpPr>
          <p:nvPr>
            <p:ph idx="1"/>
          </p:nvPr>
        </p:nvSpPr>
        <p:spPr>
          <a:xfrm>
            <a:off x="4566851" y="967696"/>
            <a:ext cx="6040313" cy="5616624"/>
          </a:xfrm>
        </p:spPr>
        <p:txBody>
          <a:bodyPr>
            <a:normAutofit fontScale="92500" lnSpcReduction="20000"/>
          </a:bodyPr>
          <a:lstStyle/>
          <a:p>
            <a:pPr>
              <a:lnSpc>
                <a:spcPct val="120000"/>
              </a:lnSpc>
            </a:pPr>
            <a:r>
              <a:rPr lang="en-US" dirty="0"/>
              <a:t>java/ </a:t>
            </a:r>
            <a:r>
              <a:rPr lang="en-US" b="0" dirty="0"/>
              <a:t>contains the Java packages the developer writes or imports for the application.</a:t>
            </a:r>
            <a:br>
              <a:rPr lang="en-US" b="0" dirty="0"/>
            </a:br>
            <a:r>
              <a:rPr lang="en-US" b="0" dirty="0"/>
              <a:t>Each package can have multiple .java files representing different classes.</a:t>
            </a:r>
          </a:p>
          <a:p>
            <a:pPr>
              <a:lnSpc>
                <a:spcPct val="120000"/>
              </a:lnSpc>
            </a:pPr>
            <a:r>
              <a:rPr lang="en-US" dirty="0"/>
              <a:t>res/layout/ </a:t>
            </a:r>
            <a:r>
              <a:rPr lang="en-US" b="0" dirty="0"/>
              <a:t>contains the XML files that specify the layout of each screen.</a:t>
            </a:r>
          </a:p>
          <a:p>
            <a:pPr>
              <a:lnSpc>
                <a:spcPct val="120000"/>
              </a:lnSpc>
            </a:pPr>
            <a:r>
              <a:rPr lang="en-US" dirty="0"/>
              <a:t>res/values/ </a:t>
            </a:r>
            <a:r>
              <a:rPr lang="en-US" b="0" dirty="0"/>
              <a:t>contains the XML files used as references by other files.</a:t>
            </a:r>
          </a:p>
          <a:p>
            <a:pPr>
              <a:lnSpc>
                <a:spcPct val="120000"/>
              </a:lnSpc>
            </a:pPr>
            <a:r>
              <a:rPr lang="en-US" dirty="0"/>
              <a:t>res/drawable </a:t>
            </a:r>
            <a:r>
              <a:rPr lang="en-US" b="0" dirty="0"/>
              <a:t>are the directories that contain pictures the application uses.</a:t>
            </a:r>
          </a:p>
          <a:p>
            <a:pPr>
              <a:lnSpc>
                <a:spcPct val="120000"/>
              </a:lnSpc>
            </a:pPr>
            <a:r>
              <a:rPr lang="da-DK" dirty="0"/>
              <a:t>r</a:t>
            </a:r>
            <a:r>
              <a:rPr lang="da-DK" b="0" dirty="0"/>
              <a:t>es/</a:t>
            </a:r>
            <a:r>
              <a:rPr lang="da-DK" b="0" dirty="0" err="1"/>
              <a:t>mipmap</a:t>
            </a:r>
            <a:r>
              <a:rPr lang="da-DK" b="0" dirty="0"/>
              <a:t> </a:t>
            </a:r>
            <a:r>
              <a:rPr lang="da-DK" b="0" dirty="0" err="1"/>
              <a:t>contains</a:t>
            </a:r>
            <a:r>
              <a:rPr lang="da-DK" b="0" dirty="0"/>
              <a:t> </a:t>
            </a:r>
            <a:r>
              <a:rPr lang="da-DK" b="0" dirty="0" err="1"/>
              <a:t>launcher</a:t>
            </a:r>
            <a:r>
              <a:rPr lang="da-DK" b="0" dirty="0"/>
              <a:t> </a:t>
            </a:r>
            <a:r>
              <a:rPr lang="da-DK" b="0" dirty="0" err="1"/>
              <a:t>icons</a:t>
            </a:r>
            <a:r>
              <a:rPr lang="da-DK" b="0" dirty="0"/>
              <a:t> in </a:t>
            </a:r>
            <a:r>
              <a:rPr lang="da-DK" b="0" dirty="0" err="1"/>
              <a:t>different</a:t>
            </a:r>
            <a:r>
              <a:rPr lang="da-DK" b="0" dirty="0"/>
              <a:t> screen </a:t>
            </a:r>
            <a:r>
              <a:rPr lang="da-DK" b="0" dirty="0" err="1"/>
              <a:t>sizes</a:t>
            </a:r>
            <a:r>
              <a:rPr lang="da-DK" b="0" dirty="0"/>
              <a:t> (</a:t>
            </a:r>
            <a:r>
              <a:rPr lang="da-DK" b="0" dirty="0" err="1"/>
              <a:t>mdpi</a:t>
            </a:r>
            <a:r>
              <a:rPr lang="da-DK" b="0" dirty="0"/>
              <a:t>, </a:t>
            </a:r>
            <a:r>
              <a:rPr lang="da-DK" b="0" dirty="0" err="1"/>
              <a:t>hdpi</a:t>
            </a:r>
            <a:r>
              <a:rPr lang="da-DK" b="0" dirty="0"/>
              <a:t>, </a:t>
            </a:r>
            <a:r>
              <a:rPr lang="da-DK" b="0" dirty="0" err="1"/>
              <a:t>xhdpi</a:t>
            </a:r>
            <a:r>
              <a:rPr lang="da-DK" b="0" dirty="0"/>
              <a:t>, </a:t>
            </a:r>
            <a:r>
              <a:rPr lang="da-DK" b="0" dirty="0" err="1"/>
              <a:t>xxhdpi</a:t>
            </a:r>
            <a:r>
              <a:rPr lang="da-DK" b="0" dirty="0"/>
              <a:t>, </a:t>
            </a:r>
            <a:r>
              <a:rPr lang="da-DK" b="0" dirty="0" err="1"/>
              <a:t>xxxhdpi</a:t>
            </a:r>
            <a:r>
              <a:rPr lang="da-DK" b="0" dirty="0"/>
              <a:t>)</a:t>
            </a:r>
          </a:p>
          <a:p>
            <a:pPr>
              <a:lnSpc>
                <a:spcPct val="120000"/>
              </a:lnSpc>
            </a:pPr>
            <a:r>
              <a:rPr lang="en-US" dirty="0"/>
              <a:t>AndroidManifest.xml </a:t>
            </a:r>
            <a:r>
              <a:rPr lang="en-US" b="0" dirty="0"/>
              <a:t>specifies the project to the Android OS.</a:t>
            </a:r>
          </a:p>
          <a:p>
            <a:pPr>
              <a:lnSpc>
                <a:spcPct val="120000"/>
              </a:lnSpc>
            </a:pPr>
            <a:r>
              <a:rPr lang="da-DK" dirty="0" err="1"/>
              <a:t>Gradle</a:t>
            </a:r>
            <a:r>
              <a:rPr lang="da-DK" dirty="0"/>
              <a:t> Scripts </a:t>
            </a:r>
            <a:r>
              <a:rPr lang="da-DK" dirty="0" err="1"/>
              <a:t>contains</a:t>
            </a:r>
            <a:r>
              <a:rPr lang="da-DK" dirty="0"/>
              <a:t> the </a:t>
            </a:r>
            <a:r>
              <a:rPr lang="da-DK" dirty="0" err="1"/>
              <a:t>build</a:t>
            </a:r>
            <a:r>
              <a:rPr lang="da-DK" dirty="0"/>
              <a:t> </a:t>
            </a:r>
            <a:r>
              <a:rPr lang="da-DK" dirty="0" err="1"/>
              <a:t>instructions</a:t>
            </a:r>
            <a:endParaRPr lang="en-US" b="0" dirty="0"/>
          </a:p>
        </p:txBody>
      </p:sp>
      <p:pic>
        <p:nvPicPr>
          <p:cNvPr id="5" name="Picture 4">
            <a:extLst>
              <a:ext uri="{FF2B5EF4-FFF2-40B4-BE49-F238E27FC236}">
                <a16:creationId xmlns:a16="http://schemas.microsoft.com/office/drawing/2014/main" id="{370E59C3-7703-4D8B-B4B3-88F4C2671A74}"/>
              </a:ext>
            </a:extLst>
          </p:cNvPr>
          <p:cNvPicPr>
            <a:picLocks noChangeAspect="1"/>
          </p:cNvPicPr>
          <p:nvPr/>
        </p:nvPicPr>
        <p:blipFill>
          <a:blip r:embed="rId2"/>
          <a:stretch>
            <a:fillRect/>
          </a:stretch>
        </p:blipFill>
        <p:spPr>
          <a:xfrm>
            <a:off x="335360" y="781050"/>
            <a:ext cx="3209925" cy="6076950"/>
          </a:xfrm>
          <a:prstGeom prst="rect">
            <a:avLst/>
          </a:prstGeom>
        </p:spPr>
      </p:pic>
      <p:sp>
        <p:nvSpPr>
          <p:cNvPr id="7" name="Slide Number Placeholder 6">
            <a:extLst>
              <a:ext uri="{FF2B5EF4-FFF2-40B4-BE49-F238E27FC236}">
                <a16:creationId xmlns:a16="http://schemas.microsoft.com/office/drawing/2014/main" id="{E7DCEC10-B07B-4FD3-90F2-3F2926B29C60}"/>
              </a:ext>
            </a:extLst>
          </p:cNvPr>
          <p:cNvSpPr>
            <a:spLocks noGrp="1"/>
          </p:cNvSpPr>
          <p:nvPr>
            <p:ph type="sldNum" sz="quarter" idx="12"/>
          </p:nvPr>
        </p:nvSpPr>
        <p:spPr/>
        <p:txBody>
          <a:bodyPr/>
          <a:lstStyle/>
          <a:p>
            <a:fld id="{E6584ADA-CE4B-4243-900F-CB3D8E7F12FB}" type="slidenum">
              <a:rPr lang="da-DK" smtClean="0"/>
              <a:pPr/>
              <a:t>3</a:t>
            </a:fld>
            <a:endParaRPr lang="da-DK" sz="1400"/>
          </a:p>
        </p:txBody>
      </p:sp>
    </p:spTree>
    <p:extLst>
      <p:ext uri="{BB962C8B-B14F-4D97-AF65-F5344CB8AC3E}">
        <p14:creationId xmlns:p14="http://schemas.microsoft.com/office/powerpoint/2010/main" val="32243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095" y="260648"/>
            <a:ext cx="11232000" cy="468000"/>
          </a:xfrm>
        </p:spPr>
        <p:txBody>
          <a:bodyPr>
            <a:normAutofit fontScale="90000"/>
          </a:bodyPr>
          <a:lstStyle/>
          <a:p>
            <a:r>
              <a:rPr lang="da-DK" dirty="0"/>
              <a:t>Project Structure</a:t>
            </a:r>
            <a:br>
              <a:rPr lang="da-DK" dirty="0"/>
            </a:br>
            <a:r>
              <a:rPr lang="da-DK" sz="2700" dirty="0"/>
              <a:t>Autogenerated files</a:t>
            </a:r>
          </a:p>
        </p:txBody>
      </p:sp>
      <p:sp>
        <p:nvSpPr>
          <p:cNvPr id="3" name="Content Placeholder 2"/>
          <p:cNvSpPr>
            <a:spLocks noGrp="1"/>
          </p:cNvSpPr>
          <p:nvPr>
            <p:ph idx="1"/>
          </p:nvPr>
        </p:nvSpPr>
        <p:spPr>
          <a:xfrm>
            <a:off x="1055440" y="1124744"/>
            <a:ext cx="9455968" cy="1800200"/>
          </a:xfrm>
        </p:spPr>
        <p:txBody>
          <a:bodyPr>
            <a:normAutofit/>
          </a:bodyPr>
          <a:lstStyle/>
          <a:p>
            <a:r>
              <a:rPr lang="en-US" dirty="0"/>
              <a:t>When you build your project for the first time Android Studio will generate  R.java using </a:t>
            </a:r>
            <a:r>
              <a:rPr lang="en-US" b="0" dirty="0"/>
              <a:t>Android Asset Packaging Tool </a:t>
            </a:r>
            <a:r>
              <a:rPr lang="en-US" dirty="0"/>
              <a:t>(</a:t>
            </a:r>
            <a:r>
              <a:rPr lang="en-US" dirty="0" err="1"/>
              <a:t>aapt</a:t>
            </a:r>
            <a:r>
              <a:rPr lang="en-US" dirty="0"/>
              <a:t>). This is used to link resources to java.</a:t>
            </a:r>
          </a:p>
          <a:p>
            <a:r>
              <a:rPr lang="en-US" dirty="0"/>
              <a:t>Buildconfig.java is also created. It is used for building the project</a:t>
            </a:r>
          </a:p>
        </p:txBody>
      </p:sp>
      <p:sp>
        <p:nvSpPr>
          <p:cNvPr id="5" name="Rectangle 4"/>
          <p:cNvSpPr/>
          <p:nvPr/>
        </p:nvSpPr>
        <p:spPr bwMode="auto">
          <a:xfrm>
            <a:off x="1248544" y="2708920"/>
            <a:ext cx="9455968" cy="4032448"/>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1" dirty="0">
                <a:latin typeface="Consolas" panose="020B0609020204030204" pitchFamily="49" charset="0"/>
              </a:rPr>
              <a:t>package </a:t>
            </a:r>
            <a:r>
              <a:rPr lang="en-US" sz="1600" b="1" dirty="0" err="1">
                <a:latin typeface="Consolas" panose="020B0609020204030204" pitchFamily="49" charset="0"/>
              </a:rPr>
              <a:t>dk.ucn.mhi.helloworld</a:t>
            </a:r>
            <a:r>
              <a:rPr lang="en-US" sz="1600" b="1" dirty="0">
                <a:latin typeface="Consolas" panose="020B0609020204030204" pitchFamily="49" charset="0"/>
              </a:rPr>
              <a:t>;</a:t>
            </a:r>
          </a:p>
          <a:p>
            <a:r>
              <a:rPr lang="en-US" sz="1600" b="1" dirty="0">
                <a:latin typeface="Consolas" panose="020B0609020204030204" pitchFamily="49" charset="0"/>
              </a:rPr>
              <a:t>public final class R {</a:t>
            </a:r>
          </a:p>
          <a:p>
            <a:r>
              <a:rPr lang="en-US" sz="1600" b="1" dirty="0">
                <a:latin typeface="Consolas" panose="020B0609020204030204" pitchFamily="49" charset="0"/>
              </a:rPr>
              <a:t>    public static final class </a:t>
            </a:r>
            <a:r>
              <a:rPr lang="en-US" sz="1600" b="1" dirty="0" err="1">
                <a:latin typeface="Consolas" panose="020B0609020204030204" pitchFamily="49" charset="0"/>
              </a:rPr>
              <a:t>attr</a:t>
            </a:r>
            <a:r>
              <a:rPr lang="en-US" sz="1600" b="1" dirty="0">
                <a:latin typeface="Consolas" panose="020B0609020204030204" pitchFamily="49" charset="0"/>
              </a:rPr>
              <a:t> {</a:t>
            </a:r>
          </a:p>
          <a:p>
            <a:r>
              <a:rPr lang="en-US" sz="1600" b="1" dirty="0">
                <a:latin typeface="Consolas" panose="020B0609020204030204" pitchFamily="49" charset="0"/>
              </a:rPr>
              <a:t>    }</a:t>
            </a:r>
          </a:p>
          <a:p>
            <a:r>
              <a:rPr lang="en-US" sz="1600" b="1" dirty="0">
                <a:latin typeface="Consolas" panose="020B0609020204030204" pitchFamily="49" charset="0"/>
              </a:rPr>
              <a:t>    public static final class </a:t>
            </a:r>
            <a:r>
              <a:rPr lang="en-US" sz="1600" b="1" dirty="0" err="1">
                <a:latin typeface="Consolas" panose="020B0609020204030204" pitchFamily="49" charset="0"/>
              </a:rPr>
              <a:t>drawable</a:t>
            </a:r>
            <a:r>
              <a:rPr lang="en-US" sz="1600" b="1" dirty="0">
                <a:latin typeface="Consolas" panose="020B0609020204030204" pitchFamily="49" charset="0"/>
              </a:rPr>
              <a:t> {</a:t>
            </a:r>
          </a:p>
          <a:p>
            <a:r>
              <a:rPr lang="en-US" sz="1600" b="1" dirty="0">
                <a:latin typeface="Consolas" panose="020B0609020204030204" pitchFamily="49" charset="0"/>
              </a:rPr>
              <a:t>        public static final </a:t>
            </a:r>
            <a:r>
              <a:rPr lang="en-US" sz="1600" b="1" dirty="0" err="1">
                <a:latin typeface="Consolas" panose="020B0609020204030204" pitchFamily="49" charset="0"/>
              </a:rPr>
              <a:t>int</a:t>
            </a:r>
            <a:r>
              <a:rPr lang="en-US" sz="1600" b="1" dirty="0">
                <a:latin typeface="Consolas" panose="020B0609020204030204" pitchFamily="49" charset="0"/>
              </a:rPr>
              <a:t> </a:t>
            </a:r>
            <a:r>
              <a:rPr lang="en-US" sz="1600" b="1" dirty="0" err="1">
                <a:latin typeface="Consolas" panose="020B0609020204030204" pitchFamily="49" charset="0"/>
              </a:rPr>
              <a:t>ic_launcher</a:t>
            </a:r>
            <a:r>
              <a:rPr lang="en-US" sz="1600" b="1" dirty="0">
                <a:latin typeface="Consolas" panose="020B0609020204030204" pitchFamily="49" charset="0"/>
              </a:rPr>
              <a:t>=0x7f020000;</a:t>
            </a:r>
          </a:p>
          <a:p>
            <a:r>
              <a:rPr lang="en-US" sz="1600" b="1" dirty="0">
                <a:latin typeface="Consolas" panose="020B0609020204030204" pitchFamily="49" charset="0"/>
              </a:rPr>
              <a:t>    }</a:t>
            </a:r>
          </a:p>
          <a:p>
            <a:r>
              <a:rPr lang="en-US" sz="1600" b="1" dirty="0">
                <a:latin typeface="Consolas" panose="020B0609020204030204" pitchFamily="49" charset="0"/>
              </a:rPr>
              <a:t>    public static final class id {</a:t>
            </a:r>
          </a:p>
          <a:p>
            <a:r>
              <a:rPr lang="en-US" sz="1600" b="1" dirty="0">
                <a:latin typeface="Consolas" panose="020B0609020204030204" pitchFamily="49" charset="0"/>
              </a:rPr>
              <a:t>        public static final </a:t>
            </a:r>
            <a:r>
              <a:rPr lang="en-US" sz="1600" b="1" dirty="0" err="1">
                <a:latin typeface="Consolas" panose="020B0609020204030204" pitchFamily="49" charset="0"/>
              </a:rPr>
              <a:t>int</a:t>
            </a:r>
            <a:r>
              <a:rPr lang="en-US" sz="1600" b="1" dirty="0">
                <a:latin typeface="Consolas" panose="020B0609020204030204" pitchFamily="49" charset="0"/>
              </a:rPr>
              <a:t> </a:t>
            </a:r>
            <a:r>
              <a:rPr lang="en-US" sz="1600" b="1" dirty="0" err="1">
                <a:latin typeface="Consolas" panose="020B0609020204030204" pitchFamily="49" charset="0"/>
              </a:rPr>
              <a:t>menu_settings</a:t>
            </a:r>
            <a:r>
              <a:rPr lang="en-US" sz="1600" b="1" dirty="0">
                <a:latin typeface="Consolas" panose="020B0609020204030204" pitchFamily="49" charset="0"/>
              </a:rPr>
              <a:t>=0x7f070000;</a:t>
            </a:r>
          </a:p>
          <a:p>
            <a:r>
              <a:rPr lang="en-US" sz="1600" b="1" dirty="0">
                <a:latin typeface="Consolas" panose="020B0609020204030204" pitchFamily="49" charset="0"/>
              </a:rPr>
              <a:t>    }</a:t>
            </a:r>
          </a:p>
          <a:p>
            <a:r>
              <a:rPr lang="en-US" sz="1600" b="1" dirty="0">
                <a:latin typeface="Consolas" panose="020B0609020204030204" pitchFamily="49" charset="0"/>
              </a:rPr>
              <a:t>    public static final class layout {</a:t>
            </a:r>
          </a:p>
          <a:p>
            <a:r>
              <a:rPr lang="en-US" sz="1600" b="1" dirty="0">
                <a:latin typeface="Consolas" panose="020B0609020204030204" pitchFamily="49" charset="0"/>
              </a:rPr>
              <a:t>        public static final </a:t>
            </a:r>
            <a:r>
              <a:rPr lang="en-US" sz="1600" b="1" dirty="0" err="1">
                <a:latin typeface="Consolas" panose="020B0609020204030204" pitchFamily="49" charset="0"/>
              </a:rPr>
              <a:t>int</a:t>
            </a:r>
            <a:r>
              <a:rPr lang="en-US" sz="1600" b="1" dirty="0">
                <a:latin typeface="Consolas" panose="020B0609020204030204" pitchFamily="49" charset="0"/>
              </a:rPr>
              <a:t> </a:t>
            </a:r>
            <a:r>
              <a:rPr lang="en-US" sz="1600" b="1" dirty="0" err="1">
                <a:latin typeface="Consolas" panose="020B0609020204030204" pitchFamily="49" charset="0"/>
              </a:rPr>
              <a:t>activity_hello_world_main</a:t>
            </a:r>
            <a:r>
              <a:rPr lang="en-US" sz="1600" b="1" dirty="0">
                <a:latin typeface="Consolas" panose="020B0609020204030204" pitchFamily="49" charset="0"/>
              </a:rPr>
              <a:t>=0x7f030000;</a:t>
            </a:r>
          </a:p>
          <a:p>
            <a:r>
              <a:rPr lang="en-US" sz="1600" b="1" dirty="0">
                <a:latin typeface="Consolas" panose="020B0609020204030204" pitchFamily="49" charset="0"/>
              </a:rPr>
              <a:t>    }</a:t>
            </a:r>
          </a:p>
          <a:p>
            <a:r>
              <a:rPr lang="en-US" sz="1600" b="1" dirty="0">
                <a:latin typeface="Consolas" panose="020B0609020204030204" pitchFamily="49" charset="0"/>
              </a:rPr>
              <a:t>…</a:t>
            </a:r>
          </a:p>
          <a:p>
            <a:r>
              <a:rPr lang="en-US" sz="1600" dirty="0">
                <a:latin typeface="Consolas" panose="020B0609020204030204" pitchFamily="49" charset="0"/>
              </a:rPr>
              <a:t>} </a:t>
            </a:r>
            <a:r>
              <a:rPr lang="en-US" sz="1600" b="1" dirty="0">
                <a:latin typeface="Consolas" panose="020B0609020204030204" pitchFamily="49" charset="0"/>
              </a:rPr>
              <a:t>//Each resource has a unique integer value</a:t>
            </a:r>
          </a:p>
        </p:txBody>
      </p:sp>
      <p:sp>
        <p:nvSpPr>
          <p:cNvPr id="4" name="Slide Number Placeholder 3">
            <a:extLst>
              <a:ext uri="{FF2B5EF4-FFF2-40B4-BE49-F238E27FC236}">
                <a16:creationId xmlns:a16="http://schemas.microsoft.com/office/drawing/2014/main" id="{6D0124E9-9695-4721-877A-EADECD90ABF3}"/>
              </a:ext>
            </a:extLst>
          </p:cNvPr>
          <p:cNvSpPr>
            <a:spLocks noGrp="1"/>
          </p:cNvSpPr>
          <p:nvPr>
            <p:ph type="sldNum" sz="quarter" idx="12"/>
          </p:nvPr>
        </p:nvSpPr>
        <p:spPr/>
        <p:txBody>
          <a:bodyPr/>
          <a:lstStyle/>
          <a:p>
            <a:fld id="{E6584ADA-CE4B-4243-900F-CB3D8E7F12FB}" type="slidenum">
              <a:rPr lang="da-DK" smtClean="0"/>
              <a:pPr/>
              <a:t>4</a:t>
            </a:fld>
            <a:endParaRPr lang="da-DK" sz="1400"/>
          </a:p>
        </p:txBody>
      </p:sp>
    </p:spTree>
    <p:extLst>
      <p:ext uri="{BB962C8B-B14F-4D97-AF65-F5344CB8AC3E}">
        <p14:creationId xmlns:p14="http://schemas.microsoft.com/office/powerpoint/2010/main" val="188844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resources</a:t>
            </a:r>
          </a:p>
        </p:txBody>
      </p:sp>
      <p:sp>
        <p:nvSpPr>
          <p:cNvPr id="3" name="Content Placeholder 2"/>
          <p:cNvSpPr>
            <a:spLocks noGrp="1"/>
          </p:cNvSpPr>
          <p:nvPr>
            <p:ph idx="1"/>
          </p:nvPr>
        </p:nvSpPr>
        <p:spPr/>
        <p:txBody>
          <a:bodyPr>
            <a:normAutofit/>
          </a:bodyPr>
          <a:lstStyle/>
          <a:p>
            <a:pPr>
              <a:lnSpc>
                <a:spcPct val="100000"/>
              </a:lnSpc>
            </a:pPr>
            <a:r>
              <a:rPr lang="en-US" sz="2800" dirty="0"/>
              <a:t>Code is cleaner and easier to read, leading to fewer bugs.</a:t>
            </a:r>
          </a:p>
          <a:p>
            <a:pPr>
              <a:lnSpc>
                <a:spcPct val="100000"/>
              </a:lnSpc>
            </a:pPr>
            <a:r>
              <a:rPr lang="en-US" sz="2800" dirty="0"/>
              <a:t>Resources are organized by type and guaranteed to be unique.</a:t>
            </a:r>
          </a:p>
          <a:p>
            <a:pPr>
              <a:lnSpc>
                <a:spcPct val="100000"/>
              </a:lnSpc>
            </a:pPr>
            <a:r>
              <a:rPr lang="en-US" sz="2800" dirty="0"/>
              <a:t>Resources are conveniently located for handset customization.</a:t>
            </a:r>
          </a:p>
          <a:p>
            <a:pPr>
              <a:lnSpc>
                <a:spcPct val="100000"/>
              </a:lnSpc>
            </a:pPr>
            <a:r>
              <a:rPr lang="en-US" sz="2800" dirty="0"/>
              <a:t>Localization and internationalization are straightforward. It still takes a lot of time though</a:t>
            </a:r>
          </a:p>
          <a:p>
            <a:pPr>
              <a:lnSpc>
                <a:spcPct val="100000"/>
              </a:lnSpc>
            </a:pPr>
            <a:endParaRPr lang="en-US" sz="2800" dirty="0"/>
          </a:p>
          <a:p>
            <a:pPr>
              <a:lnSpc>
                <a:spcPct val="100000"/>
              </a:lnSpc>
            </a:pPr>
            <a:r>
              <a:rPr lang="en-US" sz="2800" dirty="0"/>
              <a:t>But it might be troublesome to load every resource incl. strings from an xml file</a:t>
            </a:r>
          </a:p>
        </p:txBody>
      </p:sp>
      <p:sp>
        <p:nvSpPr>
          <p:cNvPr id="5" name="Slide Number Placeholder 4">
            <a:extLst>
              <a:ext uri="{FF2B5EF4-FFF2-40B4-BE49-F238E27FC236}">
                <a16:creationId xmlns:a16="http://schemas.microsoft.com/office/drawing/2014/main" id="{33E757F7-C580-4033-94EA-ABF4CB23437E}"/>
              </a:ext>
            </a:extLst>
          </p:cNvPr>
          <p:cNvSpPr>
            <a:spLocks noGrp="1"/>
          </p:cNvSpPr>
          <p:nvPr>
            <p:ph type="sldNum" sz="quarter" idx="12"/>
          </p:nvPr>
        </p:nvSpPr>
        <p:spPr/>
        <p:txBody>
          <a:bodyPr/>
          <a:lstStyle/>
          <a:p>
            <a:fld id="{E6584ADA-CE4B-4243-900F-CB3D8E7F12FB}" type="slidenum">
              <a:rPr lang="da-DK" smtClean="0"/>
              <a:pPr/>
              <a:t>5</a:t>
            </a:fld>
            <a:endParaRPr lang="da-DK" sz="1400"/>
          </a:p>
        </p:txBody>
      </p:sp>
    </p:spTree>
    <p:extLst>
      <p:ext uri="{BB962C8B-B14F-4D97-AF65-F5344CB8AC3E}">
        <p14:creationId xmlns:p14="http://schemas.microsoft.com/office/powerpoint/2010/main" val="423583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on resources</a:t>
            </a:r>
          </a:p>
        </p:txBody>
      </p:sp>
      <p:sp>
        <p:nvSpPr>
          <p:cNvPr id="3" name="Content Placeholder 2"/>
          <p:cNvSpPr>
            <a:spLocks noGrp="1"/>
          </p:cNvSpPr>
          <p:nvPr>
            <p:ph idx="1"/>
          </p:nvPr>
        </p:nvSpPr>
        <p:spPr/>
        <p:txBody>
          <a:bodyPr/>
          <a:lstStyle/>
          <a:p>
            <a:endParaRPr lang="en-US" dirty="0"/>
          </a:p>
          <a:p>
            <a:r>
              <a:rPr lang="en-US" sz="2800" dirty="0"/>
              <a:t>See the Android documentation</a:t>
            </a:r>
          </a:p>
          <a:p>
            <a:endParaRPr lang="en-US" sz="2800" dirty="0"/>
          </a:p>
          <a:p>
            <a:r>
              <a:rPr lang="en-US" sz="2800" dirty="0"/>
              <a:t>But it is really straight forward and just requires some experience and practice</a:t>
            </a:r>
          </a:p>
        </p:txBody>
      </p:sp>
      <p:sp>
        <p:nvSpPr>
          <p:cNvPr id="5" name="Slide Number Placeholder 4">
            <a:extLst>
              <a:ext uri="{FF2B5EF4-FFF2-40B4-BE49-F238E27FC236}">
                <a16:creationId xmlns:a16="http://schemas.microsoft.com/office/drawing/2014/main" id="{48A865AD-FADC-4013-98CC-6B38AC65CC55}"/>
              </a:ext>
            </a:extLst>
          </p:cNvPr>
          <p:cNvSpPr>
            <a:spLocks noGrp="1"/>
          </p:cNvSpPr>
          <p:nvPr>
            <p:ph type="sldNum" sz="quarter" idx="12"/>
          </p:nvPr>
        </p:nvSpPr>
        <p:spPr/>
        <p:txBody>
          <a:bodyPr/>
          <a:lstStyle/>
          <a:p>
            <a:fld id="{E6584ADA-CE4B-4243-900F-CB3D8E7F12FB}" type="slidenum">
              <a:rPr lang="da-DK" smtClean="0"/>
              <a:pPr/>
              <a:t>6</a:t>
            </a:fld>
            <a:endParaRPr lang="da-DK" sz="1400"/>
          </a:p>
        </p:txBody>
      </p:sp>
    </p:spTree>
    <p:extLst>
      <p:ext uri="{BB962C8B-B14F-4D97-AF65-F5344CB8AC3E}">
        <p14:creationId xmlns:p14="http://schemas.microsoft.com/office/powerpoint/2010/main" val="361827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a:t>
            </a:r>
          </a:p>
        </p:txBody>
      </p:sp>
      <p:sp>
        <p:nvSpPr>
          <p:cNvPr id="3" name="Content Placeholder 2"/>
          <p:cNvSpPr>
            <a:spLocks noGrp="1"/>
          </p:cNvSpPr>
          <p:nvPr>
            <p:ph idx="1"/>
          </p:nvPr>
        </p:nvSpPr>
        <p:spPr/>
        <p:txBody>
          <a:bodyPr/>
          <a:lstStyle/>
          <a:p>
            <a:pPr>
              <a:lnSpc>
                <a:spcPct val="100000"/>
              </a:lnSpc>
            </a:pPr>
            <a:r>
              <a:rPr lang="en-US" sz="2800" dirty="0"/>
              <a:t>Manifest is something Android inherits from J2ME</a:t>
            </a:r>
          </a:p>
          <a:p>
            <a:pPr>
              <a:lnSpc>
                <a:spcPct val="100000"/>
              </a:lnSpc>
            </a:pPr>
            <a:r>
              <a:rPr lang="en-US" sz="2800" dirty="0"/>
              <a:t>The Android manifest file is to determine application settings</a:t>
            </a:r>
          </a:p>
          <a:p>
            <a:pPr>
              <a:lnSpc>
                <a:spcPct val="100000"/>
              </a:lnSpc>
            </a:pPr>
            <a:r>
              <a:rPr lang="en-US" sz="2800" dirty="0"/>
              <a:t>Such as </a:t>
            </a:r>
          </a:p>
          <a:p>
            <a:pPr lvl="1"/>
            <a:r>
              <a:rPr lang="en-US" sz="2400" dirty="0"/>
              <a:t>the application name and version</a:t>
            </a:r>
          </a:p>
          <a:p>
            <a:pPr lvl="1"/>
            <a:r>
              <a:rPr lang="en-US" sz="2400" dirty="0"/>
              <a:t>which permissions the application requires to run </a:t>
            </a:r>
          </a:p>
          <a:p>
            <a:pPr lvl="1"/>
            <a:r>
              <a:rPr lang="en-US" sz="2400" dirty="0"/>
              <a:t>what application components it is comprised of.</a:t>
            </a:r>
          </a:p>
          <a:p>
            <a:pPr>
              <a:lnSpc>
                <a:spcPct val="100000"/>
              </a:lnSpc>
            </a:pPr>
            <a:r>
              <a:rPr lang="da-DK" sz="2800" dirty="0"/>
              <a:t>In Android Studio </a:t>
            </a:r>
            <a:r>
              <a:rPr lang="da-DK" sz="2800" dirty="0" err="1"/>
              <a:t>some</a:t>
            </a:r>
            <a:r>
              <a:rPr lang="da-DK" sz="2800" dirty="0"/>
              <a:t> of the information is </a:t>
            </a:r>
            <a:r>
              <a:rPr lang="da-DK" sz="2800" dirty="0" err="1"/>
              <a:t>placed</a:t>
            </a:r>
            <a:r>
              <a:rPr lang="da-DK" sz="2800" dirty="0"/>
              <a:t> in the </a:t>
            </a:r>
            <a:r>
              <a:rPr lang="da-DK" sz="2800" dirty="0" err="1"/>
              <a:t>Gradle</a:t>
            </a:r>
            <a:r>
              <a:rPr lang="da-DK" sz="2800" dirty="0"/>
              <a:t> Scripts</a:t>
            </a:r>
            <a:endParaRPr lang="en-US" sz="2800" dirty="0"/>
          </a:p>
        </p:txBody>
      </p:sp>
      <p:sp>
        <p:nvSpPr>
          <p:cNvPr id="5" name="Slide Number Placeholder 4">
            <a:extLst>
              <a:ext uri="{FF2B5EF4-FFF2-40B4-BE49-F238E27FC236}">
                <a16:creationId xmlns:a16="http://schemas.microsoft.com/office/drawing/2014/main" id="{92101A61-6113-4AAC-A5E4-B7B2CDD9044B}"/>
              </a:ext>
            </a:extLst>
          </p:cNvPr>
          <p:cNvSpPr>
            <a:spLocks noGrp="1"/>
          </p:cNvSpPr>
          <p:nvPr>
            <p:ph type="sldNum" sz="quarter" idx="12"/>
          </p:nvPr>
        </p:nvSpPr>
        <p:spPr/>
        <p:txBody>
          <a:bodyPr/>
          <a:lstStyle/>
          <a:p>
            <a:fld id="{E6584ADA-CE4B-4243-900F-CB3D8E7F12FB}" type="slidenum">
              <a:rPr lang="da-DK" smtClean="0"/>
              <a:pPr/>
              <a:t>7</a:t>
            </a:fld>
            <a:endParaRPr lang="da-DK" sz="1400"/>
          </a:p>
        </p:txBody>
      </p:sp>
    </p:spTree>
    <p:extLst>
      <p:ext uri="{BB962C8B-B14F-4D97-AF65-F5344CB8AC3E}">
        <p14:creationId xmlns:p14="http://schemas.microsoft.com/office/powerpoint/2010/main" val="278244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703" y="188640"/>
            <a:ext cx="7756587" cy="717256"/>
          </a:xfrm>
        </p:spPr>
        <p:txBody>
          <a:bodyPr/>
          <a:lstStyle/>
          <a:p>
            <a:r>
              <a:rPr lang="da-DK" dirty="0"/>
              <a:t>The Manifest File</a:t>
            </a:r>
            <a:endParaRPr lang="en-US" dirty="0"/>
          </a:p>
        </p:txBody>
      </p:sp>
      <p:sp>
        <p:nvSpPr>
          <p:cNvPr id="12" name="Rectangle 6">
            <a:extLst>
              <a:ext uri="{FF2B5EF4-FFF2-40B4-BE49-F238E27FC236}">
                <a16:creationId xmlns:a16="http://schemas.microsoft.com/office/drawing/2014/main" id="{62226761-AC78-40CA-873B-A3AF3E8B5E5C}"/>
              </a:ext>
            </a:extLst>
          </p:cNvPr>
          <p:cNvSpPr>
            <a:spLocks noChangeArrowheads="1"/>
          </p:cNvSpPr>
          <p:nvPr/>
        </p:nvSpPr>
        <p:spPr bwMode="auto">
          <a:xfrm>
            <a:off x="1199456" y="1044913"/>
            <a:ext cx="9649072" cy="5793894"/>
          </a:xfrm>
          <a:prstGeom prst="rect">
            <a:avLst/>
          </a:prstGeom>
          <a:solidFill>
            <a:srgbClr val="5ABBB7"/>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050" i="1" dirty="0">
              <a:solidFill>
                <a:srgbClr val="000000"/>
              </a:solidFill>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en-US" altLang="en-US" sz="1800" i="1" dirty="0">
                <a:solidFill>
                  <a:srgbClr val="000000"/>
                </a:solidFill>
                <a:latin typeface="Consolas" panose="020B0609020204030204" pitchFamily="49" charset="0"/>
                <a:cs typeface="Courier New" panose="02070309020205020404" pitchFamily="49" charset="0"/>
              </a:rPr>
              <a:t>&lt;?</a:t>
            </a:r>
            <a:r>
              <a:rPr lang="en-US" altLang="en-US" sz="1800" b="1" dirty="0">
                <a:solidFill>
                  <a:srgbClr val="0000FF"/>
                </a:solidFill>
                <a:latin typeface="Consolas" panose="020B0609020204030204" pitchFamily="49" charset="0"/>
                <a:cs typeface="Courier New" panose="02070309020205020404" pitchFamily="49" charset="0"/>
              </a:rPr>
              <a:t>xml version=</a:t>
            </a:r>
            <a:r>
              <a:rPr lang="en-US" altLang="en-US" sz="1800" b="1" dirty="0">
                <a:solidFill>
                  <a:srgbClr val="008000"/>
                </a:solidFill>
                <a:latin typeface="Consolas" panose="020B0609020204030204" pitchFamily="49" charset="0"/>
                <a:cs typeface="Courier New" panose="02070309020205020404" pitchFamily="49" charset="0"/>
              </a:rPr>
              <a:t>"1.0" </a:t>
            </a:r>
            <a:r>
              <a:rPr lang="en-US" altLang="en-US" sz="1800" b="1" dirty="0">
                <a:solidFill>
                  <a:srgbClr val="0000FF"/>
                </a:solidFill>
                <a:latin typeface="Consolas" panose="020B0609020204030204" pitchFamily="49" charset="0"/>
                <a:cs typeface="Courier New" panose="02070309020205020404" pitchFamily="49" charset="0"/>
              </a:rPr>
              <a:t>encoding=</a:t>
            </a:r>
            <a:r>
              <a:rPr lang="en-US" altLang="en-US" sz="1800" b="1" dirty="0">
                <a:solidFill>
                  <a:srgbClr val="008000"/>
                </a:solidFill>
                <a:latin typeface="Consolas" panose="020B0609020204030204" pitchFamily="49" charset="0"/>
                <a:cs typeface="Courier New" panose="02070309020205020404" pitchFamily="49" charset="0"/>
              </a:rPr>
              <a:t>"utf-8"</a:t>
            </a:r>
            <a:r>
              <a:rPr lang="en-US" altLang="en-US" sz="1800" i="1" dirty="0">
                <a:solidFill>
                  <a:srgbClr val="000000"/>
                </a:solidFill>
                <a:latin typeface="Consolas" panose="020B0609020204030204" pitchFamily="49" charset="0"/>
                <a:cs typeface="Courier New" panose="02070309020205020404" pitchFamily="49" charset="0"/>
              </a:rPr>
              <a:t>?&gt;</a:t>
            </a:r>
            <a:br>
              <a:rPr lang="en-US" altLang="en-US" sz="1800" i="1"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&lt;</a:t>
            </a:r>
            <a:r>
              <a:rPr lang="en-US" altLang="en-US" sz="1800" b="1" dirty="0">
                <a:solidFill>
                  <a:srgbClr val="000080"/>
                </a:solidFill>
                <a:latin typeface="Consolas" panose="020B0609020204030204" pitchFamily="49" charset="0"/>
                <a:cs typeface="Courier New" panose="02070309020205020404" pitchFamily="49" charset="0"/>
              </a:rPr>
              <a:t>manifest </a:t>
            </a:r>
            <a:r>
              <a:rPr lang="en-US" altLang="en-US" sz="1800" b="1" dirty="0" err="1">
                <a:solidFill>
                  <a:srgbClr val="0000FF"/>
                </a:solidFill>
                <a:latin typeface="Consolas" panose="020B0609020204030204" pitchFamily="49" charset="0"/>
                <a:cs typeface="Courier New" panose="02070309020205020404" pitchFamily="49" charset="0"/>
              </a:rPr>
              <a:t>xmlns:</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"http://schemas.android.com/</a:t>
            </a:r>
            <a:r>
              <a:rPr lang="en-US" altLang="en-US" sz="1800" b="1" dirty="0" err="1">
                <a:solidFill>
                  <a:srgbClr val="008000"/>
                </a:solidFill>
                <a:latin typeface="Consolas" panose="020B0609020204030204" pitchFamily="49" charset="0"/>
                <a:cs typeface="Courier New" panose="02070309020205020404" pitchFamily="49" charset="0"/>
              </a:rPr>
              <a:t>apk</a:t>
            </a:r>
            <a:r>
              <a:rPr lang="en-US" altLang="en-US" sz="1800" b="1" dirty="0">
                <a:solidFill>
                  <a:srgbClr val="008000"/>
                </a:solidFill>
                <a:latin typeface="Consolas" panose="020B0609020204030204" pitchFamily="49" charset="0"/>
                <a:cs typeface="Courier New" panose="02070309020205020404" pitchFamily="49" charset="0"/>
              </a:rPr>
              <a:t>/res/android"</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a:solidFill>
                  <a:srgbClr val="0000FF"/>
                </a:solidFill>
                <a:latin typeface="Consolas" panose="020B0609020204030204" pitchFamily="49" charset="0"/>
                <a:cs typeface="Courier New" panose="02070309020205020404" pitchFamily="49" charset="0"/>
              </a:rPr>
              <a:t>package=</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b="1" dirty="0" err="1">
                <a:solidFill>
                  <a:srgbClr val="008000"/>
                </a:solidFill>
                <a:latin typeface="Consolas" panose="020B0609020204030204" pitchFamily="49" charset="0"/>
                <a:cs typeface="Courier New" panose="02070309020205020404" pitchFamily="49" charset="0"/>
              </a:rPr>
              <a:t>dk.ucn.mhi.helloworldyetagain</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application</a:t>
            </a:r>
            <a:br>
              <a:rPr lang="en-US" altLang="en-US" sz="1800" b="1" dirty="0">
                <a:solidFill>
                  <a:srgbClr val="000080"/>
                </a:solidFill>
                <a:latin typeface="Consolas" panose="020B0609020204030204" pitchFamily="49" charset="0"/>
                <a:cs typeface="Courier New" panose="02070309020205020404" pitchFamily="49" charset="0"/>
              </a:rPr>
            </a:br>
            <a:r>
              <a:rPr lang="en-US" altLang="en-US" sz="1800" b="1" dirty="0">
                <a:solidFill>
                  <a:srgbClr val="00008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:allowBackup</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"true"</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:icon</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"@mipmap/</a:t>
            </a:r>
            <a:r>
              <a:rPr lang="en-US" altLang="en-US" sz="1800" b="1" dirty="0" err="1">
                <a:solidFill>
                  <a:srgbClr val="008000"/>
                </a:solidFill>
                <a:latin typeface="Consolas" panose="020B0609020204030204" pitchFamily="49" charset="0"/>
                <a:cs typeface="Courier New" panose="02070309020205020404" pitchFamily="49" charset="0"/>
              </a:rPr>
              <a:t>ic_launcher</a:t>
            </a:r>
            <a:r>
              <a:rPr lang="en-US" altLang="en-US" sz="1800" b="1" dirty="0">
                <a:solidFill>
                  <a:srgbClr val="008000"/>
                </a:solidFill>
                <a:latin typeface="Consolas" panose="020B0609020204030204" pitchFamily="49" charset="0"/>
                <a:cs typeface="Courier New" panose="02070309020205020404" pitchFamily="49" charset="0"/>
              </a:rPr>
              <a:t>"</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:label</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"@string/</a:t>
            </a:r>
            <a:r>
              <a:rPr lang="en-US" altLang="en-US" sz="1800" b="1" dirty="0" err="1">
                <a:solidFill>
                  <a:srgbClr val="008000"/>
                </a:solidFill>
                <a:latin typeface="Consolas" panose="020B0609020204030204" pitchFamily="49" charset="0"/>
                <a:cs typeface="Courier New" panose="02070309020205020404" pitchFamily="49" charset="0"/>
              </a:rPr>
              <a:t>app_name</a:t>
            </a:r>
            <a:r>
              <a:rPr lang="en-US" altLang="en-US" sz="1800" b="1" dirty="0">
                <a:solidFill>
                  <a:srgbClr val="008000"/>
                </a:solidFill>
                <a:latin typeface="Consolas" panose="020B0609020204030204" pitchFamily="49" charset="0"/>
                <a:cs typeface="Courier New" panose="02070309020205020404" pitchFamily="49" charset="0"/>
              </a:rPr>
              <a:t>"</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:roundIcon</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"@mipmap/</a:t>
            </a:r>
            <a:r>
              <a:rPr lang="en-US" altLang="en-US" sz="1800" b="1" dirty="0" err="1">
                <a:solidFill>
                  <a:srgbClr val="008000"/>
                </a:solidFill>
                <a:latin typeface="Consolas" panose="020B0609020204030204" pitchFamily="49" charset="0"/>
                <a:cs typeface="Courier New" panose="02070309020205020404" pitchFamily="49" charset="0"/>
              </a:rPr>
              <a:t>ic_launcher_round</a:t>
            </a:r>
            <a:r>
              <a:rPr lang="en-US" altLang="en-US" sz="1800" b="1" dirty="0">
                <a:solidFill>
                  <a:srgbClr val="008000"/>
                </a:solidFill>
                <a:latin typeface="Consolas" panose="020B0609020204030204" pitchFamily="49" charset="0"/>
                <a:cs typeface="Courier New" panose="02070309020205020404" pitchFamily="49" charset="0"/>
              </a:rPr>
              <a:t>"</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:supportsRtl</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"true"</a:t>
            </a:r>
            <a:br>
              <a:rPr lang="en-US" altLang="en-US" sz="1800" b="1" dirty="0">
                <a:solidFill>
                  <a:srgbClr val="008000"/>
                </a:solidFill>
                <a:latin typeface="Consolas" panose="020B0609020204030204" pitchFamily="49" charset="0"/>
                <a:cs typeface="Courier New" panose="02070309020205020404" pitchFamily="49" charset="0"/>
              </a:rPr>
            </a:b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:theme</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"@style/</a:t>
            </a:r>
            <a:r>
              <a:rPr lang="en-US" altLang="en-US" sz="1800" b="1" dirty="0" err="1">
                <a:solidFill>
                  <a:srgbClr val="008000"/>
                </a:solidFill>
                <a:latin typeface="Consolas" panose="020B0609020204030204" pitchFamily="49" charset="0"/>
                <a:cs typeface="Courier New" panose="02070309020205020404" pitchFamily="49" charset="0"/>
              </a:rPr>
              <a:t>AppTheme</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activity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:name</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b="1" dirty="0" err="1">
                <a:solidFill>
                  <a:srgbClr val="008000"/>
                </a:solidFill>
                <a:latin typeface="Consolas" panose="020B0609020204030204" pitchFamily="49" charset="0"/>
                <a:cs typeface="Courier New" panose="02070309020205020404" pitchFamily="49" charset="0"/>
              </a:rPr>
              <a:t>HelloWorldActivity</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intent-filter</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action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:name</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b="1" dirty="0" err="1">
                <a:solidFill>
                  <a:srgbClr val="008000"/>
                </a:solidFill>
                <a:latin typeface="Consolas" panose="020B0609020204030204" pitchFamily="49" charset="0"/>
                <a:cs typeface="Courier New" panose="02070309020205020404" pitchFamily="49" charset="0"/>
              </a:rPr>
              <a:t>android.intent.action.MAIN</a:t>
            </a:r>
            <a:r>
              <a:rPr lang="en-US" altLang="en-US" sz="1800" b="1" dirty="0">
                <a:solidFill>
                  <a:srgbClr val="008000"/>
                </a:solidFill>
                <a:latin typeface="Consolas" panose="020B0609020204030204" pitchFamily="49" charset="0"/>
                <a:cs typeface="Courier New" panose="02070309020205020404" pitchFamily="49" charset="0"/>
              </a:rPr>
              <a:t>" </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category </a:t>
            </a:r>
            <a:r>
              <a:rPr lang="en-US" altLang="en-US" sz="1800" b="1" dirty="0" err="1">
                <a:solidFill>
                  <a:srgbClr val="660E7A"/>
                </a:solidFill>
                <a:latin typeface="Consolas" panose="020B0609020204030204" pitchFamily="49" charset="0"/>
                <a:cs typeface="Courier New" panose="02070309020205020404" pitchFamily="49" charset="0"/>
              </a:rPr>
              <a:t>android</a:t>
            </a:r>
            <a:r>
              <a:rPr lang="en-US" altLang="en-US" sz="1800" b="1" dirty="0" err="1">
                <a:solidFill>
                  <a:srgbClr val="0000FF"/>
                </a:solidFill>
                <a:latin typeface="Consolas" panose="020B0609020204030204" pitchFamily="49" charset="0"/>
                <a:cs typeface="Courier New" panose="02070309020205020404" pitchFamily="49" charset="0"/>
              </a:rPr>
              <a:t>:name</a:t>
            </a:r>
            <a:r>
              <a:rPr lang="en-US" altLang="en-US" sz="1800" b="1" dirty="0">
                <a:solidFill>
                  <a:srgbClr val="0000FF"/>
                </a:solidFill>
                <a:latin typeface="Consolas" panose="020B0609020204030204" pitchFamily="49" charset="0"/>
                <a:cs typeface="Courier New" panose="02070309020205020404" pitchFamily="49" charset="0"/>
              </a:rPr>
              <a:t>=</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b="1" dirty="0" err="1">
                <a:solidFill>
                  <a:srgbClr val="008000"/>
                </a:solidFill>
                <a:latin typeface="Consolas" panose="020B0609020204030204" pitchFamily="49" charset="0"/>
                <a:cs typeface="Courier New" panose="02070309020205020404" pitchFamily="49" charset="0"/>
              </a:rPr>
              <a:t>android.intent.category.LAUNCHER</a:t>
            </a:r>
            <a:r>
              <a:rPr lang="en-US" altLang="en-US" sz="1800" b="1" dirty="0">
                <a:solidFill>
                  <a:srgbClr val="008000"/>
                </a:solidFill>
                <a:latin typeface="Consolas" panose="020B0609020204030204" pitchFamily="49" charset="0"/>
                <a:cs typeface="Courier New" panose="02070309020205020404" pitchFamily="49" charset="0"/>
              </a:rPr>
              <a:t>"</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intent-filter</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activity</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    &lt;/</a:t>
            </a:r>
            <a:r>
              <a:rPr lang="en-US" altLang="en-US" sz="1800" b="1" dirty="0">
                <a:solidFill>
                  <a:srgbClr val="000080"/>
                </a:solidFill>
                <a:latin typeface="Consolas" panose="020B0609020204030204" pitchFamily="49" charset="0"/>
                <a:cs typeface="Courier New" panose="02070309020205020404" pitchFamily="49" charset="0"/>
              </a:rPr>
              <a:t>application</a:t>
            </a:r>
            <a:r>
              <a:rPr lang="en-US" altLang="en-US" sz="1800" dirty="0">
                <a:solidFill>
                  <a:srgbClr val="000000"/>
                </a:solidFill>
                <a:latin typeface="Consolas" panose="020B0609020204030204" pitchFamily="49" charset="0"/>
                <a:cs typeface="Courier New" panose="02070309020205020404" pitchFamily="49" charset="0"/>
              </a:rPr>
              <a:t>&gt;</a:t>
            </a:r>
            <a:br>
              <a:rPr lang="en-US" altLang="en-US" sz="1800" dirty="0">
                <a:solidFill>
                  <a:srgbClr val="000000"/>
                </a:solidFill>
                <a:latin typeface="Consolas" panose="020B0609020204030204" pitchFamily="49" charset="0"/>
                <a:cs typeface="Courier New" panose="02070309020205020404" pitchFamily="49" charset="0"/>
              </a:rPr>
            </a:br>
            <a:br>
              <a:rPr lang="en-US" altLang="en-US" sz="1800" dirty="0">
                <a:solidFill>
                  <a:srgbClr val="000000"/>
                </a:solidFill>
                <a:latin typeface="Consolas" panose="020B0609020204030204" pitchFamily="49" charset="0"/>
                <a:cs typeface="Courier New" panose="02070309020205020404" pitchFamily="49" charset="0"/>
              </a:rPr>
            </a:br>
            <a:r>
              <a:rPr lang="en-US" altLang="en-US" sz="1800" dirty="0">
                <a:solidFill>
                  <a:srgbClr val="000000"/>
                </a:solidFill>
                <a:latin typeface="Consolas" panose="020B0609020204030204" pitchFamily="49" charset="0"/>
                <a:cs typeface="Courier New" panose="02070309020205020404" pitchFamily="49" charset="0"/>
              </a:rPr>
              <a:t>&lt;/</a:t>
            </a:r>
            <a:r>
              <a:rPr lang="en-US" altLang="en-US" sz="1800" b="1" dirty="0">
                <a:solidFill>
                  <a:srgbClr val="000080"/>
                </a:solidFill>
                <a:latin typeface="Consolas" panose="020B0609020204030204" pitchFamily="49" charset="0"/>
                <a:cs typeface="Courier New" panose="02070309020205020404" pitchFamily="49" charset="0"/>
              </a:rPr>
              <a:t>manifest</a:t>
            </a:r>
            <a:r>
              <a:rPr lang="en-US" altLang="en-US" sz="1800" dirty="0">
                <a:solidFill>
                  <a:srgbClr val="000000"/>
                </a:solidFill>
                <a:latin typeface="Consolas" panose="020B0609020204030204" pitchFamily="49" charset="0"/>
                <a:cs typeface="Courier New" panose="02070309020205020404" pitchFamily="49" charset="0"/>
              </a:rPr>
              <a:t>&gt;</a:t>
            </a:r>
            <a:endParaRPr lang="en-US" alt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9D04AB20-4C8C-4AEC-A120-56A63ECE69AA}"/>
              </a:ext>
            </a:extLst>
          </p:cNvPr>
          <p:cNvSpPr>
            <a:spLocks noGrp="1"/>
          </p:cNvSpPr>
          <p:nvPr>
            <p:ph type="sldNum" sz="quarter" idx="12"/>
          </p:nvPr>
        </p:nvSpPr>
        <p:spPr/>
        <p:txBody>
          <a:bodyPr/>
          <a:lstStyle/>
          <a:p>
            <a:fld id="{E6584ADA-CE4B-4243-900F-CB3D8E7F12FB}" type="slidenum">
              <a:rPr lang="da-DK" smtClean="0"/>
              <a:pPr/>
              <a:t>8</a:t>
            </a:fld>
            <a:endParaRPr lang="da-DK" sz="1400"/>
          </a:p>
        </p:txBody>
      </p:sp>
    </p:spTree>
    <p:extLst>
      <p:ext uri="{BB962C8B-B14F-4D97-AF65-F5344CB8AC3E}">
        <p14:creationId xmlns:p14="http://schemas.microsoft.com/office/powerpoint/2010/main" val="61059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702" y="188640"/>
            <a:ext cx="8162770" cy="717256"/>
          </a:xfrm>
        </p:spPr>
        <p:txBody>
          <a:bodyPr>
            <a:normAutofit fontScale="90000"/>
          </a:bodyPr>
          <a:lstStyle/>
          <a:p>
            <a:r>
              <a:rPr lang="da-DK" dirty="0"/>
              <a:t>The </a:t>
            </a:r>
            <a:r>
              <a:rPr lang="da-DK" dirty="0" err="1"/>
              <a:t>Build.gradle</a:t>
            </a:r>
            <a:r>
              <a:rPr lang="da-DK" dirty="0"/>
              <a:t> File (for the </a:t>
            </a:r>
            <a:r>
              <a:rPr lang="da-DK" dirty="0" err="1"/>
              <a:t>module</a:t>
            </a:r>
            <a:r>
              <a:rPr lang="da-DK" dirty="0"/>
              <a:t>)</a:t>
            </a:r>
            <a:endParaRPr lang="en-US" dirty="0"/>
          </a:p>
        </p:txBody>
      </p:sp>
      <p:sp>
        <p:nvSpPr>
          <p:cNvPr id="7" name="Rectangle 4">
            <a:extLst>
              <a:ext uri="{FF2B5EF4-FFF2-40B4-BE49-F238E27FC236}">
                <a16:creationId xmlns:a16="http://schemas.microsoft.com/office/drawing/2014/main" id="{AED8F04D-B441-41E9-AAFD-CDEEF5A81778}"/>
              </a:ext>
            </a:extLst>
          </p:cNvPr>
          <p:cNvSpPr>
            <a:spLocks noChangeArrowheads="1"/>
          </p:cNvSpPr>
          <p:nvPr/>
        </p:nvSpPr>
        <p:spPr bwMode="auto">
          <a:xfrm>
            <a:off x="191344" y="654656"/>
            <a:ext cx="11881320" cy="6124754"/>
          </a:xfrm>
          <a:prstGeom prst="rect">
            <a:avLst/>
          </a:prstGeom>
          <a:solidFill>
            <a:srgbClr val="5ABB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apply</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plugin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com.android.application</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android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compileSdkVersion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28</a:t>
            </a:r>
            <a:b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defaultConfig</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applicationId</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dk.ucn.mhi.mytestapp</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minSdkVersion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23</a:t>
            </a:r>
            <a:b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targetSdkVersion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28</a:t>
            </a:r>
            <a:b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versionCode</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1</a:t>
            </a:r>
            <a:b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versionName</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"1.0"</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testInstrumentationRunner</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android.support.test.runner.AndroidJUnitRunner</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buildTypes</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release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minifyEnabled</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0043"/>
                </a:solidFill>
                <a:effectLst/>
                <a:latin typeface="Consolas" panose="020B0609020204030204" pitchFamily="49" charset="0"/>
                <a:cs typeface="Courier New" panose="02070309020205020404" pitchFamily="49" charset="0"/>
              </a:rPr>
              <a:t>false</a:t>
            </a:r>
            <a:br>
              <a:rPr kumimoji="0" lang="da-DK" altLang="da-DK" sz="1400" b="1" i="0" u="none" strike="noStrike" cap="none" normalizeH="0" baseline="0" dirty="0">
                <a:ln>
                  <a:noFill/>
                </a:ln>
                <a:solidFill>
                  <a:srgbClr val="000043"/>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0043"/>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proguardFiles</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getDefaultProguardFile</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'proguard-android-optimize.txt'</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'proguard-rules.pro'</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dependencies</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fileTree</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dir</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libs</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include</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1" i="0" u="none" strike="noStrike" cap="none" normalizeH="0" baseline="0" dirty="0" err="1">
                <a:ln>
                  <a:noFill/>
                </a:ln>
                <a:solidFill>
                  <a:srgbClr val="008000"/>
                </a:solidFill>
                <a:effectLst/>
                <a:latin typeface="Consolas" panose="020B0609020204030204" pitchFamily="49" charset="0"/>
                <a:cs typeface="Courier New" panose="02070309020205020404" pitchFamily="49" charset="0"/>
              </a:rPr>
              <a:t>jar</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'com.android.support:appcompat-v7:28.0.0'</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'com.android.support.constraint:constraint-layout:1.1.3'</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testImplementation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'junit:junit:4.12'</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androidTestImplementation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'com.android.support.test:runner:1.0.2'</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    </a:t>
            </a:r>
            <a:r>
              <a:rPr kumimoji="0" lang="da-DK" altLang="da-DK"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androidTestImplementation</a:t>
            </a: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'com.android.support.test.espresso:espresso-core:3.0.2'</a:t>
            </a:r>
            <a:br>
              <a:rPr kumimoji="0" lang="da-DK" altLang="da-DK" sz="14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13" name="Slide Number Placeholder 12">
            <a:extLst>
              <a:ext uri="{FF2B5EF4-FFF2-40B4-BE49-F238E27FC236}">
                <a16:creationId xmlns:a16="http://schemas.microsoft.com/office/drawing/2014/main" id="{C4529B7C-50E1-417C-A0F8-53071536D2CA}"/>
              </a:ext>
            </a:extLst>
          </p:cNvPr>
          <p:cNvSpPr>
            <a:spLocks noGrp="1"/>
          </p:cNvSpPr>
          <p:nvPr>
            <p:ph type="sldNum" sz="quarter" idx="12"/>
          </p:nvPr>
        </p:nvSpPr>
        <p:spPr/>
        <p:txBody>
          <a:bodyPr/>
          <a:lstStyle/>
          <a:p>
            <a:fld id="{E6584ADA-CE4B-4243-900F-CB3D8E7F12FB}" type="slidenum">
              <a:rPr lang="da-DK" smtClean="0"/>
              <a:pPr/>
              <a:t>9</a:t>
            </a:fld>
            <a:endParaRPr lang="da-DK" sz="1400"/>
          </a:p>
        </p:txBody>
      </p:sp>
    </p:spTree>
    <p:extLst>
      <p:ext uri="{BB962C8B-B14F-4D97-AF65-F5344CB8AC3E}">
        <p14:creationId xmlns:p14="http://schemas.microsoft.com/office/powerpoint/2010/main" val="2893849371"/>
      </p:ext>
    </p:extLst>
  </p:cSld>
  <p:clrMapOvr>
    <a:masterClrMapping/>
  </p:clrMapOvr>
</p:sld>
</file>

<file path=ppt/theme/theme1.xml><?xml version="1.0" encoding="utf-8"?>
<a:theme xmlns:a="http://schemas.openxmlformats.org/drawingml/2006/main" name="UCN">
  <a:themeElements>
    <a:clrScheme name="UCN">
      <a:dk1>
        <a:sysClr val="windowText" lastClr="000000"/>
      </a:dk1>
      <a:lt1>
        <a:sysClr val="window" lastClr="FFFFFF"/>
      </a:lt1>
      <a:dk2>
        <a:srgbClr val="FFCB4F"/>
      </a:dk2>
      <a:lt2>
        <a:srgbClr val="004250"/>
      </a:lt2>
      <a:accent1>
        <a:srgbClr val="004250"/>
      </a:accent1>
      <a:accent2>
        <a:srgbClr val="000000"/>
      </a:accent2>
      <a:accent3>
        <a:srgbClr val="668E96"/>
      </a:accent3>
      <a:accent4>
        <a:srgbClr val="BED6DB"/>
      </a:accent4>
      <a:accent5>
        <a:srgbClr val="F7403A"/>
      </a:accent5>
      <a:accent6>
        <a:srgbClr val="0046AD"/>
      </a:accent6>
      <a:hlink>
        <a:srgbClr val="668E96"/>
      </a:hlink>
      <a:folHlink>
        <a:srgbClr val="0046AD"/>
      </a:folHlink>
    </a:clrScheme>
    <a:fontScheme name="UCN">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F5D227A-2811-46C2-8021-E17B547E9471}" vid="{B0F28505-6A89-48BD-AFD7-14EA375E64FA}"/>
    </a:ext>
  </a:ext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8408408D1F7154396A5BF502BF0EEC0" ma:contentTypeVersion="3" ma:contentTypeDescription="Opret et nyt dokument." ma:contentTypeScope="" ma:versionID="14d349cf666b645e1b9c700e13deb371">
  <xsd:schema xmlns:xsd="http://www.w3.org/2001/XMLSchema" xmlns:xs="http://www.w3.org/2001/XMLSchema" xmlns:p="http://schemas.microsoft.com/office/2006/metadata/properties" xmlns:ns1="http://schemas.microsoft.com/sharepoint/v3" xmlns:ns2="c3577333-1af7-44b8-8d08-4195cc31be4c" targetNamespace="http://schemas.microsoft.com/office/2006/metadata/properties" ma:root="true" ma:fieldsID="aff25ef708fcc181d876184685971063" ns1:_="" ns2:_="">
    <xsd:import namespace="http://schemas.microsoft.com/sharepoint/v3"/>
    <xsd:import namespace="c3577333-1af7-44b8-8d08-4195cc31be4c"/>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577333-1af7-44b8-8d08-4195cc31be4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1CA02-8C75-42E2-ACB1-B643DD3FB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3577333-1af7-44b8-8d08-4195cc31be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D813B-7AE2-4314-B2AB-30750D708B4A}">
  <ds:schemaRefs>
    <ds:schemaRef ds:uri="http://schemas.microsoft.com/sharepoint/v3"/>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c3577333-1af7-44b8-8d08-4195cc31be4c"/>
    <ds:schemaRef ds:uri="http://www.w3.org/XML/1998/namespace"/>
  </ds:schemaRefs>
</ds:datastoreItem>
</file>

<file path=customXml/itemProps3.xml><?xml version="1.0" encoding="utf-8"?>
<ds:datastoreItem xmlns:ds="http://schemas.openxmlformats.org/officeDocument/2006/customXml" ds:itemID="{5ADDF2FA-1B6B-40FB-8CB8-4C7F8ED0FA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UCN -UK-skabelon</Template>
  <TotalTime>38</TotalTime>
  <Words>984</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Courier New</vt:lpstr>
      <vt:lpstr>UCN</vt:lpstr>
      <vt:lpstr>Resources and Manifest</vt:lpstr>
      <vt:lpstr>Android apps can use a variety of resources</vt:lpstr>
      <vt:lpstr>Project Structure  User-generated files</vt:lpstr>
      <vt:lpstr>Project Structure Autogenerated files</vt:lpstr>
      <vt:lpstr>Why resources</vt:lpstr>
      <vt:lpstr>More information on resources</vt:lpstr>
      <vt:lpstr>Manifest</vt:lpstr>
      <vt:lpstr>The Manifest File</vt:lpstr>
      <vt:lpstr>The Build.gradle File (for the module)</vt:lpstr>
      <vt:lpstr>Which activity starts the application?</vt:lpstr>
      <vt:lpstr>Configuring Other Intent Filters</vt:lpstr>
      <vt:lpstr>Permissions</vt:lpstr>
      <vt:lpstr>Define permissions     Get access to the camera</vt:lpstr>
      <vt:lpstr>Permissions ctd</vt:lpstr>
      <vt:lpstr>Permissions ctd</vt:lpstr>
      <vt:lpstr>Checking for permission</vt:lpstr>
      <vt:lpstr>Asking for permission callback</vt:lpstr>
    </vt:vector>
  </TitlesOfParts>
  <Company>Word Specialisten v/Helle M. Nielsen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 and Manifest</dc:title>
  <dc:creator>Mogens Holm Iversen</dc:creator>
  <cp:lastModifiedBy>Mogens Holm Iversen</cp:lastModifiedBy>
  <cp:revision>4</cp:revision>
  <dcterms:created xsi:type="dcterms:W3CDTF">2019-01-31T09:38:03Z</dcterms:created>
  <dcterms:modified xsi:type="dcterms:W3CDTF">2019-01-31T10:16:04Z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0x010100F8408408D1F7154396A5BF502BF0EEC0</vt:lpwstr>
  </property>
</Properties>
</file>