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59" r:id="rId5"/>
    <p:sldId id="261" r:id="rId6"/>
    <p:sldId id="266"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3D5BDD4-16B7-4639-8082-D2D78A84AC88}" type="datetimeFigureOut">
              <a:rPr lang="en-US" smtClean="0"/>
              <a:t>11/7/2022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3203170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5BDD4-16B7-4639-8082-D2D78A84AC8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335403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D5BDD4-16B7-4639-8082-D2D78A84AC8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715279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D5BDD4-16B7-4639-8082-D2D78A84AC8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255858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5BDD4-16B7-4639-8082-D2D78A84AC8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3746112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D5BDD4-16B7-4639-8082-D2D78A84AC88}"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2941875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D5BDD4-16B7-4639-8082-D2D78A84AC88}" type="datetimeFigureOut">
              <a:rPr lang="en-US" smtClean="0"/>
              <a:t>11/7/2022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4022903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3D5BDD4-16B7-4639-8082-D2D78A84AC8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871989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3D5BDD4-16B7-4639-8082-D2D78A84AC8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1049519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5BDD4-16B7-4639-8082-D2D78A84AC8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184905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D5BDD4-16B7-4639-8082-D2D78A84AC8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1214692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D5BDD4-16B7-4639-8082-D2D78A84AC8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3815003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D5BDD4-16B7-4639-8082-D2D78A84AC88}"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281500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D5BDD4-16B7-4639-8082-D2D78A84AC88}"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3596226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D5BDD4-16B7-4639-8082-D2D78A84AC88}"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712824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5BDD4-16B7-4639-8082-D2D78A84AC8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1083583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D5BDD4-16B7-4639-8082-D2D78A84AC8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573E713-BB58-4DD5-A5D6-8E77F8B0F896}" type="slidenum">
              <a:rPr lang="en-US" smtClean="0"/>
              <a:t>‹#›</a:t>
            </a:fld>
            <a:endParaRPr lang="en-US"/>
          </a:p>
        </p:txBody>
      </p:sp>
    </p:spTree>
    <p:extLst>
      <p:ext uri="{BB962C8B-B14F-4D97-AF65-F5344CB8AC3E}">
        <p14:creationId xmlns:p14="http://schemas.microsoft.com/office/powerpoint/2010/main" val="3799985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3D5BDD4-16B7-4639-8082-D2D78A84AC88}" type="datetimeFigureOut">
              <a:rPr lang="en-US" smtClean="0"/>
              <a:t>11/7/2022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573E713-BB58-4DD5-A5D6-8E77F8B0F896}" type="slidenum">
              <a:rPr lang="en-US" smtClean="0"/>
              <a:t>‹#›</a:t>
            </a:fld>
            <a:endParaRPr lang="en-US"/>
          </a:p>
        </p:txBody>
      </p:sp>
    </p:spTree>
    <p:extLst>
      <p:ext uri="{BB962C8B-B14F-4D97-AF65-F5344CB8AC3E}">
        <p14:creationId xmlns:p14="http://schemas.microsoft.com/office/powerpoint/2010/main" val="3082930533"/>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4536-A1C2-CFD6-22F1-651448019003}"/>
              </a:ext>
            </a:extLst>
          </p:cNvPr>
          <p:cNvSpPr>
            <a:spLocks noGrp="1"/>
          </p:cNvSpPr>
          <p:nvPr>
            <p:ph type="ctrTitle"/>
          </p:nvPr>
        </p:nvSpPr>
        <p:spPr>
          <a:xfrm>
            <a:off x="957307" y="1075703"/>
            <a:ext cx="8825658" cy="780416"/>
          </a:xfrm>
        </p:spPr>
        <p:txBody>
          <a:bodyPr/>
          <a:lstStyle/>
          <a:p>
            <a:r>
              <a:rPr lang="en-US" sz="4400" dirty="0">
                <a:cs typeface="Times New Roman" panose="02020603050405020304" pitchFamily="18" charset="0"/>
              </a:rPr>
              <a:t>Final Defense on:</a:t>
            </a:r>
          </a:p>
        </p:txBody>
      </p:sp>
      <p:sp>
        <p:nvSpPr>
          <p:cNvPr id="3" name="Subtitle 2">
            <a:extLst>
              <a:ext uri="{FF2B5EF4-FFF2-40B4-BE49-F238E27FC236}">
                <a16:creationId xmlns:a16="http://schemas.microsoft.com/office/drawing/2014/main" id="{D0330B9C-7780-E058-1FCD-B0DC254A55CE}"/>
              </a:ext>
            </a:extLst>
          </p:cNvPr>
          <p:cNvSpPr>
            <a:spLocks noGrp="1"/>
          </p:cNvSpPr>
          <p:nvPr>
            <p:ph type="subTitle" idx="1"/>
          </p:nvPr>
        </p:nvSpPr>
        <p:spPr>
          <a:xfrm>
            <a:off x="8493552" y="4600280"/>
            <a:ext cx="3082564" cy="1682685"/>
          </a:xfrm>
        </p:spPr>
        <p:txBody>
          <a:bodyPr>
            <a:normAutofit fontScale="92500"/>
          </a:bodyPr>
          <a:lstStyle/>
          <a:p>
            <a:r>
              <a:rPr lang="en-US" b="1" u="sng" dirty="0">
                <a:cs typeface="Times New Roman" panose="02020603050405020304" pitchFamily="18" charset="0"/>
              </a:rPr>
              <a:t>Presented by</a:t>
            </a:r>
            <a:r>
              <a:rPr lang="en-US" dirty="0">
                <a:cs typeface="Times New Roman" panose="02020603050405020304" pitchFamily="18" charset="0"/>
              </a:rPr>
              <a:t>:</a:t>
            </a:r>
          </a:p>
          <a:p>
            <a:r>
              <a:rPr lang="en-US" dirty="0">
                <a:cs typeface="Times New Roman" panose="02020603050405020304" pitchFamily="18" charset="0"/>
              </a:rPr>
              <a:t>Dishan Shrestha</a:t>
            </a:r>
          </a:p>
          <a:p>
            <a:r>
              <a:rPr lang="en-US" dirty="0">
                <a:cs typeface="Times New Roman" panose="02020603050405020304" pitchFamily="18" charset="0"/>
              </a:rPr>
              <a:t>Pawan Thapa</a:t>
            </a:r>
          </a:p>
          <a:p>
            <a:r>
              <a:rPr lang="en-US" dirty="0">
                <a:cs typeface="Times New Roman" panose="02020603050405020304" pitchFamily="18" charset="0"/>
              </a:rPr>
              <a:t>Rajkumar bishwakarma</a:t>
            </a:r>
          </a:p>
          <a:p>
            <a:endParaRPr lang="en-US" u="sng" dirty="0">
              <a:cs typeface="Times New Roman" panose="02020603050405020304" pitchFamily="18" charset="0"/>
            </a:endParaRPr>
          </a:p>
        </p:txBody>
      </p:sp>
      <p:sp>
        <p:nvSpPr>
          <p:cNvPr id="4" name="Title 1">
            <a:extLst>
              <a:ext uri="{FF2B5EF4-FFF2-40B4-BE49-F238E27FC236}">
                <a16:creationId xmlns:a16="http://schemas.microsoft.com/office/drawing/2014/main" id="{5B3199A9-E8D1-FF63-30E3-DEE55CDC14BA}"/>
              </a:ext>
            </a:extLst>
          </p:cNvPr>
          <p:cNvSpPr txBox="1">
            <a:spLocks/>
          </p:cNvSpPr>
          <p:nvPr/>
        </p:nvSpPr>
        <p:spPr bwMode="gray">
          <a:xfrm>
            <a:off x="1680047" y="3248977"/>
            <a:ext cx="10363028" cy="78041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dirty="0">
              <a:latin typeface="+mn-lt"/>
              <a:cs typeface="Times New Roman" panose="02020603050405020304" pitchFamily="18" charset="0"/>
            </a:endParaRPr>
          </a:p>
          <a:p>
            <a:endParaRPr lang="en-US" sz="4400" dirty="0">
              <a:latin typeface="+mn-lt"/>
              <a:cs typeface="Times New Roman" panose="02020603050405020304" pitchFamily="18" charset="0"/>
            </a:endParaRPr>
          </a:p>
          <a:p>
            <a:endParaRPr lang="en-US" sz="4400" dirty="0">
              <a:latin typeface="+mn-lt"/>
              <a:cs typeface="Times New Roman" panose="02020603050405020304" pitchFamily="18" charset="0"/>
            </a:endParaRPr>
          </a:p>
          <a:p>
            <a:r>
              <a:rPr lang="en-US" sz="4400" dirty="0">
                <a:latin typeface="+mn-lt"/>
                <a:cs typeface="Times New Roman" panose="02020603050405020304" pitchFamily="18" charset="0"/>
              </a:rPr>
              <a:t>Student attendance System</a:t>
            </a:r>
          </a:p>
          <a:p>
            <a:r>
              <a:rPr lang="en-US" sz="4400" dirty="0">
                <a:latin typeface="+mn-lt"/>
                <a:cs typeface="Times New Roman" panose="02020603050405020304" pitchFamily="18" charset="0"/>
              </a:rPr>
              <a:t>using QR code</a:t>
            </a:r>
            <a:endParaRPr lang="en-US" sz="6000" dirty="0">
              <a:latin typeface="+mn-lt"/>
              <a:cs typeface="Times New Roman" panose="02020603050405020304" pitchFamily="18" charset="0"/>
            </a:endParaRPr>
          </a:p>
        </p:txBody>
      </p:sp>
    </p:spTree>
    <p:extLst>
      <p:ext uri="{BB962C8B-B14F-4D97-AF65-F5344CB8AC3E}">
        <p14:creationId xmlns:p14="http://schemas.microsoft.com/office/powerpoint/2010/main" val="309560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AD004-1335-F83D-7525-1CFADFF33704}"/>
              </a:ext>
            </a:extLst>
          </p:cNvPr>
          <p:cNvSpPr>
            <a:spLocks noGrp="1"/>
          </p:cNvSpPr>
          <p:nvPr>
            <p:ph type="title"/>
          </p:nvPr>
        </p:nvSpPr>
        <p:spPr>
          <a:xfrm>
            <a:off x="1154954" y="838200"/>
            <a:ext cx="2979724" cy="706964"/>
          </a:xfrm>
        </p:spPr>
        <p:txBody>
          <a:bodyPr/>
          <a:lstStyle/>
          <a:p>
            <a:r>
              <a:rPr lang="en-US" dirty="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93369CD-5B52-2548-6B90-E57CFCEBA317}"/>
              </a:ext>
            </a:extLst>
          </p:cNvPr>
          <p:cNvSpPr>
            <a:spLocks noGrp="1"/>
          </p:cNvSpPr>
          <p:nvPr>
            <p:ph idx="1"/>
          </p:nvPr>
        </p:nvSpPr>
        <p:spPr>
          <a:xfrm>
            <a:off x="1154954" y="2603499"/>
            <a:ext cx="8825659" cy="3558761"/>
          </a:xfrm>
        </p:spPr>
        <p:txBody>
          <a:bodyPr>
            <a:normAutofit fontScale="92500" lnSpcReduction="10000"/>
          </a:bodyPr>
          <a:lstStyle/>
          <a:p>
            <a:r>
              <a:rPr lang="en-US" sz="2000" b="0" i="0" dirty="0">
                <a:solidFill>
                  <a:srgbClr val="333333"/>
                </a:solidFill>
                <a:effectLst/>
              </a:rPr>
              <a:t>QR Code Attendance System is purposely designed to be used by the educational institution. The attendance system will only require the students to scan the QR codes to record their attendance at the end of their lecture. </a:t>
            </a:r>
            <a:endParaRPr lang="en-US" sz="2000" dirty="0">
              <a:cs typeface="Times New Roman" panose="02020603050405020304" pitchFamily="18" charset="0"/>
            </a:endParaRPr>
          </a:p>
          <a:p>
            <a:pPr marL="0" indent="0">
              <a:buNone/>
            </a:pPr>
            <a:endParaRPr lang="en-US" sz="2000" dirty="0">
              <a:cs typeface="Times New Roman" panose="02020603050405020304" pitchFamily="18" charset="0"/>
            </a:endParaRPr>
          </a:p>
          <a:p>
            <a:r>
              <a:rPr lang="en-US" sz="2000" dirty="0">
                <a:cs typeface="Times New Roman" panose="02020603050405020304" pitchFamily="18" charset="0"/>
              </a:rPr>
              <a:t>What we achieve?</a:t>
            </a:r>
            <a:endParaRPr lang="en-US" dirty="0">
              <a:cs typeface="Times New Roman" panose="02020603050405020304" pitchFamily="18" charset="0"/>
            </a:endParaRPr>
          </a:p>
          <a:p>
            <a:pPr indent="-114300">
              <a:buFont typeface="Wingdings" panose="05000000000000000000" pitchFamily="2" charset="2"/>
              <a:buChar char="Ø"/>
            </a:pPr>
            <a:r>
              <a:rPr lang="en-US" dirty="0">
                <a:cs typeface="Times New Roman" panose="02020603050405020304" pitchFamily="18" charset="0"/>
              </a:rPr>
              <a:t>Saves time.</a:t>
            </a:r>
          </a:p>
          <a:p>
            <a:pPr indent="-114300">
              <a:buFont typeface="Wingdings" panose="05000000000000000000" pitchFamily="2" charset="2"/>
              <a:buChar char="Ø"/>
            </a:pPr>
            <a:r>
              <a:rPr lang="en-US" dirty="0">
                <a:cs typeface="Times New Roman" panose="02020603050405020304" pitchFamily="18" charset="0"/>
              </a:rPr>
              <a:t>Efficient.</a:t>
            </a:r>
          </a:p>
          <a:p>
            <a:pPr indent="-114300">
              <a:buFont typeface="Wingdings" panose="05000000000000000000" pitchFamily="2" charset="2"/>
              <a:buChar char="Ø"/>
            </a:pPr>
            <a:r>
              <a:rPr lang="en-US" dirty="0">
                <a:cs typeface="Times New Roman" panose="02020603050405020304" pitchFamily="18" charset="0"/>
              </a:rPr>
              <a:t>Provides better security.</a:t>
            </a:r>
          </a:p>
          <a:p>
            <a:pPr indent="-114300">
              <a:buFont typeface="Wingdings" panose="05000000000000000000" pitchFamily="2" charset="2"/>
              <a:buChar char="Ø"/>
            </a:pPr>
            <a:r>
              <a:rPr lang="en-US" dirty="0">
                <a:cs typeface="Times New Roman" panose="02020603050405020304" pitchFamily="18" charset="0"/>
              </a:rPr>
              <a:t>Reports are easily generated.</a:t>
            </a:r>
          </a:p>
        </p:txBody>
      </p:sp>
      <p:pic>
        <p:nvPicPr>
          <p:cNvPr id="9" name="Picture 8">
            <a:extLst>
              <a:ext uri="{FF2B5EF4-FFF2-40B4-BE49-F238E27FC236}">
                <a16:creationId xmlns:a16="http://schemas.microsoft.com/office/drawing/2014/main" id="{ACFB298D-818C-4A90-AC2D-02A930CE7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935897"/>
            <a:ext cx="4244009" cy="23058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60957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B99C-846F-F971-DF8D-114DEA9C376C}"/>
              </a:ext>
            </a:extLst>
          </p:cNvPr>
          <p:cNvSpPr>
            <a:spLocks noGrp="1"/>
          </p:cNvSpPr>
          <p:nvPr>
            <p:ph type="title"/>
          </p:nvPr>
        </p:nvSpPr>
        <p:spPr>
          <a:xfrm>
            <a:off x="1154954" y="838200"/>
            <a:ext cx="4500411" cy="706964"/>
          </a:xfrm>
        </p:spPr>
        <p:txBody>
          <a:bodyPr/>
          <a:lstStyle/>
          <a:p>
            <a:r>
              <a:rPr lang="en-US" dirty="0"/>
              <a:t>Problem Statement</a:t>
            </a:r>
          </a:p>
        </p:txBody>
      </p:sp>
      <p:sp>
        <p:nvSpPr>
          <p:cNvPr id="3" name="Content Placeholder 2">
            <a:extLst>
              <a:ext uri="{FF2B5EF4-FFF2-40B4-BE49-F238E27FC236}">
                <a16:creationId xmlns:a16="http://schemas.microsoft.com/office/drawing/2014/main" id="{9E902B7E-D29E-410F-0B71-7B4A5FA63F59}"/>
              </a:ext>
            </a:extLst>
          </p:cNvPr>
          <p:cNvSpPr>
            <a:spLocks noGrp="1"/>
          </p:cNvSpPr>
          <p:nvPr>
            <p:ph idx="1"/>
          </p:nvPr>
        </p:nvSpPr>
        <p:spPr>
          <a:xfrm>
            <a:off x="1154955" y="2603500"/>
            <a:ext cx="6299394" cy="3416300"/>
          </a:xfrm>
        </p:spPr>
        <p:txBody>
          <a:bodyPr/>
          <a:lstStyle/>
          <a:p>
            <a:r>
              <a:rPr lang="en-US" dirty="0"/>
              <a:t>Manual system is time consuming.</a:t>
            </a:r>
          </a:p>
          <a:p>
            <a:r>
              <a:rPr lang="en-US" dirty="0"/>
              <a:t>Risk of misplacing the paperwork.</a:t>
            </a:r>
          </a:p>
          <a:p>
            <a:r>
              <a:rPr lang="en-US" dirty="0"/>
              <a:t>False attendance.</a:t>
            </a:r>
          </a:p>
          <a:p>
            <a:r>
              <a:rPr lang="en-US" dirty="0"/>
              <a:t>Possibility of error during manual attendance.</a:t>
            </a:r>
          </a:p>
          <a:p>
            <a:endParaRPr lang="en-US" dirty="0"/>
          </a:p>
          <a:p>
            <a:pPr marL="0" indent="0">
              <a:buNone/>
            </a:pPr>
            <a:endParaRPr lang="en-US" dirty="0"/>
          </a:p>
        </p:txBody>
      </p:sp>
      <p:pic>
        <p:nvPicPr>
          <p:cNvPr id="4" name="Picture 3">
            <a:extLst>
              <a:ext uri="{FF2B5EF4-FFF2-40B4-BE49-F238E27FC236}">
                <a16:creationId xmlns:a16="http://schemas.microsoft.com/office/drawing/2014/main" id="{84D6D7D3-2EEE-264B-B8AC-8F077EBD5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2948" y="3925958"/>
            <a:ext cx="3799335" cy="2491740"/>
          </a:xfrm>
          <a:prstGeom prst="rect">
            <a:avLst/>
          </a:prstGeom>
        </p:spPr>
      </p:pic>
    </p:spTree>
    <p:extLst>
      <p:ext uri="{BB962C8B-B14F-4D97-AF65-F5344CB8AC3E}">
        <p14:creationId xmlns:p14="http://schemas.microsoft.com/office/powerpoint/2010/main" val="1773495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5253-F1BA-5026-6CEE-B52830084993}"/>
              </a:ext>
            </a:extLst>
          </p:cNvPr>
          <p:cNvSpPr>
            <a:spLocks noGrp="1"/>
          </p:cNvSpPr>
          <p:nvPr>
            <p:ph type="title"/>
          </p:nvPr>
        </p:nvSpPr>
        <p:spPr>
          <a:xfrm>
            <a:off x="1154955" y="973668"/>
            <a:ext cx="4053150" cy="706964"/>
          </a:xfrm>
        </p:spPr>
        <p:txBody>
          <a:bodyPr/>
          <a:lstStyle/>
          <a:p>
            <a:r>
              <a:rPr lang="en-US" dirty="0">
                <a:cs typeface="Times New Roman" panose="02020603050405020304" pitchFamily="18" charset="0"/>
              </a:rPr>
              <a:t>Project Objective</a:t>
            </a:r>
          </a:p>
        </p:txBody>
      </p:sp>
      <p:sp>
        <p:nvSpPr>
          <p:cNvPr id="3" name="Content Placeholder 2">
            <a:extLst>
              <a:ext uri="{FF2B5EF4-FFF2-40B4-BE49-F238E27FC236}">
                <a16:creationId xmlns:a16="http://schemas.microsoft.com/office/drawing/2014/main" id="{D0281ED3-40E7-87EF-AEAC-FEC6FB0E2FFC}"/>
              </a:ext>
            </a:extLst>
          </p:cNvPr>
          <p:cNvSpPr>
            <a:spLocks noGrp="1"/>
          </p:cNvSpPr>
          <p:nvPr>
            <p:ph idx="1"/>
          </p:nvPr>
        </p:nvSpPr>
        <p:spPr/>
        <p:txBody>
          <a:bodyPr/>
          <a:lstStyle/>
          <a:p>
            <a:pPr>
              <a:buFont typeface="Wingdings" panose="05000000000000000000" pitchFamily="2" charset="2"/>
              <a:buChar char="ü"/>
            </a:pPr>
            <a:r>
              <a:rPr lang="en-US" dirty="0">
                <a:cs typeface="Times New Roman" panose="02020603050405020304" pitchFamily="18" charset="0"/>
              </a:rPr>
              <a:t>To timely monitor attendance of student.</a:t>
            </a:r>
          </a:p>
          <a:p>
            <a:pPr>
              <a:buFont typeface="Wingdings" panose="05000000000000000000" pitchFamily="2" charset="2"/>
              <a:buChar char="ü"/>
            </a:pPr>
            <a:r>
              <a:rPr lang="en-US" dirty="0">
                <a:cs typeface="Times New Roman" panose="02020603050405020304" pitchFamily="18" charset="0"/>
              </a:rPr>
              <a:t>To ease up the recording of attendance just by scanning the QR code.</a:t>
            </a:r>
          </a:p>
          <a:p>
            <a:pPr>
              <a:buFont typeface="Wingdings" panose="05000000000000000000" pitchFamily="2" charset="2"/>
              <a:buChar char="ü"/>
            </a:pPr>
            <a:r>
              <a:rPr lang="en-US" dirty="0">
                <a:cs typeface="Times New Roman" panose="02020603050405020304" pitchFamily="18" charset="0"/>
              </a:rPr>
              <a:t>To develop a system that will manage attendance records easy and convenient.</a:t>
            </a:r>
          </a:p>
          <a:p>
            <a:pPr>
              <a:buFont typeface="Wingdings" panose="05000000000000000000" pitchFamily="2" charset="2"/>
              <a:buChar char="ü"/>
            </a:pPr>
            <a:r>
              <a:rPr lang="en-US" dirty="0">
                <a:cs typeface="Times New Roman" panose="02020603050405020304" pitchFamily="18" charset="0"/>
              </a:rPr>
              <a:t>To provide accurate list and  records  of student attendance.</a:t>
            </a:r>
          </a:p>
          <a:p>
            <a:pPr>
              <a:buFont typeface="Wingdings" panose="05000000000000000000" pitchFamily="2" charset="2"/>
              <a:buChar char="ü"/>
            </a:pPr>
            <a:endParaRPr lang="en-US" dirty="0">
              <a:cs typeface="Times New Roman" panose="02020603050405020304" pitchFamily="18" charset="0"/>
            </a:endParaRPr>
          </a:p>
        </p:txBody>
      </p:sp>
      <p:pic>
        <p:nvPicPr>
          <p:cNvPr id="6" name="Picture 5">
            <a:extLst>
              <a:ext uri="{FF2B5EF4-FFF2-40B4-BE49-F238E27FC236}">
                <a16:creationId xmlns:a16="http://schemas.microsoft.com/office/drawing/2014/main" id="{06501358-76D1-C8EB-AEE4-D3FF6806C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5027" y="4134679"/>
            <a:ext cx="3369832" cy="2482919"/>
          </a:xfrm>
          <a:prstGeom prst="rect">
            <a:avLst/>
          </a:prstGeom>
        </p:spPr>
      </p:pic>
    </p:spTree>
    <p:extLst>
      <p:ext uri="{BB962C8B-B14F-4D97-AF65-F5344CB8AC3E}">
        <p14:creationId xmlns:p14="http://schemas.microsoft.com/office/powerpoint/2010/main" val="220982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667E-F792-6927-3A0F-1EF26E4C66AD}"/>
              </a:ext>
            </a:extLst>
          </p:cNvPr>
          <p:cNvSpPr>
            <a:spLocks noGrp="1"/>
          </p:cNvSpPr>
          <p:nvPr>
            <p:ph type="title"/>
          </p:nvPr>
        </p:nvSpPr>
        <p:spPr>
          <a:xfrm>
            <a:off x="1154955" y="973668"/>
            <a:ext cx="3546254" cy="706964"/>
          </a:xfrm>
        </p:spPr>
        <p:txBody>
          <a:bodyPr/>
          <a:lstStyle/>
          <a:p>
            <a:r>
              <a:rPr lang="en-US" sz="4000" dirty="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AA760FD8-2C27-1D00-3360-66F2659AEB60}"/>
              </a:ext>
            </a:extLst>
          </p:cNvPr>
          <p:cNvSpPr>
            <a:spLocks noGrp="1"/>
          </p:cNvSpPr>
          <p:nvPr>
            <p:ph idx="1"/>
          </p:nvPr>
        </p:nvSpPr>
        <p:spPr/>
        <p:txBody>
          <a:bodyPr/>
          <a:lstStyle/>
          <a:p>
            <a:r>
              <a:rPr lang="en-US" dirty="0"/>
              <a:t>Incremental model was used for Software Development Lifecycle (SDLC).</a:t>
            </a:r>
          </a:p>
          <a:p>
            <a:r>
              <a:rPr lang="en-US" dirty="0"/>
              <a:t>Incremental model uses the following </a:t>
            </a:r>
          </a:p>
          <a:p>
            <a:pPr marL="0" indent="0">
              <a:buNone/>
            </a:pPr>
            <a:r>
              <a:rPr lang="en-US" dirty="0"/>
              <a:t>      phases:</a:t>
            </a:r>
          </a:p>
          <a:p>
            <a:pPr marL="0" indent="0">
              <a:buNone/>
            </a:pPr>
            <a:r>
              <a:rPr lang="en-US" dirty="0"/>
              <a:t>	1. Requirement Analysis</a:t>
            </a:r>
          </a:p>
          <a:p>
            <a:pPr marL="0" indent="0">
              <a:buNone/>
            </a:pPr>
            <a:r>
              <a:rPr lang="en-US" dirty="0"/>
              <a:t>	2. Design </a:t>
            </a:r>
          </a:p>
          <a:p>
            <a:pPr marL="0" indent="0">
              <a:buNone/>
            </a:pPr>
            <a:r>
              <a:rPr lang="en-US" dirty="0"/>
              <a:t>	3. Coding </a:t>
            </a:r>
          </a:p>
          <a:p>
            <a:pPr marL="0" indent="0">
              <a:buNone/>
            </a:pPr>
            <a:r>
              <a:rPr lang="en-US" dirty="0"/>
              <a:t>	4. Testing</a:t>
            </a:r>
          </a:p>
        </p:txBody>
      </p:sp>
      <p:pic>
        <p:nvPicPr>
          <p:cNvPr id="5" name="Picture 4">
            <a:extLst>
              <a:ext uri="{FF2B5EF4-FFF2-40B4-BE49-F238E27FC236}">
                <a16:creationId xmlns:a16="http://schemas.microsoft.com/office/drawing/2014/main" id="{678927BF-F229-45B2-9DA7-6DAB6E5747D1}"/>
              </a:ext>
            </a:extLst>
          </p:cNvPr>
          <p:cNvPicPr/>
          <p:nvPr/>
        </p:nvPicPr>
        <p:blipFill>
          <a:blip r:embed="rId2"/>
          <a:stretch>
            <a:fillRect/>
          </a:stretch>
        </p:blipFill>
        <p:spPr>
          <a:xfrm>
            <a:off x="6096000" y="3079432"/>
            <a:ext cx="5847080" cy="3416301"/>
          </a:xfrm>
          <a:prstGeom prst="rect">
            <a:avLst/>
          </a:prstGeom>
        </p:spPr>
      </p:pic>
    </p:spTree>
    <p:extLst>
      <p:ext uri="{BB962C8B-B14F-4D97-AF65-F5344CB8AC3E}">
        <p14:creationId xmlns:p14="http://schemas.microsoft.com/office/powerpoint/2010/main" val="21073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ECBB-0577-EEA0-1A73-38D75C544C27}"/>
              </a:ext>
            </a:extLst>
          </p:cNvPr>
          <p:cNvSpPr>
            <a:spLocks noGrp="1"/>
          </p:cNvSpPr>
          <p:nvPr>
            <p:ph type="title"/>
          </p:nvPr>
        </p:nvSpPr>
        <p:spPr/>
        <p:txBody>
          <a:bodyPr/>
          <a:lstStyle/>
          <a:p>
            <a:r>
              <a:rPr lang="en-US" dirty="0"/>
              <a:t>Use Case Diagram</a:t>
            </a:r>
          </a:p>
        </p:txBody>
      </p:sp>
      <p:pic>
        <p:nvPicPr>
          <p:cNvPr id="7" name="Content Placeholder 6">
            <a:extLst>
              <a:ext uri="{FF2B5EF4-FFF2-40B4-BE49-F238E27FC236}">
                <a16:creationId xmlns:a16="http://schemas.microsoft.com/office/drawing/2014/main" id="{0F78EFAB-D344-40DC-B25B-A42A3C9015A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008" b="18252"/>
          <a:stretch/>
        </p:blipFill>
        <p:spPr>
          <a:xfrm>
            <a:off x="3272862" y="2278530"/>
            <a:ext cx="5302178" cy="4579470"/>
          </a:xfrm>
        </p:spPr>
      </p:pic>
    </p:spTree>
    <p:extLst>
      <p:ext uri="{BB962C8B-B14F-4D97-AF65-F5344CB8AC3E}">
        <p14:creationId xmlns:p14="http://schemas.microsoft.com/office/powerpoint/2010/main" val="1527863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B0E1D-A0C6-A15F-F918-47F37707CE82}"/>
              </a:ext>
            </a:extLst>
          </p:cNvPr>
          <p:cNvSpPr>
            <a:spLocks noGrp="1"/>
          </p:cNvSpPr>
          <p:nvPr>
            <p:ph type="title"/>
          </p:nvPr>
        </p:nvSpPr>
        <p:spPr/>
        <p:txBody>
          <a:bodyPr/>
          <a:lstStyle/>
          <a:p>
            <a:r>
              <a:rPr lang="en-US" dirty="0"/>
              <a:t>Tools and Techniques</a:t>
            </a:r>
          </a:p>
        </p:txBody>
      </p:sp>
      <p:sp>
        <p:nvSpPr>
          <p:cNvPr id="3" name="Content Placeholder 2">
            <a:extLst>
              <a:ext uri="{FF2B5EF4-FFF2-40B4-BE49-F238E27FC236}">
                <a16:creationId xmlns:a16="http://schemas.microsoft.com/office/drawing/2014/main" id="{583F8F86-384B-D9C3-85D8-74B363C489BB}"/>
              </a:ext>
            </a:extLst>
          </p:cNvPr>
          <p:cNvSpPr>
            <a:spLocks noGrp="1"/>
          </p:cNvSpPr>
          <p:nvPr>
            <p:ph idx="1"/>
          </p:nvPr>
        </p:nvSpPr>
        <p:spPr>
          <a:xfrm>
            <a:off x="1330960" y="2935396"/>
            <a:ext cx="5252720" cy="1960880"/>
          </a:xfrm>
        </p:spPr>
        <p:txBody>
          <a:bodyPr>
            <a:noAutofit/>
          </a:bodyPr>
          <a:lstStyle/>
          <a:p>
            <a:r>
              <a:rPr lang="en-US" sz="2000" dirty="0">
                <a:latin typeface="Times New Roman" panose="02020603050405020304" pitchFamily="18" charset="0"/>
                <a:cs typeface="Times New Roman" panose="02020603050405020304" pitchFamily="18" charset="0"/>
              </a:rPr>
              <a:t>Front End: Flutter</a:t>
            </a:r>
          </a:p>
          <a:p>
            <a:r>
              <a:rPr lang="en-US" sz="2000" dirty="0">
                <a:latin typeface="Times New Roman" panose="02020603050405020304" pitchFamily="18" charset="0"/>
                <a:cs typeface="Times New Roman" panose="02020603050405020304" pitchFamily="18" charset="0"/>
              </a:rPr>
              <a:t>Design: Draw.io, </a:t>
            </a:r>
            <a:r>
              <a:rPr lang="en-US" sz="2000" dirty="0" err="1">
                <a:latin typeface="Times New Roman" panose="02020603050405020304" pitchFamily="18" charset="0"/>
                <a:cs typeface="Times New Roman" panose="02020603050405020304" pitchFamily="18" charset="0"/>
              </a:rPr>
              <a:t>Libreoffice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Backend: Firebase</a:t>
            </a:r>
          </a:p>
          <a:p>
            <a:r>
              <a:rPr lang="en-US" sz="2000" dirty="0">
                <a:latin typeface="Times New Roman" panose="02020603050405020304" pitchFamily="18" charset="0"/>
                <a:cs typeface="Times New Roman" panose="02020603050405020304" pitchFamily="18" charset="0"/>
              </a:rPr>
              <a:t>Manage Source Code: </a:t>
            </a:r>
            <a:r>
              <a:rPr lang="en-US" sz="2000" dirty="0" err="1">
                <a:latin typeface="Times New Roman" panose="02020603050405020304" pitchFamily="18" charset="0"/>
                <a:cs typeface="Times New Roman" panose="02020603050405020304" pitchFamily="18" charset="0"/>
              </a:rPr>
              <a:t>Github</a:t>
            </a:r>
            <a:endParaRPr lang="en-US" sz="2000" dirty="0"/>
          </a:p>
        </p:txBody>
      </p:sp>
      <p:pic>
        <p:nvPicPr>
          <p:cNvPr id="6" name="Picture 5">
            <a:extLst>
              <a:ext uri="{FF2B5EF4-FFF2-40B4-BE49-F238E27FC236}">
                <a16:creationId xmlns:a16="http://schemas.microsoft.com/office/drawing/2014/main" id="{8DC3BA90-58C4-47A1-81AA-E0E97901B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816" y="3589020"/>
            <a:ext cx="4697984" cy="2202180"/>
          </a:xfrm>
          <a:prstGeom prst="rect">
            <a:avLst/>
          </a:prstGeom>
          <a:ln>
            <a:noFill/>
          </a:ln>
          <a:effectLst>
            <a:softEdge rad="112500"/>
          </a:effectLst>
        </p:spPr>
      </p:pic>
    </p:spTree>
    <p:extLst>
      <p:ext uri="{BB962C8B-B14F-4D97-AF65-F5344CB8AC3E}">
        <p14:creationId xmlns:p14="http://schemas.microsoft.com/office/powerpoint/2010/main" val="1705816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A4F8-E76A-215A-E6AF-7A37F02CB79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3DAFDC7-7202-7B77-CD53-66E7D7CEC3B2}"/>
              </a:ext>
            </a:extLst>
          </p:cNvPr>
          <p:cNvSpPr>
            <a:spLocks noGrp="1"/>
          </p:cNvSpPr>
          <p:nvPr>
            <p:ph idx="1"/>
          </p:nvPr>
        </p:nvSpPr>
        <p:spPr/>
        <p:txBody>
          <a:bodyPr/>
          <a:lstStyle/>
          <a:p>
            <a:r>
              <a:rPr lang="en-US" b="0" i="0" dirty="0">
                <a:solidFill>
                  <a:srgbClr val="333333"/>
                </a:solidFill>
                <a:effectLst/>
                <a:latin typeface="open sans" panose="020B0606030504020204" pitchFamily="34" charset="0"/>
              </a:rPr>
              <a:t>The implementation of the QR Code-based attendance system will ease up student attendance recording and monitoring.</a:t>
            </a:r>
            <a:endParaRPr lang="en-US" b="0" i="0" dirty="0">
              <a:solidFill>
                <a:srgbClr val="333333"/>
              </a:solidFill>
              <a:effectLst/>
              <a:latin typeface="open sans" panose="020B0604020202020204" pitchFamily="34" charset="0"/>
            </a:endParaRPr>
          </a:p>
          <a:p>
            <a:r>
              <a:rPr lang="en-US" b="0" i="0" dirty="0">
                <a:solidFill>
                  <a:srgbClr val="333333"/>
                </a:solidFill>
                <a:effectLst/>
                <a:latin typeface="open sans" panose="020B0606030504020204" pitchFamily="34" charset="0"/>
              </a:rPr>
              <a:t>The system will eliminate the errors and problems encountered in the manual attendance system. </a:t>
            </a:r>
          </a:p>
          <a:p>
            <a:r>
              <a:rPr lang="en-US" b="0" i="0" dirty="0">
                <a:solidFill>
                  <a:srgbClr val="333333"/>
                </a:solidFill>
                <a:effectLst/>
                <a:latin typeface="open sans" panose="020B0606030504020204" pitchFamily="34" charset="0"/>
              </a:rPr>
              <a:t>By implementing the system, the recording of attendance will be efficient, timely, convenient, and accurate.</a:t>
            </a:r>
          </a:p>
          <a:p>
            <a:r>
              <a:rPr lang="en-US" b="0" i="0" dirty="0">
                <a:solidFill>
                  <a:srgbClr val="333333"/>
                </a:solidFill>
                <a:effectLst/>
                <a:latin typeface="open sans" panose="020B0604020202020204" pitchFamily="34" charset="0"/>
              </a:rPr>
              <a:t>The developed </a:t>
            </a:r>
            <a:r>
              <a:rPr lang="en-US" b="0" i="0">
                <a:solidFill>
                  <a:srgbClr val="333333"/>
                </a:solidFill>
                <a:effectLst/>
                <a:latin typeface="open sans" panose="020B0604020202020204" pitchFamily="34" charset="0"/>
              </a:rPr>
              <a:t>system will meet </a:t>
            </a:r>
            <a:r>
              <a:rPr lang="en-US" b="0" i="0" dirty="0">
                <a:solidFill>
                  <a:srgbClr val="333333"/>
                </a:solidFill>
                <a:effectLst/>
                <a:latin typeface="open sans" panose="020B0604020202020204" pitchFamily="34" charset="0"/>
              </a:rPr>
              <a:t>the needs and requirements of the intended users and respondents.</a:t>
            </a:r>
          </a:p>
          <a:p>
            <a:pPr marL="0" indent="0">
              <a:buNone/>
            </a:pPr>
            <a:endParaRPr lang="en-US" dirty="0"/>
          </a:p>
        </p:txBody>
      </p:sp>
    </p:spTree>
    <p:extLst>
      <p:ext uri="{BB962C8B-B14F-4D97-AF65-F5344CB8AC3E}">
        <p14:creationId xmlns:p14="http://schemas.microsoft.com/office/powerpoint/2010/main" val="3437804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527E-3441-58EA-E27E-973B6A711FCF}"/>
              </a:ext>
            </a:extLst>
          </p:cNvPr>
          <p:cNvSpPr>
            <a:spLocks noGrp="1"/>
          </p:cNvSpPr>
          <p:nvPr>
            <p:ph type="title"/>
          </p:nvPr>
        </p:nvSpPr>
        <p:spPr>
          <a:xfrm>
            <a:off x="1473006" y="3250096"/>
            <a:ext cx="8761413" cy="1253249"/>
          </a:xfrm>
        </p:spPr>
        <p:txBody>
          <a:bodyPr/>
          <a:lstStyle/>
          <a:p>
            <a:pPr algn="ctr"/>
            <a:r>
              <a:rPr lang="en-US" sz="5400" b="1" u="sng" dirty="0">
                <a:solidFill>
                  <a:schemeClr val="tx1"/>
                </a:solidFill>
              </a:rPr>
              <a:t>THANK YOU</a:t>
            </a:r>
            <a:r>
              <a:rPr lang="en-US" sz="5400" b="1" dirty="0">
                <a:solidFill>
                  <a:schemeClr val="tx1"/>
                </a:solidFill>
              </a:rPr>
              <a:t>!</a:t>
            </a:r>
          </a:p>
        </p:txBody>
      </p:sp>
    </p:spTree>
    <p:extLst>
      <p:ext uri="{BB962C8B-B14F-4D97-AF65-F5344CB8AC3E}">
        <p14:creationId xmlns:p14="http://schemas.microsoft.com/office/powerpoint/2010/main" val="2969534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158</TotalTime>
  <Words>281</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Gothic</vt:lpstr>
      <vt:lpstr>open sans</vt:lpstr>
      <vt:lpstr>Times New Roman</vt:lpstr>
      <vt:lpstr>Wingdings</vt:lpstr>
      <vt:lpstr>Wingdings 3</vt:lpstr>
      <vt:lpstr>Ion Boardroom</vt:lpstr>
      <vt:lpstr>Final Defense on:</vt:lpstr>
      <vt:lpstr>Introduction</vt:lpstr>
      <vt:lpstr>Problem Statement</vt:lpstr>
      <vt:lpstr>Project Objective</vt:lpstr>
      <vt:lpstr>Methodology</vt:lpstr>
      <vt:lpstr>Use Case Diagram</vt:lpstr>
      <vt:lpstr>Tools and Techniques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dc:title>
  <dc:creator>Dishan Shrestha</dc:creator>
  <cp:lastModifiedBy>Pawan</cp:lastModifiedBy>
  <cp:revision>11</cp:revision>
  <dcterms:created xsi:type="dcterms:W3CDTF">2022-06-06T02:17:34Z</dcterms:created>
  <dcterms:modified xsi:type="dcterms:W3CDTF">2022-11-07T16:43:01Z</dcterms:modified>
</cp:coreProperties>
</file>