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 Black"/>
      <p:bold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Bebas Neue"/>
      <p:regular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Archivo Black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8.xml"/><Relationship Id="rId44" Type="http://schemas.openxmlformats.org/officeDocument/2006/relationships/font" Target="fonts/ArchivoBlack-regular.fntdata"/><Relationship Id="rId21" Type="http://schemas.openxmlformats.org/officeDocument/2006/relationships/slide" Target="slides/slide17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Black-bold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Black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578fe0731a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578fe0731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e002817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e002817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578fe0731a_1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578fe0731a_1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e0028175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e0028175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578fe0731a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578fe0731a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e0028175b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e0028175b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e0028175b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e0028175b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e0028175b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e0028175b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e4639e6ea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e4639e6ea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578fe0731a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578fe0731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78fe0731a_1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78fe0731a_1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dffc5603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dffc5603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e0140601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e0140601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e014060151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e014060151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e014060151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e014060151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dffc5603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dffc5603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578fe0731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578fe0731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e0140601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1e0140601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578fe0731a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578fe0731a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e4957916e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e4957916e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9ad6f44bb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9ad6f44b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f065f5d78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f065f5d78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e01406015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e01406015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dffc5603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dffc5603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78fe0731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78fe0731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8ee7e5f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8ee7e5f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dffc56039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dffc56039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671100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720000" y="1494300"/>
            <a:ext cx="5400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720000" y="3218100"/>
            <a:ext cx="54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3" type="title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7" type="title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3" type="title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6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8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6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9"/>
          <p:cNvSpPr/>
          <p:nvPr/>
        </p:nvSpPr>
        <p:spPr>
          <a:xfrm flipH="1" rot="-5400000">
            <a:off x="164157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0000" y="2679450"/>
            <a:ext cx="298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1417350"/>
            <a:ext cx="29880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0" y="9975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0000" y="1216800"/>
            <a:ext cx="3852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4571995" y="1216800"/>
            <a:ext cx="3852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0000" y="1216800"/>
            <a:ext cx="3852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4571995" y="1216800"/>
            <a:ext cx="3852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1416000" y="3221998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1416000" y="3699873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2" type="title"/>
          </p:nvPr>
        </p:nvSpPr>
        <p:spPr>
          <a:xfrm>
            <a:off x="4920000" y="3221998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3"/>
          <p:cNvSpPr txBox="1"/>
          <p:nvPr>
            <p:ph idx="3" type="subTitle"/>
          </p:nvPr>
        </p:nvSpPr>
        <p:spPr>
          <a:xfrm>
            <a:off x="4920000" y="3699887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4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2" type="title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4"/>
          <p:cNvSpPr txBox="1"/>
          <p:nvPr>
            <p:ph idx="3" type="subTitle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4" type="title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4"/>
          <p:cNvSpPr txBox="1"/>
          <p:nvPr>
            <p:ph idx="5" type="subTitle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2" type="title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5"/>
          <p:cNvSpPr txBox="1"/>
          <p:nvPr>
            <p:ph idx="3" type="subTitle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4" type="title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25"/>
          <p:cNvSpPr txBox="1"/>
          <p:nvPr>
            <p:ph idx="5" type="subTitle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6" type="title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25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2" type="title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26"/>
          <p:cNvSpPr txBox="1"/>
          <p:nvPr>
            <p:ph idx="3" type="subTitle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4" type="title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6" type="title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6"/>
          <p:cNvSpPr txBox="1"/>
          <p:nvPr>
            <p:ph idx="7" type="subTitle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8" type="title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26"/>
          <p:cNvSpPr txBox="1"/>
          <p:nvPr>
            <p:ph idx="9" type="subTitle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idx="13" type="title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26"/>
          <p:cNvSpPr txBox="1"/>
          <p:nvPr>
            <p:ph idx="14" type="subTitle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23124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7"/>
          <p:cNvSpPr txBox="1"/>
          <p:nvPr>
            <p:ph idx="1" type="subTitle"/>
          </p:nvPr>
        </p:nvSpPr>
        <p:spPr>
          <a:xfrm>
            <a:off x="23124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2" type="title"/>
          </p:nvPr>
        </p:nvSpPr>
        <p:spPr>
          <a:xfrm>
            <a:off x="62640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7"/>
          <p:cNvSpPr txBox="1"/>
          <p:nvPr>
            <p:ph idx="3" type="subTitle"/>
          </p:nvPr>
        </p:nvSpPr>
        <p:spPr>
          <a:xfrm>
            <a:off x="62640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4" type="title"/>
          </p:nvPr>
        </p:nvSpPr>
        <p:spPr>
          <a:xfrm>
            <a:off x="23124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7"/>
          <p:cNvSpPr txBox="1"/>
          <p:nvPr>
            <p:ph idx="5" type="subTitle"/>
          </p:nvPr>
        </p:nvSpPr>
        <p:spPr>
          <a:xfrm>
            <a:off x="23124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hasCustomPrompt="1" idx="7" type="title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/>
          <p:nvPr>
            <p:ph hasCustomPrompt="1" idx="8" type="title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/>
          <p:nvPr>
            <p:ph hasCustomPrompt="1" idx="9" type="title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7"/>
          <p:cNvSpPr txBox="1"/>
          <p:nvPr>
            <p:ph idx="13" type="title"/>
          </p:nvPr>
        </p:nvSpPr>
        <p:spPr>
          <a:xfrm>
            <a:off x="62640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27"/>
          <p:cNvSpPr txBox="1"/>
          <p:nvPr>
            <p:ph idx="14" type="subTitle"/>
          </p:nvPr>
        </p:nvSpPr>
        <p:spPr>
          <a:xfrm>
            <a:off x="62640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hasCustomPrompt="1" idx="15" type="title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0" name="Google Shape;220;p27"/>
          <p:cNvSpPr/>
          <p:nvPr/>
        </p:nvSpPr>
        <p:spPr>
          <a:xfrm flipH="1" rot="-5400000">
            <a:off x="164157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5" name="Google Shape;225;p28"/>
          <p:cNvSpPr txBox="1"/>
          <p:nvPr/>
        </p:nvSpPr>
        <p:spPr>
          <a:xfrm>
            <a:off x="1138800" y="3495300"/>
            <a:ext cx="384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 flipH="1" rot="5400000">
            <a:off x="-1385450" y="299702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flipH="1" rot="5400000">
            <a:off x="-1210600" y="34913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593000" y="3202500"/>
            <a:ext cx="34860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★"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347525" y="1636751"/>
            <a:ext cx="2796434" cy="3502398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0000" y="3056550"/>
            <a:ext cx="392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4824000" y="771750"/>
            <a:ext cx="3600000" cy="360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7597553" y="324620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46000" y="3591000"/>
            <a:ext cx="4068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 rot="5400000">
            <a:off x="-1385450" y="16473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rot="5400000">
            <a:off x="-1210600" y="121677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55rrvNiEvbh7BEgspNthVUAruYDxvnIf8IH4Sn_5gzE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ctrTitle"/>
          </p:nvPr>
        </p:nvSpPr>
        <p:spPr>
          <a:xfrm>
            <a:off x="720000" y="385425"/>
            <a:ext cx="6498000" cy="27744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SAIM </a:t>
            </a:r>
            <a:r>
              <a:rPr lang="en" sz="1200"/>
              <a:t>BY MEDImages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Entrega 6: Software Development Life Cycle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241" name="Google Shape;241;p31"/>
          <p:cNvSpPr txBox="1"/>
          <p:nvPr>
            <p:ph idx="1" type="subTitle"/>
          </p:nvPr>
        </p:nvSpPr>
        <p:spPr>
          <a:xfrm>
            <a:off x="720000" y="3159900"/>
            <a:ext cx="5505600" cy="15864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Juan Jose Garcia Carabali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Karol Tatiana Guacas Piamba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Juan David Lopez Ramirez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Jessica Sthefanya Robayo Solarte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1"/>
          <p:cNvGrpSpPr/>
          <p:nvPr/>
        </p:nvGrpSpPr>
        <p:grpSpPr>
          <a:xfrm>
            <a:off x="5458077" y="2315194"/>
            <a:ext cx="3685969" cy="2827975"/>
            <a:chOff x="5527089" y="1579815"/>
            <a:chExt cx="4620746" cy="3556754"/>
          </a:xfrm>
        </p:grpSpPr>
        <p:sp>
          <p:nvSpPr>
            <p:cNvPr id="243" name="Google Shape;243;p31"/>
            <p:cNvSpPr/>
            <p:nvPr/>
          </p:nvSpPr>
          <p:spPr>
            <a:xfrm>
              <a:off x="6239778" y="2099076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9124311" y="41128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5527089" y="39252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5983525" y="43066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203967" y="40214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31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2" name="Google Shape;252;p31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rect b="b" l="l" r="r" t="t"/>
                <a:pathLst>
                  <a:path extrusionOk="0" h="69138" w="109479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rect b="b" l="l" r="r" t="t"/>
                <a:pathLst>
                  <a:path extrusionOk="0" h="17234" w="109481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rect b="b" l="l" r="r" t="t"/>
                <a:pathLst>
                  <a:path extrusionOk="0" h="46523" w="103762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rect b="b" l="l" r="r" t="t"/>
                <a:pathLst>
                  <a:path extrusionOk="0" h="2842" w="53805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rect b="b" l="l" r="r" t="t"/>
                <a:pathLst>
                  <a:path extrusionOk="0" h="10469" w="39776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rect b="b" l="l" r="r" t="t"/>
                <a:pathLst>
                  <a:path extrusionOk="0" h="6030" w="39776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rect b="b" l="l" r="r" t="t"/>
                <a:pathLst>
                  <a:path extrusionOk="0" h="24808" w="43469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rect b="b" l="l" r="r" t="t"/>
                <a:pathLst>
                  <a:path extrusionOk="0" h="3610" w="43469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rect b="b" l="l" r="r" t="t"/>
                <a:pathLst>
                  <a:path extrusionOk="0" h="1043" w="1044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rect b="b" l="l" r="r" t="t"/>
                <a:pathLst>
                  <a:path extrusionOk="0" h="11967" w="11968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rect b="b" l="l" r="r" t="t"/>
                <a:pathLst>
                  <a:path extrusionOk="0" h="5830" w="296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rect b="b" l="l" r="r" t="t"/>
                <a:pathLst>
                  <a:path extrusionOk="0" h="741" w="1066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rect b="b" l="l" r="r" t="t"/>
                <a:pathLst>
                  <a:path extrusionOk="0" h="738" w="19236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rect b="b" l="l" r="r" t="t"/>
                <a:pathLst>
                  <a:path extrusionOk="0" h="4127" w="19238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rect b="b" l="l" r="r" t="t"/>
                <a:pathLst>
                  <a:path extrusionOk="0" h="675" w="674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rect b="b" l="l" r="r" t="t"/>
                <a:pathLst>
                  <a:path extrusionOk="0" h="2707" w="9032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rect b="b" l="l" r="r" t="t"/>
                <a:pathLst>
                  <a:path extrusionOk="0" h="740" w="6674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rect b="b" l="l" r="r" t="t"/>
                <a:pathLst>
                  <a:path extrusionOk="0" h="30689" w="27097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rect b="b" l="l" r="r" t="t"/>
                <a:pathLst>
                  <a:path extrusionOk="0" h="6594" w="6101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rect b="b" l="l" r="r" t="t"/>
                <a:pathLst>
                  <a:path extrusionOk="0" h="863" w="15213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rect b="b" l="l" r="r" t="t"/>
                <a:pathLst>
                  <a:path extrusionOk="0" h="865" w="15213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rect b="b" l="l" r="r" t="t"/>
                <a:pathLst>
                  <a:path extrusionOk="0" h="18975" w="29796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rect b="b" l="l" r="r" t="t"/>
                <a:pathLst>
                  <a:path extrusionOk="0" h="12738" w="29796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rect b="b" l="l" r="r" t="t"/>
                <a:pathLst>
                  <a:path extrusionOk="0" h="13205" w="1463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rect b="b" l="l" r="r" t="t"/>
                <a:pathLst>
                  <a:path extrusionOk="0" h="20460" w="22457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rect b="b" l="l" r="r" t="t"/>
                <a:pathLst>
                  <a:path extrusionOk="0" h="15821" w="17366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rect b="b" l="l" r="r" t="t"/>
                <a:pathLst>
                  <a:path extrusionOk="0" h="10061" w="10063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rect b="b" l="l" r="r" t="t"/>
                <a:pathLst>
                  <a:path extrusionOk="0" h="3563" w="3566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rect b="b" l="l" r="r" t="t"/>
                <a:pathLst>
                  <a:path extrusionOk="0" h="8446" w="9451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rect b="b" l="l" r="r" t="t"/>
                <a:pathLst>
                  <a:path extrusionOk="0" h="32494" w="28689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rect b="b" l="l" r="r" t="t"/>
                <a:pathLst>
                  <a:path extrusionOk="0" h="6980" w="646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rect b="b" l="l" r="r" t="t"/>
                <a:pathLst>
                  <a:path extrusionOk="0" h="912" w="16106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rect b="b" l="l" r="r" t="t"/>
                <a:pathLst>
                  <a:path extrusionOk="0" h="913" w="16106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rect b="b" l="l" r="r" t="t"/>
                <a:pathLst>
                  <a:path extrusionOk="0" h="914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rect b="b" l="l" r="r" t="t"/>
                <a:pathLst>
                  <a:path extrusionOk="0" h="18521" w="25821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rect b="b" l="l" r="r" t="t"/>
                <a:pathLst>
                  <a:path extrusionOk="0" h="18522" w="13543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rect b="b" l="l" r="r" t="t"/>
                <a:pathLst>
                  <a:path extrusionOk="0" h="9224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rect b="b" l="l" r="r" t="t"/>
                <a:pathLst>
                  <a:path extrusionOk="0" h="1708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rect b="b" l="l" r="r" t="t"/>
                <a:pathLst>
                  <a:path extrusionOk="0" h="13205" w="14528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rect b="b" l="l" r="r" t="t"/>
                <a:pathLst>
                  <a:path extrusionOk="0" h="3136" w="151158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"/>
          <p:cNvSpPr txBox="1"/>
          <p:nvPr>
            <p:ph type="title"/>
          </p:nvPr>
        </p:nvSpPr>
        <p:spPr>
          <a:xfrm>
            <a:off x="720000" y="375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EN ESPIRAL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FASES</a:t>
            </a:r>
            <a:endParaRPr sz="3000">
              <a:solidFill>
                <a:schemeClr val="dk2"/>
              </a:solidFill>
            </a:endParaRPr>
          </a:p>
        </p:txBody>
      </p:sp>
      <p:cxnSp>
        <p:nvCxnSpPr>
          <p:cNvPr id="717" name="Google Shape;717;p40"/>
          <p:cNvCxnSpPr>
            <a:stCxn id="718" idx="6"/>
            <a:endCxn id="719" idx="2"/>
          </p:cNvCxnSpPr>
          <p:nvPr/>
        </p:nvCxnSpPr>
        <p:spPr>
          <a:xfrm>
            <a:off x="1784325" y="2796275"/>
            <a:ext cx="1305600" cy="3132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40"/>
          <p:cNvSpPr/>
          <p:nvPr/>
        </p:nvSpPr>
        <p:spPr>
          <a:xfrm>
            <a:off x="987225" y="2409275"/>
            <a:ext cx="797100" cy="77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0" name="Google Shape;720;p40"/>
          <p:cNvSpPr/>
          <p:nvPr/>
        </p:nvSpPr>
        <p:spPr>
          <a:xfrm>
            <a:off x="5039986" y="2409275"/>
            <a:ext cx="797100" cy="77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9" name="Google Shape;719;p40"/>
          <p:cNvSpPr/>
          <p:nvPr/>
        </p:nvSpPr>
        <p:spPr>
          <a:xfrm>
            <a:off x="3089793" y="2722507"/>
            <a:ext cx="797100" cy="77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1" name="Google Shape;721;p40"/>
          <p:cNvSpPr/>
          <p:nvPr/>
        </p:nvSpPr>
        <p:spPr>
          <a:xfrm>
            <a:off x="7168503" y="2722507"/>
            <a:ext cx="797100" cy="77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22" name="Google Shape;722;p40"/>
          <p:cNvCxnSpPr>
            <a:stCxn id="719" idx="6"/>
            <a:endCxn id="720" idx="2"/>
          </p:cNvCxnSpPr>
          <p:nvPr/>
        </p:nvCxnSpPr>
        <p:spPr>
          <a:xfrm flipH="1" rot="10800000">
            <a:off x="3886893" y="2796307"/>
            <a:ext cx="1153200" cy="3132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0"/>
          <p:cNvCxnSpPr>
            <a:stCxn id="720" idx="6"/>
            <a:endCxn id="721" idx="2"/>
          </p:cNvCxnSpPr>
          <p:nvPr/>
        </p:nvCxnSpPr>
        <p:spPr>
          <a:xfrm>
            <a:off x="5837086" y="2796275"/>
            <a:ext cx="1331400" cy="313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4" name="Google Shape;724;p40"/>
          <p:cNvGrpSpPr/>
          <p:nvPr/>
        </p:nvGrpSpPr>
        <p:grpSpPr>
          <a:xfrm>
            <a:off x="1129864" y="2595582"/>
            <a:ext cx="455092" cy="401381"/>
            <a:chOff x="-40378075" y="3267450"/>
            <a:chExt cx="317425" cy="289075"/>
          </a:xfrm>
        </p:grpSpPr>
        <p:sp>
          <p:nvSpPr>
            <p:cNvPr id="725" name="Google Shape;725;p40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3260863" y="2888439"/>
            <a:ext cx="455096" cy="442205"/>
            <a:chOff x="-37385100" y="3949908"/>
            <a:chExt cx="321350" cy="318225"/>
          </a:xfrm>
        </p:grpSpPr>
        <p:sp>
          <p:nvSpPr>
            <p:cNvPr id="730" name="Google Shape;730;p40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40"/>
          <p:cNvGrpSpPr/>
          <p:nvPr/>
        </p:nvGrpSpPr>
        <p:grpSpPr>
          <a:xfrm>
            <a:off x="5211866" y="2624262"/>
            <a:ext cx="455081" cy="343544"/>
            <a:chOff x="-41526450" y="3653375"/>
            <a:chExt cx="315875" cy="247350"/>
          </a:xfrm>
        </p:grpSpPr>
        <p:sp>
          <p:nvSpPr>
            <p:cNvPr id="733" name="Google Shape;733;p40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0"/>
          <p:cNvGrpSpPr/>
          <p:nvPr/>
        </p:nvGrpSpPr>
        <p:grpSpPr>
          <a:xfrm>
            <a:off x="7342052" y="2888445"/>
            <a:ext cx="448100" cy="442205"/>
            <a:chOff x="-37804925" y="3953450"/>
            <a:chExt cx="315075" cy="318225"/>
          </a:xfrm>
        </p:grpSpPr>
        <p:sp>
          <p:nvSpPr>
            <p:cNvPr id="736" name="Google Shape;736;p40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0"/>
          <p:cNvSpPr txBox="1"/>
          <p:nvPr/>
        </p:nvSpPr>
        <p:spPr>
          <a:xfrm>
            <a:off x="1613649" y="3593700"/>
            <a:ext cx="374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Análisis de riesgos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0" name="Google Shape;740;p40"/>
          <p:cNvSpPr txBox="1"/>
          <p:nvPr/>
        </p:nvSpPr>
        <p:spPr>
          <a:xfrm>
            <a:off x="2277588" y="4321200"/>
            <a:ext cx="242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Planifica la estrategia de reducción de riesgos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1" name="Google Shape;741;p40"/>
          <p:cNvSpPr txBox="1"/>
          <p:nvPr/>
        </p:nvSpPr>
        <p:spPr>
          <a:xfrm>
            <a:off x="6355950" y="3767100"/>
            <a:ext cx="24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Evaluación y planificación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2" name="Google Shape;742;p40"/>
          <p:cNvSpPr txBox="1"/>
          <p:nvPr/>
        </p:nvSpPr>
        <p:spPr>
          <a:xfrm>
            <a:off x="5871100" y="4227750"/>
            <a:ext cx="339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Valoración del cliente sobre el programa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Planificación de siguiente fase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3" name="Google Shape;743;p40"/>
          <p:cNvSpPr txBox="1"/>
          <p:nvPr/>
        </p:nvSpPr>
        <p:spPr>
          <a:xfrm>
            <a:off x="279300" y="1131750"/>
            <a:ext cx="24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Planificación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4" name="Google Shape;744;p40"/>
          <p:cNvSpPr txBox="1"/>
          <p:nvPr/>
        </p:nvSpPr>
        <p:spPr>
          <a:xfrm>
            <a:off x="-41575" y="1609825"/>
            <a:ext cx="2853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Identificar y establecer objetivos y restricciones del proceso y del producto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3385000" y="1132338"/>
            <a:ext cx="410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Desarrollo y validación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6" name="Google Shape;746;p40"/>
          <p:cNvSpPr txBox="1"/>
          <p:nvPr/>
        </p:nvSpPr>
        <p:spPr>
          <a:xfrm>
            <a:off x="3861575" y="1558450"/>
            <a:ext cx="3153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Tras una evaluación de riesgos para esa fase, se adopta el modelo de desarrollo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47" name="Google Shape;747;p40"/>
          <p:cNvGrpSpPr/>
          <p:nvPr/>
        </p:nvGrpSpPr>
        <p:grpSpPr>
          <a:xfrm>
            <a:off x="2397" y="2933154"/>
            <a:ext cx="1934323" cy="2226337"/>
            <a:chOff x="-304800" y="3049236"/>
            <a:chExt cx="2066584" cy="2399070"/>
          </a:xfrm>
        </p:grpSpPr>
        <p:sp>
          <p:nvSpPr>
            <p:cNvPr id="748" name="Google Shape;748;p40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76203" y="34290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40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752" name="Google Shape;752;p40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rect b="b" l="l" r="r" t="t"/>
                <a:pathLst>
                  <a:path extrusionOk="0" h="22237" w="25609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rect b="b" l="l" r="r" t="t"/>
                <a:pathLst>
                  <a:path extrusionOk="0" h="20521" w="2329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rect b="b" l="l" r="r" t="t"/>
                <a:pathLst>
                  <a:path extrusionOk="0" h="7388" w="9419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rect b="b" l="l" r="r" t="t"/>
                <a:pathLst>
                  <a:path extrusionOk="0" h="7059" w="7746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rect b="b" l="l" r="r" t="t"/>
                <a:pathLst>
                  <a:path extrusionOk="0" h="5458" w="5989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rect b="b" l="l" r="r" t="t"/>
                <a:pathLst>
                  <a:path extrusionOk="0" h="4798" w="4796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rect b="b" l="l" r="r" t="t"/>
                <a:pathLst>
                  <a:path extrusionOk="0" h="1229" w="1231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rect b="b" l="l" r="r" t="t"/>
                <a:pathLst>
                  <a:path extrusionOk="0" h="5171" w="5365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rect b="b" l="l" r="r" t="t"/>
                <a:pathLst>
                  <a:path extrusionOk="0" h="654" w="655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rect b="b" l="l" r="r" t="t"/>
                <a:pathLst>
                  <a:path extrusionOk="0" h="1076" w="308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rect b="b" l="l" r="r" t="t"/>
                <a:pathLst>
                  <a:path extrusionOk="0" h="4098" w="1117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rect b="b" l="l" r="r" t="t"/>
                <a:pathLst>
                  <a:path extrusionOk="0" h="6996" w="6999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rect b="b" l="l" r="r" t="t"/>
                <a:pathLst>
                  <a:path extrusionOk="0" h="4942" w="494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rect b="b" l="l" r="r" t="t"/>
                <a:pathLst>
                  <a:path extrusionOk="0" h="4940" w="2624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rect b="b" l="l" r="r" t="t"/>
                <a:pathLst>
                  <a:path extrusionOk="0" h="1943" w="2902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rect b="b" l="l" r="r" t="t"/>
                <a:pathLst>
                  <a:path extrusionOk="0" h="4334" w="4408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rect b="b" l="l" r="r" t="t"/>
                <a:pathLst>
                  <a:path extrusionOk="0" h="6395" w="6396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rect b="b" l="l" r="r" t="t"/>
                <a:pathLst>
                  <a:path extrusionOk="0" h="5993" w="5994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rect b="b" l="l" r="r" t="t"/>
                <a:pathLst>
                  <a:path extrusionOk="0" h="3782" w="1919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3" name="Google Shape;773;p40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7209703" y="37498"/>
            <a:ext cx="1934291" cy="1739805"/>
            <a:chOff x="7133528" y="76211"/>
            <a:chExt cx="1934291" cy="1739805"/>
          </a:xfrm>
        </p:grpSpPr>
        <p:sp>
          <p:nvSpPr>
            <p:cNvPr id="775" name="Google Shape;775;p40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40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1" name="Google Shape;791;p40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9" name="Google Shape;799;p4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ITERATIVO</a:t>
            </a:r>
            <a:endParaRPr/>
          </a:p>
        </p:txBody>
      </p:sp>
      <p:sp>
        <p:nvSpPr>
          <p:cNvPr id="800" name="Google Shape;800;p41"/>
          <p:cNvSpPr txBox="1"/>
          <p:nvPr/>
        </p:nvSpPr>
        <p:spPr>
          <a:xfrm>
            <a:off x="5892900" y="3852500"/>
            <a:ext cx="3049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Resultados más rápidos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Requiere menos información previa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Ofrece mayor flexibilidad.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1" name="Google Shape;801;p41"/>
          <p:cNvSpPr txBox="1"/>
          <p:nvPr/>
        </p:nvSpPr>
        <p:spPr>
          <a:xfrm>
            <a:off x="58929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02" name="Google Shape;802;p41"/>
          <p:cNvSpPr txBox="1"/>
          <p:nvPr/>
        </p:nvSpPr>
        <p:spPr>
          <a:xfrm>
            <a:off x="402225" y="3371900"/>
            <a:ext cx="28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Uso recomendado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03" name="Google Shape;803;p41"/>
          <p:cNvSpPr txBox="1"/>
          <p:nvPr/>
        </p:nvSpPr>
        <p:spPr>
          <a:xfrm>
            <a:off x="720000" y="3852500"/>
            <a:ext cx="253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Proyectos que requieren entrega rápida y se tienen aspiraciones de mejora (actualizaciones)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4" name="Google Shape;804;p41"/>
          <p:cNvSpPr txBox="1"/>
          <p:nvPr/>
        </p:nvSpPr>
        <p:spPr>
          <a:xfrm>
            <a:off x="3251100" y="1212950"/>
            <a:ext cx="26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Consiste en…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05" name="Google Shape;805;p41"/>
          <p:cNvSpPr txBox="1"/>
          <p:nvPr/>
        </p:nvSpPr>
        <p:spPr>
          <a:xfrm>
            <a:off x="2609800" y="1749513"/>
            <a:ext cx="3924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Desarrollar el proyecto como una secuencia de pasos e iteraciones una vez establecida la arquitectura global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6" name="Google Shape;806;p41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7" name="Google Shape;807;p41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8" name="Google Shape;808;p41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9" name="Google Shape;809;p41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810" name="Google Shape;810;p4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3" name="Google Shape;813;p41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814" name="Google Shape;814;p41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6" name="Google Shape;816;p41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817" name="Google Shape;817;p41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0" name="Google Shape;820;p41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821" name="Google Shape;821;p41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2" name="Google Shape;822;p41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823" name="Google Shape;823;p41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3" name="Google Shape;833;p41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6" name="Google Shape;8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025" y="1203865"/>
            <a:ext cx="2848800" cy="159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2"/>
          <p:cNvSpPr txBox="1"/>
          <p:nvPr>
            <p:ph type="title"/>
          </p:nvPr>
        </p:nvSpPr>
        <p:spPr>
          <a:xfrm>
            <a:off x="720000" y="66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ITERATIVO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FASES</a:t>
            </a:r>
            <a:endParaRPr sz="3000">
              <a:solidFill>
                <a:schemeClr val="dk2"/>
              </a:solidFill>
            </a:endParaRPr>
          </a:p>
        </p:txBody>
      </p:sp>
      <p:cxnSp>
        <p:nvCxnSpPr>
          <p:cNvPr id="842" name="Google Shape;842;p42"/>
          <p:cNvCxnSpPr>
            <a:stCxn id="843" idx="1"/>
            <a:endCxn id="844" idx="1"/>
          </p:cNvCxnSpPr>
          <p:nvPr/>
        </p:nvCxnSpPr>
        <p:spPr>
          <a:xfrm>
            <a:off x="287725" y="1627575"/>
            <a:ext cx="432300" cy="944100"/>
          </a:xfrm>
          <a:prstGeom prst="curvedConnector3">
            <a:avLst>
              <a:gd fmla="val -5508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2"/>
          <p:cNvCxnSpPr>
            <a:stCxn id="844" idx="1"/>
            <a:endCxn id="846" idx="1"/>
          </p:cNvCxnSpPr>
          <p:nvPr/>
        </p:nvCxnSpPr>
        <p:spPr>
          <a:xfrm>
            <a:off x="720025" y="2571750"/>
            <a:ext cx="609300" cy="965400"/>
          </a:xfrm>
          <a:prstGeom prst="curvedConnector3">
            <a:avLst>
              <a:gd fmla="val -3908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2"/>
          <p:cNvSpPr txBox="1"/>
          <p:nvPr/>
        </p:nvSpPr>
        <p:spPr>
          <a:xfrm>
            <a:off x="2906388" y="1350375"/>
            <a:ext cx="4142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Definir objetivo, requisitos y los peligros a un nivel superior.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8" name="Google Shape;848;p42"/>
          <p:cNvSpPr txBox="1"/>
          <p:nvPr/>
        </p:nvSpPr>
        <p:spPr>
          <a:xfrm>
            <a:off x="4425825" y="3100795"/>
            <a:ext cx="41424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Probar la iteración y consultar con las partes interesadas del proyecto.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9" name="Google Shape;849;p42"/>
          <p:cNvSpPr txBox="1"/>
          <p:nvPr/>
        </p:nvSpPr>
        <p:spPr>
          <a:xfrm>
            <a:off x="3672750" y="2305088"/>
            <a:ext cx="4372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Creación de la primera iteración basada en el análisis y diseño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3" name="Google Shape;843;p42"/>
          <p:cNvSpPr/>
          <p:nvPr/>
        </p:nvSpPr>
        <p:spPr>
          <a:xfrm>
            <a:off x="287725" y="1350375"/>
            <a:ext cx="22617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Análisis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44" name="Google Shape;844;p42"/>
          <p:cNvSpPr/>
          <p:nvPr/>
        </p:nvSpPr>
        <p:spPr>
          <a:xfrm>
            <a:off x="720025" y="2294550"/>
            <a:ext cx="25824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Inicialización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46" name="Google Shape;846;p42"/>
          <p:cNvSpPr/>
          <p:nvPr/>
        </p:nvSpPr>
        <p:spPr>
          <a:xfrm>
            <a:off x="1329300" y="3259825"/>
            <a:ext cx="26781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Iteración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850" name="Google Shape;850;p42"/>
          <p:cNvGrpSpPr/>
          <p:nvPr/>
        </p:nvGrpSpPr>
        <p:grpSpPr>
          <a:xfrm>
            <a:off x="7048803" y="76211"/>
            <a:ext cx="2019016" cy="2140593"/>
            <a:chOff x="7048803" y="76211"/>
            <a:chExt cx="2019016" cy="2140593"/>
          </a:xfrm>
        </p:grpSpPr>
        <p:sp>
          <p:nvSpPr>
            <p:cNvPr id="851" name="Google Shape;851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 flipH="1">
              <a:off x="8421567" y="1837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 flipH="1">
              <a:off x="7048803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 flipH="1">
              <a:off x="8803390" y="164966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5" name="Google Shape;855;p42"/>
            <p:cNvGrpSpPr/>
            <p:nvPr/>
          </p:nvGrpSpPr>
          <p:grpSpPr>
            <a:xfrm>
              <a:off x="7048804" y="152395"/>
              <a:ext cx="1942808" cy="1488424"/>
              <a:chOff x="5843375" y="1941175"/>
              <a:chExt cx="867325" cy="664475"/>
            </a:xfrm>
          </p:grpSpPr>
          <p:sp>
            <p:nvSpPr>
              <p:cNvPr id="856" name="Google Shape;856;p42"/>
              <p:cNvSpPr/>
              <p:nvPr/>
            </p:nvSpPr>
            <p:spPr>
              <a:xfrm>
                <a:off x="5921075" y="2072100"/>
                <a:ext cx="708600" cy="447475"/>
              </a:xfrm>
              <a:custGeom>
                <a:rect b="b" l="l" r="r" t="t"/>
                <a:pathLst>
                  <a:path extrusionOk="0" h="17899" w="28344">
                    <a:moveTo>
                      <a:pt x="1288" y="0"/>
                    </a:moveTo>
                    <a:cubicBezTo>
                      <a:pt x="581" y="0"/>
                      <a:pt x="1" y="579"/>
                      <a:pt x="1" y="1288"/>
                    </a:cubicBezTo>
                    <a:lnTo>
                      <a:pt x="1" y="16611"/>
                    </a:lnTo>
                    <a:cubicBezTo>
                      <a:pt x="1" y="17318"/>
                      <a:pt x="581" y="17899"/>
                      <a:pt x="1288" y="17899"/>
                    </a:cubicBezTo>
                    <a:lnTo>
                      <a:pt x="27056" y="17899"/>
                    </a:lnTo>
                    <a:cubicBezTo>
                      <a:pt x="27763" y="17899"/>
                      <a:pt x="28343" y="17318"/>
                      <a:pt x="28343" y="16611"/>
                    </a:cubicBezTo>
                    <a:lnTo>
                      <a:pt x="28343" y="1288"/>
                    </a:lnTo>
                    <a:cubicBezTo>
                      <a:pt x="28343" y="579"/>
                      <a:pt x="27763" y="0"/>
                      <a:pt x="27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5921150" y="2408000"/>
                <a:ext cx="708550" cy="111575"/>
              </a:xfrm>
              <a:custGeom>
                <a:rect b="b" l="l" r="r" t="t"/>
                <a:pathLst>
                  <a:path extrusionOk="0" h="4463" w="28342">
                    <a:moveTo>
                      <a:pt x="0" y="0"/>
                    </a:moveTo>
                    <a:lnTo>
                      <a:pt x="0" y="3175"/>
                    </a:lnTo>
                    <a:cubicBezTo>
                      <a:pt x="0" y="3882"/>
                      <a:pt x="579" y="4463"/>
                      <a:pt x="1288" y="4463"/>
                    </a:cubicBezTo>
                    <a:lnTo>
                      <a:pt x="27054" y="4463"/>
                    </a:lnTo>
                    <a:cubicBezTo>
                      <a:pt x="27761" y="4463"/>
                      <a:pt x="28342" y="3882"/>
                      <a:pt x="28342" y="3175"/>
                    </a:cubicBezTo>
                    <a:lnTo>
                      <a:pt x="28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5939650" y="2090875"/>
                <a:ext cx="671500" cy="301075"/>
              </a:xfrm>
              <a:custGeom>
                <a:rect b="b" l="l" r="r" t="t"/>
                <a:pathLst>
                  <a:path extrusionOk="0" h="12043" w="26860">
                    <a:moveTo>
                      <a:pt x="414" y="0"/>
                    </a:moveTo>
                    <a:cubicBezTo>
                      <a:pt x="186" y="0"/>
                      <a:pt x="1" y="186"/>
                      <a:pt x="1" y="413"/>
                    </a:cubicBezTo>
                    <a:lnTo>
                      <a:pt x="1" y="11628"/>
                    </a:lnTo>
                    <a:cubicBezTo>
                      <a:pt x="1" y="11856"/>
                      <a:pt x="186" y="12042"/>
                      <a:pt x="414" y="12042"/>
                    </a:cubicBezTo>
                    <a:lnTo>
                      <a:pt x="26447" y="12042"/>
                    </a:lnTo>
                    <a:cubicBezTo>
                      <a:pt x="26674" y="12042"/>
                      <a:pt x="26860" y="11856"/>
                      <a:pt x="26860" y="11628"/>
                    </a:cubicBezTo>
                    <a:lnTo>
                      <a:pt x="26860" y="413"/>
                    </a:lnTo>
                    <a:cubicBezTo>
                      <a:pt x="26860" y="186"/>
                      <a:pt x="26674" y="0"/>
                      <a:pt x="26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6101275" y="2587225"/>
                <a:ext cx="348250" cy="18425"/>
              </a:xfrm>
              <a:custGeom>
                <a:rect b="b" l="l" r="r" t="t"/>
                <a:pathLst>
                  <a:path extrusionOk="0" h="737" w="13930">
                    <a:moveTo>
                      <a:pt x="1" y="1"/>
                    </a:moveTo>
                    <a:lnTo>
                      <a:pt x="1" y="736"/>
                    </a:lnTo>
                    <a:lnTo>
                      <a:pt x="13930" y="736"/>
                    </a:lnTo>
                    <a:lnTo>
                      <a:pt x="139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6146700" y="2519500"/>
                <a:ext cx="257425" cy="67750"/>
              </a:xfrm>
              <a:custGeom>
                <a:rect b="b" l="l" r="r" t="t"/>
                <a:pathLst>
                  <a:path extrusionOk="0" h="2710" w="10297">
                    <a:moveTo>
                      <a:pt x="0" y="0"/>
                    </a:moveTo>
                    <a:lnTo>
                      <a:pt x="0" y="2710"/>
                    </a:lnTo>
                    <a:lnTo>
                      <a:pt x="10296" y="2710"/>
                    </a:lnTo>
                    <a:lnTo>
                      <a:pt x="102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6146700" y="2519500"/>
                <a:ext cx="257425" cy="39050"/>
              </a:xfrm>
              <a:custGeom>
                <a:rect b="b" l="l" r="r" t="t"/>
                <a:pathLst>
                  <a:path extrusionOk="0" h="1562" w="10297">
                    <a:moveTo>
                      <a:pt x="0" y="0"/>
                    </a:moveTo>
                    <a:lnTo>
                      <a:pt x="0" y="505"/>
                    </a:lnTo>
                    <a:lnTo>
                      <a:pt x="10296" y="1562"/>
                    </a:lnTo>
                    <a:lnTo>
                      <a:pt x="102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6033400" y="1941175"/>
                <a:ext cx="484000" cy="420325"/>
              </a:xfrm>
              <a:custGeom>
                <a:rect b="b" l="l" r="r" t="t"/>
                <a:pathLst>
                  <a:path extrusionOk="0" h="16813" w="19360">
                    <a:moveTo>
                      <a:pt x="9680" y="1"/>
                    </a:moveTo>
                    <a:cubicBezTo>
                      <a:pt x="8992" y="545"/>
                      <a:pt x="6417" y="2407"/>
                      <a:pt x="3179" y="2460"/>
                    </a:cubicBezTo>
                    <a:cubicBezTo>
                      <a:pt x="3179" y="2460"/>
                      <a:pt x="1" y="13256"/>
                      <a:pt x="9680" y="16813"/>
                    </a:cubicBezTo>
                    <a:cubicBezTo>
                      <a:pt x="19360" y="13256"/>
                      <a:pt x="16180" y="2460"/>
                      <a:pt x="16180" y="2460"/>
                    </a:cubicBezTo>
                    <a:cubicBezTo>
                      <a:pt x="12942" y="2407"/>
                      <a:pt x="10367" y="545"/>
                      <a:pt x="9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6175150" y="1997400"/>
                <a:ext cx="342250" cy="364100"/>
              </a:xfrm>
              <a:custGeom>
                <a:rect b="b" l="l" r="r" t="t"/>
                <a:pathLst>
                  <a:path extrusionOk="0" h="14564" w="13690">
                    <a:moveTo>
                      <a:pt x="8725" y="0"/>
                    </a:moveTo>
                    <a:cubicBezTo>
                      <a:pt x="8528" y="5800"/>
                      <a:pt x="4894" y="10632"/>
                      <a:pt x="0" y="12101"/>
                    </a:cubicBezTo>
                    <a:cubicBezTo>
                      <a:pt x="996" y="13082"/>
                      <a:pt x="2301" y="13936"/>
                      <a:pt x="4010" y="14564"/>
                    </a:cubicBezTo>
                    <a:cubicBezTo>
                      <a:pt x="13690" y="11007"/>
                      <a:pt x="10510" y="211"/>
                      <a:pt x="10510" y="211"/>
                    </a:cubicBezTo>
                    <a:cubicBezTo>
                      <a:pt x="9887" y="200"/>
                      <a:pt x="9290" y="122"/>
                      <a:pt x="8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6218375" y="2025875"/>
                <a:ext cx="114100" cy="112250"/>
              </a:xfrm>
              <a:custGeom>
                <a:rect b="b" l="l" r="r" t="t"/>
                <a:pathLst>
                  <a:path extrusionOk="0" h="4490" w="4564">
                    <a:moveTo>
                      <a:pt x="2599" y="587"/>
                    </a:moveTo>
                    <a:cubicBezTo>
                      <a:pt x="3359" y="587"/>
                      <a:pt x="3975" y="1205"/>
                      <a:pt x="3975" y="1962"/>
                    </a:cubicBezTo>
                    <a:lnTo>
                      <a:pt x="3975" y="2524"/>
                    </a:lnTo>
                    <a:cubicBezTo>
                      <a:pt x="3975" y="3284"/>
                      <a:pt x="3357" y="3900"/>
                      <a:pt x="2599" y="3900"/>
                    </a:cubicBezTo>
                    <a:lnTo>
                      <a:pt x="1963" y="3900"/>
                    </a:lnTo>
                    <a:cubicBezTo>
                      <a:pt x="1205" y="3900"/>
                      <a:pt x="587" y="3282"/>
                      <a:pt x="587" y="2524"/>
                    </a:cubicBezTo>
                    <a:lnTo>
                      <a:pt x="587" y="1962"/>
                    </a:lnTo>
                    <a:cubicBezTo>
                      <a:pt x="587" y="1203"/>
                      <a:pt x="1206" y="587"/>
                      <a:pt x="1963" y="587"/>
                    </a:cubicBezTo>
                    <a:close/>
                    <a:moveTo>
                      <a:pt x="1963" y="0"/>
                    </a:moveTo>
                    <a:cubicBezTo>
                      <a:pt x="881" y="0"/>
                      <a:pt x="1" y="881"/>
                      <a:pt x="1" y="1963"/>
                    </a:cubicBezTo>
                    <a:lnTo>
                      <a:pt x="1" y="2526"/>
                    </a:lnTo>
                    <a:cubicBezTo>
                      <a:pt x="1" y="3608"/>
                      <a:pt x="881" y="4490"/>
                      <a:pt x="1963" y="4490"/>
                    </a:cubicBezTo>
                    <a:lnTo>
                      <a:pt x="2599" y="4490"/>
                    </a:lnTo>
                    <a:cubicBezTo>
                      <a:pt x="3682" y="4490"/>
                      <a:pt x="4563" y="3608"/>
                      <a:pt x="4563" y="2526"/>
                    </a:cubicBezTo>
                    <a:lnTo>
                      <a:pt x="4563" y="1963"/>
                    </a:lnTo>
                    <a:cubicBezTo>
                      <a:pt x="4563" y="881"/>
                      <a:pt x="3682" y="0"/>
                      <a:pt x="25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6192525" y="2090225"/>
                <a:ext cx="165725" cy="165675"/>
              </a:xfrm>
              <a:custGeom>
                <a:rect b="b" l="l" r="r" t="t"/>
                <a:pathLst>
                  <a:path extrusionOk="0" h="6627" w="6629">
                    <a:moveTo>
                      <a:pt x="1928" y="0"/>
                    </a:moveTo>
                    <a:cubicBezTo>
                      <a:pt x="868" y="0"/>
                      <a:pt x="1" y="868"/>
                      <a:pt x="1" y="1927"/>
                    </a:cubicBezTo>
                    <a:lnTo>
                      <a:pt x="1" y="4700"/>
                    </a:lnTo>
                    <a:cubicBezTo>
                      <a:pt x="1" y="5761"/>
                      <a:pt x="868" y="6627"/>
                      <a:pt x="1928" y="6627"/>
                    </a:cubicBezTo>
                    <a:lnTo>
                      <a:pt x="4701" y="6627"/>
                    </a:lnTo>
                    <a:cubicBezTo>
                      <a:pt x="5762" y="6627"/>
                      <a:pt x="6628" y="5761"/>
                      <a:pt x="6628" y="4700"/>
                    </a:cubicBezTo>
                    <a:lnTo>
                      <a:pt x="6628" y="1927"/>
                    </a:lnTo>
                    <a:cubicBezTo>
                      <a:pt x="6628" y="866"/>
                      <a:pt x="5762" y="0"/>
                      <a:pt x="47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6203000" y="2100675"/>
                <a:ext cx="155250" cy="155275"/>
              </a:xfrm>
              <a:custGeom>
                <a:rect b="b" l="l" r="r" t="t"/>
                <a:pathLst>
                  <a:path extrusionOk="0" h="6211" w="6210">
                    <a:moveTo>
                      <a:pt x="5474" y="0"/>
                    </a:moveTo>
                    <a:lnTo>
                      <a:pt x="5474" y="0"/>
                    </a:lnTo>
                    <a:cubicBezTo>
                      <a:pt x="5734" y="328"/>
                      <a:pt x="5892" y="742"/>
                      <a:pt x="5892" y="1192"/>
                    </a:cubicBezTo>
                    <a:lnTo>
                      <a:pt x="5892" y="3965"/>
                    </a:lnTo>
                    <a:cubicBezTo>
                      <a:pt x="5892" y="5025"/>
                      <a:pt x="5026" y="5892"/>
                      <a:pt x="3966" y="5892"/>
                    </a:cubicBezTo>
                    <a:lnTo>
                      <a:pt x="1192" y="5892"/>
                    </a:lnTo>
                    <a:cubicBezTo>
                      <a:pt x="741" y="5892"/>
                      <a:pt x="329" y="5735"/>
                      <a:pt x="1" y="5476"/>
                    </a:cubicBezTo>
                    <a:lnTo>
                      <a:pt x="1" y="5476"/>
                    </a:lnTo>
                    <a:cubicBezTo>
                      <a:pt x="354" y="5922"/>
                      <a:pt x="899" y="6210"/>
                      <a:pt x="1509" y="6210"/>
                    </a:cubicBezTo>
                    <a:lnTo>
                      <a:pt x="4282" y="6210"/>
                    </a:lnTo>
                    <a:cubicBezTo>
                      <a:pt x="5343" y="6210"/>
                      <a:pt x="6209" y="5344"/>
                      <a:pt x="6209" y="4284"/>
                    </a:cubicBezTo>
                    <a:lnTo>
                      <a:pt x="6209" y="1511"/>
                    </a:lnTo>
                    <a:cubicBezTo>
                      <a:pt x="6209" y="898"/>
                      <a:pt x="5921" y="354"/>
                      <a:pt x="5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6250500" y="2129200"/>
                <a:ext cx="49775" cy="97975"/>
              </a:xfrm>
              <a:custGeom>
                <a:rect b="b" l="l" r="r" t="t"/>
                <a:pathLst>
                  <a:path extrusionOk="0" h="3919" w="1991">
                    <a:moveTo>
                      <a:pt x="996" y="1"/>
                    </a:moveTo>
                    <a:cubicBezTo>
                      <a:pt x="447" y="1"/>
                      <a:pt x="1" y="446"/>
                      <a:pt x="1" y="995"/>
                    </a:cubicBezTo>
                    <a:cubicBezTo>
                      <a:pt x="1" y="1389"/>
                      <a:pt x="231" y="1728"/>
                      <a:pt x="563" y="1888"/>
                    </a:cubicBezTo>
                    <a:lnTo>
                      <a:pt x="69" y="3749"/>
                    </a:lnTo>
                    <a:cubicBezTo>
                      <a:pt x="49" y="3843"/>
                      <a:pt x="112" y="3919"/>
                      <a:pt x="206" y="3919"/>
                    </a:cubicBezTo>
                    <a:lnTo>
                      <a:pt x="1780" y="3919"/>
                    </a:lnTo>
                    <a:cubicBezTo>
                      <a:pt x="1875" y="3919"/>
                      <a:pt x="1938" y="3843"/>
                      <a:pt x="1919" y="3749"/>
                    </a:cubicBezTo>
                    <a:lnTo>
                      <a:pt x="1423" y="1888"/>
                    </a:lnTo>
                    <a:cubicBezTo>
                      <a:pt x="1760" y="1728"/>
                      <a:pt x="1990" y="1389"/>
                      <a:pt x="1990" y="995"/>
                    </a:cubicBezTo>
                    <a:cubicBezTo>
                      <a:pt x="1990" y="446"/>
                      <a:pt x="1545" y="1"/>
                      <a:pt x="9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5843375" y="2159725"/>
                <a:ext cx="186300" cy="179525"/>
              </a:xfrm>
              <a:custGeom>
                <a:rect b="b" l="l" r="r" t="t"/>
                <a:pathLst>
                  <a:path extrusionOk="0" h="7181" w="7452">
                    <a:moveTo>
                      <a:pt x="1123" y="1"/>
                    </a:moveTo>
                    <a:cubicBezTo>
                      <a:pt x="505" y="1"/>
                      <a:pt x="0" y="505"/>
                      <a:pt x="0" y="1123"/>
                    </a:cubicBezTo>
                    <a:lnTo>
                      <a:pt x="0" y="4567"/>
                    </a:lnTo>
                    <a:cubicBezTo>
                      <a:pt x="0" y="5184"/>
                      <a:pt x="505" y="5689"/>
                      <a:pt x="1123" y="5689"/>
                    </a:cubicBezTo>
                    <a:lnTo>
                      <a:pt x="3470" y="5689"/>
                    </a:lnTo>
                    <a:lnTo>
                      <a:pt x="4843" y="7180"/>
                    </a:lnTo>
                    <a:lnTo>
                      <a:pt x="4843" y="5689"/>
                    </a:lnTo>
                    <a:lnTo>
                      <a:pt x="6328" y="5689"/>
                    </a:lnTo>
                    <a:cubicBezTo>
                      <a:pt x="6946" y="5689"/>
                      <a:pt x="7451" y="5184"/>
                      <a:pt x="7451" y="4567"/>
                    </a:cubicBezTo>
                    <a:lnTo>
                      <a:pt x="7451" y="1123"/>
                    </a:lnTo>
                    <a:cubicBezTo>
                      <a:pt x="7452" y="505"/>
                      <a:pt x="6948" y="1"/>
                      <a:pt x="6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5884650" y="2221325"/>
                <a:ext cx="22675" cy="22700"/>
              </a:xfrm>
              <a:custGeom>
                <a:rect b="b" l="l" r="r" t="t"/>
                <a:pathLst>
                  <a:path extrusionOk="0" h="908" w="907">
                    <a:moveTo>
                      <a:pt x="454" y="0"/>
                    </a:moveTo>
                    <a:cubicBezTo>
                      <a:pt x="202" y="0"/>
                      <a:pt x="1" y="204"/>
                      <a:pt x="1" y="454"/>
                    </a:cubicBezTo>
                    <a:cubicBezTo>
                      <a:pt x="1" y="704"/>
                      <a:pt x="202" y="907"/>
                      <a:pt x="454" y="907"/>
                    </a:cubicBezTo>
                    <a:cubicBezTo>
                      <a:pt x="703" y="907"/>
                      <a:pt x="907" y="704"/>
                      <a:pt x="907" y="454"/>
                    </a:cubicBezTo>
                    <a:cubicBezTo>
                      <a:pt x="907" y="204"/>
                      <a:pt x="704" y="0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5925175" y="2221325"/>
                <a:ext cx="22725" cy="22700"/>
              </a:xfrm>
              <a:custGeom>
                <a:rect b="b" l="l" r="r" t="t"/>
                <a:pathLst>
                  <a:path extrusionOk="0" h="908" w="909">
                    <a:moveTo>
                      <a:pt x="455" y="0"/>
                    </a:moveTo>
                    <a:cubicBezTo>
                      <a:pt x="204" y="0"/>
                      <a:pt x="1" y="204"/>
                      <a:pt x="1" y="454"/>
                    </a:cubicBezTo>
                    <a:cubicBezTo>
                      <a:pt x="1" y="704"/>
                      <a:pt x="204" y="907"/>
                      <a:pt x="455" y="907"/>
                    </a:cubicBezTo>
                    <a:cubicBezTo>
                      <a:pt x="705" y="907"/>
                      <a:pt x="909" y="704"/>
                      <a:pt x="909" y="454"/>
                    </a:cubicBezTo>
                    <a:cubicBezTo>
                      <a:pt x="909" y="204"/>
                      <a:pt x="705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5965725" y="2221325"/>
                <a:ext cx="22700" cy="22700"/>
              </a:xfrm>
              <a:custGeom>
                <a:rect b="b" l="l" r="r" t="t"/>
                <a:pathLst>
                  <a:path extrusionOk="0" h="908" w="908">
                    <a:moveTo>
                      <a:pt x="454" y="0"/>
                    </a:moveTo>
                    <a:cubicBezTo>
                      <a:pt x="204" y="0"/>
                      <a:pt x="1" y="204"/>
                      <a:pt x="1" y="454"/>
                    </a:cubicBezTo>
                    <a:cubicBezTo>
                      <a:pt x="1" y="704"/>
                      <a:pt x="204" y="907"/>
                      <a:pt x="454" y="907"/>
                    </a:cubicBezTo>
                    <a:cubicBezTo>
                      <a:pt x="705" y="907"/>
                      <a:pt x="908" y="704"/>
                      <a:pt x="908" y="454"/>
                    </a:cubicBezTo>
                    <a:cubicBezTo>
                      <a:pt x="908" y="204"/>
                      <a:pt x="705" y="0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5953800" y="2301950"/>
                <a:ext cx="10700" cy="37300"/>
              </a:xfrm>
              <a:custGeom>
                <a:rect b="b" l="l" r="r" t="t"/>
                <a:pathLst>
                  <a:path extrusionOk="0" h="1492" w="428">
                    <a:moveTo>
                      <a:pt x="1" y="0"/>
                    </a:moveTo>
                    <a:lnTo>
                      <a:pt x="1" y="1028"/>
                    </a:lnTo>
                    <a:lnTo>
                      <a:pt x="428" y="149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5990975" y="2159725"/>
                <a:ext cx="38700" cy="142250"/>
              </a:xfrm>
              <a:custGeom>
                <a:rect b="b" l="l" r="r" t="t"/>
                <a:pathLst>
                  <a:path extrusionOk="0" h="5690" w="1548">
                    <a:moveTo>
                      <a:pt x="0" y="1"/>
                    </a:moveTo>
                    <a:cubicBezTo>
                      <a:pt x="616" y="1"/>
                      <a:pt x="1122" y="505"/>
                      <a:pt x="1122" y="1123"/>
                    </a:cubicBezTo>
                    <a:lnTo>
                      <a:pt x="1122" y="4567"/>
                    </a:lnTo>
                    <a:cubicBezTo>
                      <a:pt x="1122" y="5184"/>
                      <a:pt x="616" y="5689"/>
                      <a:pt x="0" y="5689"/>
                    </a:cubicBezTo>
                    <a:lnTo>
                      <a:pt x="426" y="5689"/>
                    </a:lnTo>
                    <a:cubicBezTo>
                      <a:pt x="1044" y="5689"/>
                      <a:pt x="1548" y="5184"/>
                      <a:pt x="1548" y="4567"/>
                    </a:cubicBezTo>
                    <a:lnTo>
                      <a:pt x="1548" y="1123"/>
                    </a:lnTo>
                    <a:cubicBezTo>
                      <a:pt x="1548" y="505"/>
                      <a:pt x="1044" y="1"/>
                      <a:pt x="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6517225" y="2177425"/>
                <a:ext cx="193475" cy="138825"/>
              </a:xfrm>
              <a:custGeom>
                <a:rect b="b" l="l" r="r" t="t"/>
                <a:pathLst>
                  <a:path extrusionOk="0" h="5553" w="7739">
                    <a:moveTo>
                      <a:pt x="3868" y="0"/>
                    </a:moveTo>
                    <a:cubicBezTo>
                      <a:pt x="3611" y="0"/>
                      <a:pt x="3354" y="144"/>
                      <a:pt x="3158" y="432"/>
                    </a:cubicBezTo>
                    <a:lnTo>
                      <a:pt x="391" y="4507"/>
                    </a:lnTo>
                    <a:cubicBezTo>
                      <a:pt x="0" y="5082"/>
                      <a:pt x="250" y="5553"/>
                      <a:pt x="945" y="5553"/>
                    </a:cubicBezTo>
                    <a:lnTo>
                      <a:pt x="6795" y="5553"/>
                    </a:lnTo>
                    <a:cubicBezTo>
                      <a:pt x="7490" y="5553"/>
                      <a:pt x="7739" y="5082"/>
                      <a:pt x="7348" y="4507"/>
                    </a:cubicBezTo>
                    <a:lnTo>
                      <a:pt x="4578" y="432"/>
                    </a:lnTo>
                    <a:cubicBezTo>
                      <a:pt x="4383" y="144"/>
                      <a:pt x="4125" y="0"/>
                      <a:pt x="38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6609175" y="2177400"/>
                <a:ext cx="101525" cy="138850"/>
              </a:xfrm>
              <a:custGeom>
                <a:rect b="b" l="l" r="r" t="t"/>
                <a:pathLst>
                  <a:path extrusionOk="0" h="5554" w="4061">
                    <a:moveTo>
                      <a:pt x="189" y="1"/>
                    </a:moveTo>
                    <a:cubicBezTo>
                      <a:pt x="126" y="1"/>
                      <a:pt x="63" y="9"/>
                      <a:pt x="1" y="26"/>
                    </a:cubicBezTo>
                    <a:cubicBezTo>
                      <a:pt x="192" y="82"/>
                      <a:pt x="373" y="216"/>
                      <a:pt x="521" y="433"/>
                    </a:cubicBezTo>
                    <a:lnTo>
                      <a:pt x="3289" y="4508"/>
                    </a:lnTo>
                    <a:cubicBezTo>
                      <a:pt x="3680" y="5083"/>
                      <a:pt x="3430" y="5554"/>
                      <a:pt x="2737" y="5554"/>
                    </a:cubicBezTo>
                    <a:lnTo>
                      <a:pt x="3117" y="5554"/>
                    </a:lnTo>
                    <a:cubicBezTo>
                      <a:pt x="3812" y="5552"/>
                      <a:pt x="4061" y="5081"/>
                      <a:pt x="3670" y="4508"/>
                    </a:cubicBezTo>
                    <a:lnTo>
                      <a:pt x="900" y="433"/>
                    </a:lnTo>
                    <a:cubicBezTo>
                      <a:pt x="704" y="144"/>
                      <a:pt x="447" y="1"/>
                      <a:pt x="1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6607575" y="2211900"/>
                <a:ext cx="12800" cy="69125"/>
              </a:xfrm>
              <a:custGeom>
                <a:rect b="b" l="l" r="r" t="t"/>
                <a:pathLst>
                  <a:path extrusionOk="0" h="2765" w="512">
                    <a:moveTo>
                      <a:pt x="256" y="1"/>
                    </a:moveTo>
                    <a:cubicBezTo>
                      <a:pt x="115" y="1"/>
                      <a:pt x="1" y="116"/>
                      <a:pt x="1" y="257"/>
                    </a:cubicBezTo>
                    <a:lnTo>
                      <a:pt x="1" y="2509"/>
                    </a:lnTo>
                    <a:cubicBezTo>
                      <a:pt x="1" y="2650"/>
                      <a:pt x="115" y="2764"/>
                      <a:pt x="256" y="2764"/>
                    </a:cubicBezTo>
                    <a:cubicBezTo>
                      <a:pt x="396" y="2764"/>
                      <a:pt x="512" y="2650"/>
                      <a:pt x="512" y="2509"/>
                    </a:cubicBezTo>
                    <a:lnTo>
                      <a:pt x="512" y="257"/>
                    </a:lnTo>
                    <a:cubicBezTo>
                      <a:pt x="509" y="116"/>
                      <a:pt x="396" y="1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6607575" y="2286800"/>
                <a:ext cx="12800" cy="12825"/>
              </a:xfrm>
              <a:custGeom>
                <a:rect b="b" l="l" r="r" t="t"/>
                <a:pathLst>
                  <a:path extrusionOk="0" h="513" w="512">
                    <a:moveTo>
                      <a:pt x="256" y="0"/>
                    </a:moveTo>
                    <a:cubicBezTo>
                      <a:pt x="115" y="0"/>
                      <a:pt x="1" y="114"/>
                      <a:pt x="1" y="256"/>
                    </a:cubicBezTo>
                    <a:cubicBezTo>
                      <a:pt x="1" y="397"/>
                      <a:pt x="115" y="513"/>
                      <a:pt x="256" y="513"/>
                    </a:cubicBezTo>
                    <a:cubicBezTo>
                      <a:pt x="396" y="513"/>
                      <a:pt x="512" y="399"/>
                      <a:pt x="512" y="256"/>
                    </a:cubicBezTo>
                    <a:cubicBezTo>
                      <a:pt x="509" y="114"/>
                      <a:pt x="396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8" name="Google Shape;878;p42"/>
          <p:cNvSpPr/>
          <p:nvPr/>
        </p:nvSpPr>
        <p:spPr>
          <a:xfrm>
            <a:off x="1860000" y="4193800"/>
            <a:ext cx="2678100" cy="801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Evaluación y revisión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79" name="Google Shape;879;p42"/>
          <p:cNvSpPr txBox="1"/>
          <p:nvPr/>
        </p:nvSpPr>
        <p:spPr>
          <a:xfrm>
            <a:off x="4834575" y="4282775"/>
            <a:ext cx="4142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Evaluación el éxito de la iteración y rediseño en posteriores iteraciones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80" name="Google Shape;880;p42"/>
          <p:cNvCxnSpPr>
            <a:stCxn id="846" idx="1"/>
            <a:endCxn id="878" idx="1"/>
          </p:cNvCxnSpPr>
          <p:nvPr/>
        </p:nvCxnSpPr>
        <p:spPr>
          <a:xfrm>
            <a:off x="1329300" y="3537025"/>
            <a:ext cx="530700" cy="1057500"/>
          </a:xfrm>
          <a:prstGeom prst="curvedConnector3">
            <a:avLst>
              <a:gd fmla="val -448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6" name="Google Shape;886;p43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V</a:t>
            </a:r>
            <a:endParaRPr/>
          </a:p>
        </p:txBody>
      </p:sp>
      <p:sp>
        <p:nvSpPr>
          <p:cNvPr id="887" name="Google Shape;887;p43"/>
          <p:cNvSpPr txBox="1"/>
          <p:nvPr/>
        </p:nvSpPr>
        <p:spPr>
          <a:xfrm>
            <a:off x="5892900" y="3852500"/>
            <a:ext cx="3049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Apoyar los métodos de gestión de calidad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8" name="Google Shape;888;p43"/>
          <p:cNvSpPr txBox="1"/>
          <p:nvPr/>
        </p:nvSpPr>
        <p:spPr>
          <a:xfrm>
            <a:off x="58929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9" name="Google Shape;889;p43"/>
          <p:cNvSpPr txBox="1"/>
          <p:nvPr/>
        </p:nvSpPr>
        <p:spPr>
          <a:xfrm>
            <a:off x="402225" y="3219500"/>
            <a:ext cx="28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Uso recomendado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90" name="Google Shape;890;p43"/>
          <p:cNvSpPr txBox="1"/>
          <p:nvPr/>
        </p:nvSpPr>
        <p:spPr>
          <a:xfrm>
            <a:off x="0" y="3623900"/>
            <a:ext cx="325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requisitos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objetivos son explícitos e inequívocos.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Requisitos técnicos estén disponibles a la mano.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 fallas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del sistema desarrollado son aceptables.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1" name="Google Shape;891;p43"/>
          <p:cNvSpPr txBox="1"/>
          <p:nvPr/>
        </p:nvSpPr>
        <p:spPr>
          <a:xfrm>
            <a:off x="3251100" y="1212950"/>
            <a:ext cx="26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Consiste en…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92" name="Google Shape;892;p43"/>
          <p:cNvSpPr txBox="1"/>
          <p:nvPr/>
        </p:nvSpPr>
        <p:spPr>
          <a:xfrm>
            <a:off x="2609800" y="1749513"/>
            <a:ext cx="3924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Realizar etapas que pueden interactuar entre sí de la fase de verificación y la fase de validación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3" name="Google Shape;893;p43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5" name="Google Shape;895;p43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6" name="Google Shape;896;p43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897" name="Google Shape;897;p43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0" name="Google Shape;900;p43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901" name="Google Shape;901;p43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3" name="Google Shape;903;p43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904" name="Google Shape;904;p43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43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908" name="Google Shape;908;p43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43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910" name="Google Shape;910;p43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0" name="Google Shape;920;p43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3" name="Google Shape;9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450" y="76199"/>
            <a:ext cx="3049800" cy="29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4"/>
          <p:cNvSpPr txBox="1"/>
          <p:nvPr>
            <p:ph type="title"/>
          </p:nvPr>
        </p:nvSpPr>
        <p:spPr>
          <a:xfrm>
            <a:off x="720000" y="229025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FASES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929" name="Google Shape;929;p44"/>
          <p:cNvSpPr/>
          <p:nvPr/>
        </p:nvSpPr>
        <p:spPr>
          <a:xfrm>
            <a:off x="3296300" y="1297388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1</a:t>
            </a:r>
            <a:endParaRPr b="1" sz="3500">
              <a:solidFill>
                <a:schemeClr val="accent2"/>
              </a:solidFill>
            </a:endParaRPr>
          </a:p>
        </p:txBody>
      </p:sp>
      <p:sp>
        <p:nvSpPr>
          <p:cNvPr id="930" name="Google Shape;930;p44"/>
          <p:cNvSpPr/>
          <p:nvPr/>
        </p:nvSpPr>
        <p:spPr>
          <a:xfrm>
            <a:off x="4792150" y="3400988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3</a:t>
            </a:r>
            <a:endParaRPr b="1" sz="3500">
              <a:solidFill>
                <a:schemeClr val="accent2"/>
              </a:solidFill>
            </a:endParaRPr>
          </a:p>
        </p:txBody>
      </p:sp>
      <p:sp>
        <p:nvSpPr>
          <p:cNvPr id="931" name="Google Shape;931;p44"/>
          <p:cNvSpPr/>
          <p:nvPr/>
        </p:nvSpPr>
        <p:spPr>
          <a:xfrm>
            <a:off x="3728300" y="3406788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2</a:t>
            </a:r>
            <a:endParaRPr b="1" sz="3500">
              <a:solidFill>
                <a:schemeClr val="accent2"/>
              </a:solidFill>
            </a:endParaRPr>
          </a:p>
        </p:txBody>
      </p:sp>
      <p:cxnSp>
        <p:nvCxnSpPr>
          <p:cNvPr id="932" name="Google Shape;932;p44"/>
          <p:cNvCxnSpPr>
            <a:stCxn id="929" idx="4"/>
            <a:endCxn id="931" idx="0"/>
          </p:cNvCxnSpPr>
          <p:nvPr/>
        </p:nvCxnSpPr>
        <p:spPr>
          <a:xfrm flipH="1" rot="-5400000">
            <a:off x="3321650" y="2568038"/>
            <a:ext cx="1245300" cy="4320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44"/>
          <p:cNvCxnSpPr>
            <a:stCxn id="931" idx="6"/>
            <a:endCxn id="930" idx="2"/>
          </p:cNvCxnSpPr>
          <p:nvPr/>
        </p:nvCxnSpPr>
        <p:spPr>
          <a:xfrm flipH="1" rot="10800000">
            <a:off x="4592300" y="3833088"/>
            <a:ext cx="199800" cy="6000"/>
          </a:xfrm>
          <a:prstGeom prst="curvedConnector3">
            <a:avLst>
              <a:gd fmla="val 5001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44"/>
          <p:cNvSpPr txBox="1"/>
          <p:nvPr/>
        </p:nvSpPr>
        <p:spPr>
          <a:xfrm>
            <a:off x="523763" y="1367775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Análisis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35" name="Google Shape;935;p44"/>
          <p:cNvSpPr txBox="1"/>
          <p:nvPr/>
        </p:nvSpPr>
        <p:spPr>
          <a:xfrm>
            <a:off x="140550" y="1845675"/>
            <a:ext cx="27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Análisis de requisitos para comprender las expectativas de los clientes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6" name="Google Shape;936;p44"/>
          <p:cNvSpPr txBox="1"/>
          <p:nvPr/>
        </p:nvSpPr>
        <p:spPr>
          <a:xfrm>
            <a:off x="6077913" y="3555950"/>
            <a:ext cx="29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Diseño </a:t>
            </a: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arquitectónico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37" name="Google Shape;937;p44"/>
          <p:cNvSpPr txBox="1"/>
          <p:nvPr/>
        </p:nvSpPr>
        <p:spPr>
          <a:xfrm>
            <a:off x="6077925" y="4033850"/>
            <a:ext cx="27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divide en diferentes módulos según sus funcionalidades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8" name="Google Shape;938;p44"/>
          <p:cNvSpPr txBox="1"/>
          <p:nvPr/>
        </p:nvSpPr>
        <p:spPr>
          <a:xfrm>
            <a:off x="354150" y="3555950"/>
            <a:ext cx="31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Diseño de sistemas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39" name="Google Shape;939;p44"/>
          <p:cNvSpPr txBox="1"/>
          <p:nvPr/>
        </p:nvSpPr>
        <p:spPr>
          <a:xfrm>
            <a:off x="1210150" y="403385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Desarrollo del sistema de diseño detallado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0" name="Google Shape;940;p44"/>
          <p:cNvGrpSpPr/>
          <p:nvPr/>
        </p:nvGrpSpPr>
        <p:grpSpPr>
          <a:xfrm>
            <a:off x="1" y="-3"/>
            <a:ext cx="1395688" cy="1653590"/>
            <a:chOff x="76190" y="76211"/>
            <a:chExt cx="1399466" cy="1919431"/>
          </a:xfrm>
        </p:grpSpPr>
        <p:sp>
          <p:nvSpPr>
            <p:cNvPr id="941" name="Google Shape;941;p44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2" name="Google Shape;942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943" name="Google Shape;943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3" name="Google Shape;953;p44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4"/>
          <p:cNvGrpSpPr/>
          <p:nvPr/>
        </p:nvGrpSpPr>
        <p:grpSpPr>
          <a:xfrm>
            <a:off x="7853276" y="-154"/>
            <a:ext cx="1290939" cy="1367666"/>
            <a:chOff x="7719950" y="3194036"/>
            <a:chExt cx="1728859" cy="2254270"/>
          </a:xfrm>
        </p:grpSpPr>
        <p:sp>
          <p:nvSpPr>
            <p:cNvPr id="957" name="Google Shape;957;p44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8" name="Google Shape;958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959" name="Google Shape;959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rect b="b" l="l" r="r" t="t"/>
                <a:pathLst>
                  <a:path extrusionOk="0" h="5191" w="5188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rect b="b" l="l" r="r" t="t"/>
                <a:pathLst>
                  <a:path extrusionOk="0" h="3069" w="1558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44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44"/>
          <p:cNvSpPr/>
          <p:nvPr/>
        </p:nvSpPr>
        <p:spPr>
          <a:xfrm>
            <a:off x="5224138" y="1297400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4</a:t>
            </a:r>
            <a:endParaRPr b="1" sz="3500">
              <a:solidFill>
                <a:schemeClr val="accent2"/>
              </a:solidFill>
            </a:endParaRPr>
          </a:p>
        </p:txBody>
      </p:sp>
      <p:sp>
        <p:nvSpPr>
          <p:cNvPr id="980" name="Google Shape;980;p44"/>
          <p:cNvSpPr txBox="1"/>
          <p:nvPr/>
        </p:nvSpPr>
        <p:spPr>
          <a:xfrm>
            <a:off x="6422463" y="1367763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Diseño del módulo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81" name="Google Shape;981;p44"/>
          <p:cNvSpPr txBox="1"/>
          <p:nvPr/>
        </p:nvSpPr>
        <p:spPr>
          <a:xfrm>
            <a:off x="6422476" y="1845675"/>
            <a:ext cx="241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módulos se dividen en unos más detallados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82" name="Google Shape;982;p44"/>
          <p:cNvCxnSpPr>
            <a:stCxn id="930" idx="0"/>
            <a:endCxn id="979" idx="4"/>
          </p:cNvCxnSpPr>
          <p:nvPr/>
        </p:nvCxnSpPr>
        <p:spPr>
          <a:xfrm rot="-5400000">
            <a:off x="4820350" y="2565188"/>
            <a:ext cx="1239600" cy="432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44"/>
          <p:cNvSpPr txBox="1"/>
          <p:nvPr/>
        </p:nvSpPr>
        <p:spPr>
          <a:xfrm>
            <a:off x="3296300" y="2504150"/>
            <a:ext cx="266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VERIFICACIÓN</a:t>
            </a:r>
            <a:endParaRPr sz="24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5"/>
          <p:cNvSpPr txBox="1"/>
          <p:nvPr>
            <p:ph type="title"/>
          </p:nvPr>
        </p:nvSpPr>
        <p:spPr>
          <a:xfrm>
            <a:off x="720000" y="229025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FASES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989" name="Google Shape;989;p45"/>
          <p:cNvSpPr/>
          <p:nvPr/>
        </p:nvSpPr>
        <p:spPr>
          <a:xfrm>
            <a:off x="3296300" y="1297388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1</a:t>
            </a:r>
            <a:endParaRPr b="1" sz="3500">
              <a:solidFill>
                <a:schemeClr val="accent2"/>
              </a:solidFill>
            </a:endParaRPr>
          </a:p>
        </p:txBody>
      </p:sp>
      <p:sp>
        <p:nvSpPr>
          <p:cNvPr id="990" name="Google Shape;990;p45"/>
          <p:cNvSpPr/>
          <p:nvPr/>
        </p:nvSpPr>
        <p:spPr>
          <a:xfrm>
            <a:off x="4792150" y="3400988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3</a:t>
            </a:r>
            <a:endParaRPr b="1" sz="3500">
              <a:solidFill>
                <a:schemeClr val="accent2"/>
              </a:solidFill>
            </a:endParaRPr>
          </a:p>
        </p:txBody>
      </p:sp>
      <p:sp>
        <p:nvSpPr>
          <p:cNvPr id="991" name="Google Shape;991;p45"/>
          <p:cNvSpPr/>
          <p:nvPr/>
        </p:nvSpPr>
        <p:spPr>
          <a:xfrm>
            <a:off x="3728300" y="3406788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2</a:t>
            </a:r>
            <a:endParaRPr b="1" sz="3500">
              <a:solidFill>
                <a:schemeClr val="accent2"/>
              </a:solidFill>
            </a:endParaRPr>
          </a:p>
        </p:txBody>
      </p:sp>
      <p:cxnSp>
        <p:nvCxnSpPr>
          <p:cNvPr id="992" name="Google Shape;992;p45"/>
          <p:cNvCxnSpPr>
            <a:stCxn id="989" idx="4"/>
            <a:endCxn id="991" idx="0"/>
          </p:cNvCxnSpPr>
          <p:nvPr/>
        </p:nvCxnSpPr>
        <p:spPr>
          <a:xfrm flipH="1" rot="-5400000">
            <a:off x="3321650" y="2568038"/>
            <a:ext cx="1245300" cy="4320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5"/>
          <p:cNvCxnSpPr>
            <a:stCxn id="991" idx="6"/>
            <a:endCxn id="990" idx="2"/>
          </p:cNvCxnSpPr>
          <p:nvPr/>
        </p:nvCxnSpPr>
        <p:spPr>
          <a:xfrm flipH="1" rot="10800000">
            <a:off x="4592300" y="3833088"/>
            <a:ext cx="199800" cy="6000"/>
          </a:xfrm>
          <a:prstGeom prst="curvedConnector3">
            <a:avLst>
              <a:gd fmla="val 5001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45"/>
          <p:cNvSpPr txBox="1"/>
          <p:nvPr/>
        </p:nvSpPr>
        <p:spPr>
          <a:xfrm>
            <a:off x="737350" y="152225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Examen 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 la unidad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95" name="Google Shape;995;p45"/>
          <p:cNvSpPr txBox="1"/>
          <p:nvPr/>
        </p:nvSpPr>
        <p:spPr>
          <a:xfrm>
            <a:off x="354150" y="2000150"/>
            <a:ext cx="27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Pruebas unitarias eliminan errores a nivel de código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6" name="Google Shape;996;p45"/>
          <p:cNvSpPr txBox="1"/>
          <p:nvPr/>
        </p:nvSpPr>
        <p:spPr>
          <a:xfrm>
            <a:off x="6077913" y="3555950"/>
            <a:ext cx="29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Pruebas del sistema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97" name="Google Shape;997;p45"/>
          <p:cNvSpPr txBox="1"/>
          <p:nvPr/>
        </p:nvSpPr>
        <p:spPr>
          <a:xfrm>
            <a:off x="6077925" y="4033850"/>
            <a:ext cx="27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Examinar los requisitos funcionales y no funcionales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8" name="Google Shape;998;p45"/>
          <p:cNvSpPr txBox="1"/>
          <p:nvPr/>
        </p:nvSpPr>
        <p:spPr>
          <a:xfrm>
            <a:off x="354150" y="3555950"/>
            <a:ext cx="31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Pruebas de integración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99" name="Google Shape;999;p45"/>
          <p:cNvSpPr txBox="1"/>
          <p:nvPr/>
        </p:nvSpPr>
        <p:spPr>
          <a:xfrm>
            <a:off x="660550" y="4033850"/>
            <a:ext cx="27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Validar la comunicación interna entre módulos dentro del sistema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00" name="Google Shape;1000;p45"/>
          <p:cNvGrpSpPr/>
          <p:nvPr/>
        </p:nvGrpSpPr>
        <p:grpSpPr>
          <a:xfrm>
            <a:off x="1" y="-3"/>
            <a:ext cx="1395688" cy="1653590"/>
            <a:chOff x="76190" y="76211"/>
            <a:chExt cx="1399466" cy="1919431"/>
          </a:xfrm>
        </p:grpSpPr>
        <p:sp>
          <p:nvSpPr>
            <p:cNvPr id="1001" name="Google Shape;1001;p45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2" name="Google Shape;1002;p45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003" name="Google Shape;1003;p45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5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5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5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5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5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5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5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5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5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3" name="Google Shape;1013;p45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7853276" y="-154"/>
            <a:ext cx="1290939" cy="1367666"/>
            <a:chOff x="7719950" y="3194036"/>
            <a:chExt cx="1728859" cy="2254270"/>
          </a:xfrm>
        </p:grpSpPr>
        <p:sp>
          <p:nvSpPr>
            <p:cNvPr id="1017" name="Google Shape;1017;p45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8" name="Google Shape;1018;p45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1019" name="Google Shape;1019;p45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5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rect b="b" l="l" r="r" t="t"/>
                <a:pathLst>
                  <a:path extrusionOk="0" h="5191" w="5188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rect b="b" l="l" r="r" t="t"/>
                <a:pathLst>
                  <a:path extrusionOk="0" h="3069" w="1558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6" name="Google Shape;1036;p45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45"/>
          <p:cNvSpPr/>
          <p:nvPr/>
        </p:nvSpPr>
        <p:spPr>
          <a:xfrm>
            <a:off x="5224138" y="1297400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</a:rPr>
              <a:t>4</a:t>
            </a:r>
            <a:endParaRPr b="1" sz="3500">
              <a:solidFill>
                <a:schemeClr val="accent2"/>
              </a:solidFill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6422463" y="1367763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UAT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6422476" y="1845675"/>
            <a:ext cx="241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Validar la usabilidad del sistema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42" name="Google Shape;1042;p45"/>
          <p:cNvCxnSpPr>
            <a:stCxn id="990" idx="0"/>
            <a:endCxn id="1039" idx="4"/>
          </p:cNvCxnSpPr>
          <p:nvPr/>
        </p:nvCxnSpPr>
        <p:spPr>
          <a:xfrm rot="-5400000">
            <a:off x="4820350" y="2565188"/>
            <a:ext cx="1239600" cy="432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45"/>
          <p:cNvSpPr txBox="1"/>
          <p:nvPr/>
        </p:nvSpPr>
        <p:spPr>
          <a:xfrm>
            <a:off x="3296300" y="2504150"/>
            <a:ext cx="266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VALIDACIÓN</a:t>
            </a:r>
            <a:endParaRPr sz="24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6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9" name="Google Shape;1049;p4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ÁGIL</a:t>
            </a:r>
            <a:endParaRPr/>
          </a:p>
        </p:txBody>
      </p:sp>
      <p:sp>
        <p:nvSpPr>
          <p:cNvPr id="1050" name="Google Shape;1050;p46"/>
          <p:cNvSpPr txBox="1"/>
          <p:nvPr/>
        </p:nvSpPr>
        <p:spPr>
          <a:xfrm>
            <a:off x="5892900" y="3852500"/>
            <a:ext cx="3049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Proporciona sistemas de software que funcionan en un corto período de tiempo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1" name="Google Shape;1051;p46"/>
          <p:cNvSpPr txBox="1"/>
          <p:nvPr/>
        </p:nvSpPr>
        <p:spPr>
          <a:xfrm>
            <a:off x="58929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2" name="Google Shape;1052;p46"/>
          <p:cNvSpPr txBox="1"/>
          <p:nvPr/>
        </p:nvSpPr>
        <p:spPr>
          <a:xfrm>
            <a:off x="402300" y="3371900"/>
            <a:ext cx="28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Metodologías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3" name="Google Shape;1053;p46"/>
          <p:cNvSpPr txBox="1"/>
          <p:nvPr/>
        </p:nvSpPr>
        <p:spPr>
          <a:xfrm>
            <a:off x="0" y="3899738"/>
            <a:ext cx="325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SCRUM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KANBAN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Programación extrema (XP)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4" name="Google Shape;1054;p46"/>
          <p:cNvSpPr txBox="1"/>
          <p:nvPr/>
        </p:nvSpPr>
        <p:spPr>
          <a:xfrm>
            <a:off x="3251100" y="1212950"/>
            <a:ext cx="26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Consiste en…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5" name="Google Shape;1055;p46"/>
          <p:cNvSpPr txBox="1"/>
          <p:nvPr/>
        </p:nvSpPr>
        <p:spPr>
          <a:xfrm>
            <a:off x="2609800" y="1749513"/>
            <a:ext cx="3924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Evaluar los requisitos y resultados continuamente, para entregar valor en incrementos pequeños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6" name="Google Shape;1056;p46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8" name="Google Shape;1058;p46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59" name="Google Shape;1059;p46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1060" name="Google Shape;1060;p46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1064" name="Google Shape;1064;p46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6" name="Google Shape;1066;p46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1067" name="Google Shape;1067;p46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0" name="Google Shape;1070;p46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071" name="Google Shape;1071;p46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46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6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6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6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6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6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3" name="Google Shape;1083;p46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6" name="Google Shape;10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600" y="0"/>
            <a:ext cx="2775400" cy="27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7"/>
          <p:cNvSpPr/>
          <p:nvPr/>
        </p:nvSpPr>
        <p:spPr>
          <a:xfrm>
            <a:off x="4870825" y="15210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2" name="Google Shape;1092;p47"/>
          <p:cNvSpPr/>
          <p:nvPr/>
        </p:nvSpPr>
        <p:spPr>
          <a:xfrm>
            <a:off x="561725" y="3825138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3" name="Google Shape;1093;p47"/>
          <p:cNvSpPr txBox="1"/>
          <p:nvPr>
            <p:ph idx="7" type="subTitle"/>
          </p:nvPr>
        </p:nvSpPr>
        <p:spPr>
          <a:xfrm>
            <a:off x="1141925" y="4278000"/>
            <a:ext cx="30441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reación de la funcionalidad básica antes de que la primera iteración termine</a:t>
            </a:r>
            <a:endParaRPr/>
          </a:p>
        </p:txBody>
      </p:sp>
      <p:sp>
        <p:nvSpPr>
          <p:cNvPr id="1094" name="Google Shape;1094;p47"/>
          <p:cNvSpPr txBox="1"/>
          <p:nvPr>
            <p:ph idx="5" type="subTitle"/>
          </p:nvPr>
        </p:nvSpPr>
        <p:spPr>
          <a:xfrm>
            <a:off x="1128875" y="3108000"/>
            <a:ext cx="30441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</a:t>
            </a:r>
            <a:r>
              <a:rPr lang="en"/>
              <a:t> el equipo y cronograma para iniciar proceso de diseño y arquitectura</a:t>
            </a:r>
            <a:endParaRPr/>
          </a:p>
        </p:txBody>
      </p:sp>
      <p:sp>
        <p:nvSpPr>
          <p:cNvPr id="1095" name="Google Shape;1095;p47"/>
          <p:cNvSpPr txBox="1"/>
          <p:nvPr>
            <p:ph idx="9" type="subTitle"/>
          </p:nvPr>
        </p:nvSpPr>
        <p:spPr>
          <a:xfrm>
            <a:off x="5451025" y="3257925"/>
            <a:ext cx="29730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Brindar s</a:t>
            </a:r>
            <a:r>
              <a:rPr lang="en"/>
              <a:t>oporte continuo y considerar retroalimentación</a:t>
            </a:r>
            <a:endParaRPr/>
          </a:p>
        </p:txBody>
      </p:sp>
      <p:sp>
        <p:nvSpPr>
          <p:cNvPr id="1096" name="Google Shape;1096;p47"/>
          <p:cNvSpPr txBox="1"/>
          <p:nvPr>
            <p:ph idx="3" type="subTitle"/>
          </p:nvPr>
        </p:nvSpPr>
        <p:spPr>
          <a:xfrm>
            <a:off x="5451025" y="1973850"/>
            <a:ext cx="29730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quipo de control de calidad (QA) prueba la aplicación</a:t>
            </a:r>
            <a:endParaRPr/>
          </a:p>
        </p:txBody>
      </p:sp>
      <p:sp>
        <p:nvSpPr>
          <p:cNvPr id="1097" name="Google Shape;1097;p47"/>
          <p:cNvSpPr txBox="1"/>
          <p:nvPr>
            <p:ph idx="8" type="title"/>
          </p:nvPr>
        </p:nvSpPr>
        <p:spPr>
          <a:xfrm>
            <a:off x="5451025" y="2860350"/>
            <a:ext cx="31443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Producción 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mantenimiento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8" name="Google Shape;1098;p47"/>
          <p:cNvSpPr txBox="1"/>
          <p:nvPr>
            <p:ph type="title"/>
          </p:nvPr>
        </p:nvSpPr>
        <p:spPr>
          <a:xfrm>
            <a:off x="1128875" y="1460100"/>
            <a:ext cx="33165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Conceptualización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9" name="Google Shape;1099;p47"/>
          <p:cNvSpPr txBox="1"/>
          <p:nvPr>
            <p:ph idx="1" type="subTitle"/>
          </p:nvPr>
        </p:nvSpPr>
        <p:spPr>
          <a:xfrm>
            <a:off x="1128875" y="1938000"/>
            <a:ext cx="30441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efinir alcance. En caso de múltiples proyectos, los más críticos se priorizan.</a:t>
            </a:r>
            <a:endParaRPr/>
          </a:p>
        </p:txBody>
      </p:sp>
      <p:sp>
        <p:nvSpPr>
          <p:cNvPr id="1100" name="Google Shape;1100;p47"/>
          <p:cNvSpPr txBox="1"/>
          <p:nvPr>
            <p:ph idx="2" type="title"/>
          </p:nvPr>
        </p:nvSpPr>
        <p:spPr>
          <a:xfrm>
            <a:off x="5451025" y="1495950"/>
            <a:ext cx="2423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Lanzamiento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1" name="Google Shape;1101;p47"/>
          <p:cNvSpPr txBox="1"/>
          <p:nvPr>
            <p:ph idx="4" type="title"/>
          </p:nvPr>
        </p:nvSpPr>
        <p:spPr>
          <a:xfrm>
            <a:off x="1128875" y="2630100"/>
            <a:ext cx="30441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2" name="Google Shape;1102;p47"/>
          <p:cNvSpPr txBox="1"/>
          <p:nvPr>
            <p:ph idx="6" type="title"/>
          </p:nvPr>
        </p:nvSpPr>
        <p:spPr>
          <a:xfrm>
            <a:off x="1141925" y="3800100"/>
            <a:ext cx="28005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Iteración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3" name="Google Shape;1103;p47"/>
          <p:cNvSpPr txBox="1"/>
          <p:nvPr>
            <p:ph idx="15" type="title"/>
          </p:nvPr>
        </p:nvSpPr>
        <p:spPr>
          <a:xfrm>
            <a:off x="720000" y="3317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ÁGIL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Fases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104" name="Google Shape;1104;p47"/>
          <p:cNvSpPr/>
          <p:nvPr/>
        </p:nvSpPr>
        <p:spPr>
          <a:xfrm>
            <a:off x="548675" y="26554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5" name="Google Shape;1105;p47"/>
          <p:cNvSpPr/>
          <p:nvPr/>
        </p:nvSpPr>
        <p:spPr>
          <a:xfrm>
            <a:off x="4870825" y="26910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6" name="Google Shape;1106;p47"/>
          <p:cNvSpPr/>
          <p:nvPr/>
        </p:nvSpPr>
        <p:spPr>
          <a:xfrm>
            <a:off x="548675" y="14854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7" name="Google Shape;1107;p47"/>
          <p:cNvSpPr txBox="1"/>
          <p:nvPr>
            <p:ph idx="9" type="subTitle"/>
          </p:nvPr>
        </p:nvSpPr>
        <p:spPr>
          <a:xfrm>
            <a:off x="5451025" y="4278000"/>
            <a:ext cx="29730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</a:t>
            </a:r>
            <a:r>
              <a:rPr lang="en"/>
              <a:t>ustitución por una nueva versión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*Sistema obsoleto</a:t>
            </a:r>
            <a:endParaRPr/>
          </a:p>
        </p:txBody>
      </p:sp>
      <p:sp>
        <p:nvSpPr>
          <p:cNvPr id="1108" name="Google Shape;1108;p47"/>
          <p:cNvSpPr txBox="1"/>
          <p:nvPr>
            <p:ph idx="8" type="title"/>
          </p:nvPr>
        </p:nvSpPr>
        <p:spPr>
          <a:xfrm>
            <a:off x="5451025" y="3800100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Retiro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9" name="Google Shape;1109;p47"/>
          <p:cNvSpPr/>
          <p:nvPr/>
        </p:nvSpPr>
        <p:spPr>
          <a:xfrm>
            <a:off x="4870825" y="38254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10" name="Google Shape;1110;p47"/>
          <p:cNvGrpSpPr/>
          <p:nvPr/>
        </p:nvGrpSpPr>
        <p:grpSpPr>
          <a:xfrm>
            <a:off x="7628747" y="159"/>
            <a:ext cx="1515691" cy="1862027"/>
            <a:chOff x="7719950" y="3194036"/>
            <a:chExt cx="1728859" cy="2254270"/>
          </a:xfrm>
        </p:grpSpPr>
        <p:sp>
          <p:nvSpPr>
            <p:cNvPr id="1111" name="Google Shape;1111;p47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2" name="Google Shape;1112;p47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1113" name="Google Shape;1113;p47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7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7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7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7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7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7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7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7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7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rect b="b" l="l" r="r" t="t"/>
                <a:pathLst>
                  <a:path extrusionOk="0" h="5191" w="5188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7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7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rect b="b" l="l" r="r" t="t"/>
                <a:pathLst>
                  <a:path extrusionOk="0" h="3069" w="1558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0" name="Google Shape;1130;p47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8"/>
          <p:cNvSpPr txBox="1"/>
          <p:nvPr>
            <p:ph idx="5" type="subTitle"/>
          </p:nvPr>
        </p:nvSpPr>
        <p:spPr>
          <a:xfrm>
            <a:off x="3192600" y="2854025"/>
            <a:ext cx="2817900" cy="720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Utilizado cuando: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Eliminar procesos y prácticas innecesarias.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Modelo que proporcione un flujo fluido del proceso de desarrollo.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 busca mejora continua del sistema.</a:t>
            </a:r>
            <a:endParaRPr sz="1200"/>
          </a:p>
        </p:txBody>
      </p:sp>
      <p:sp>
        <p:nvSpPr>
          <p:cNvPr id="1138" name="Google Shape;1138;p48"/>
          <p:cNvSpPr txBox="1"/>
          <p:nvPr>
            <p:ph idx="1" type="subTitle"/>
          </p:nvPr>
        </p:nvSpPr>
        <p:spPr>
          <a:xfrm>
            <a:off x="242000" y="2854025"/>
            <a:ext cx="2817900" cy="2599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Utilizado cuando: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Requiera resultados inmediatos.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 hay mucha ambigüedad y los deberes no están bien definidos.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Cliente solicita un enfoque de desarrollo altamente personalizado.</a:t>
            </a:r>
            <a:endParaRPr sz="1200"/>
          </a:p>
        </p:txBody>
      </p:sp>
      <p:sp>
        <p:nvSpPr>
          <p:cNvPr id="1139" name="Google Shape;1139;p48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ÁGIL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METODOLOGÍAS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140" name="Google Shape;1140;p48"/>
          <p:cNvSpPr txBox="1"/>
          <p:nvPr>
            <p:ph type="title"/>
          </p:nvPr>
        </p:nvSpPr>
        <p:spPr>
          <a:xfrm>
            <a:off x="446650" y="2376121"/>
            <a:ext cx="234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SCRUM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41" name="Google Shape;1141;p48"/>
          <p:cNvSpPr txBox="1"/>
          <p:nvPr>
            <p:ph idx="2" type="title"/>
          </p:nvPr>
        </p:nvSpPr>
        <p:spPr>
          <a:xfrm>
            <a:off x="6526288" y="2376121"/>
            <a:ext cx="234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XP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42" name="Google Shape;1142;p48"/>
          <p:cNvSpPr txBox="1"/>
          <p:nvPr>
            <p:ph idx="3" type="subTitle"/>
          </p:nvPr>
        </p:nvSpPr>
        <p:spPr>
          <a:xfrm>
            <a:off x="6228225" y="2838800"/>
            <a:ext cx="2714400" cy="19194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Utilizado cuando: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 comunicación entre el cliente y el equipo es abierta.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 cambio constante requiere una reacción rápida.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Calendario flexible de actividades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 software funcional tiene prioridad sobre documentación.</a:t>
            </a:r>
            <a:endParaRPr sz="1200"/>
          </a:p>
        </p:txBody>
      </p:sp>
      <p:sp>
        <p:nvSpPr>
          <p:cNvPr id="1143" name="Google Shape;1143;p48"/>
          <p:cNvSpPr txBox="1"/>
          <p:nvPr>
            <p:ph idx="4" type="title"/>
          </p:nvPr>
        </p:nvSpPr>
        <p:spPr>
          <a:xfrm>
            <a:off x="3402000" y="2376121"/>
            <a:ext cx="234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KANBAN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44" name="Google Shape;1144;p48"/>
          <p:cNvSpPr/>
          <p:nvPr/>
        </p:nvSpPr>
        <p:spPr>
          <a:xfrm>
            <a:off x="1222975" y="1705925"/>
            <a:ext cx="787500" cy="72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5" name="Google Shape;1145;p48"/>
          <p:cNvSpPr/>
          <p:nvPr/>
        </p:nvSpPr>
        <p:spPr>
          <a:xfrm>
            <a:off x="7302615" y="1705900"/>
            <a:ext cx="787500" cy="72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48"/>
          <p:cNvSpPr/>
          <p:nvPr/>
        </p:nvSpPr>
        <p:spPr>
          <a:xfrm>
            <a:off x="4178245" y="1705900"/>
            <a:ext cx="787500" cy="72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48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148" name="Google Shape;1148;p48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9" name="Google Shape;1149;p48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150" name="Google Shape;1150;p48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8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8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8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8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8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8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8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8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8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0" name="Google Shape;1160;p48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48"/>
          <p:cNvSpPr/>
          <p:nvPr/>
        </p:nvSpPr>
        <p:spPr>
          <a:xfrm>
            <a:off x="1391924" y="1906062"/>
            <a:ext cx="449449" cy="319791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8"/>
          <p:cNvSpPr/>
          <p:nvPr/>
        </p:nvSpPr>
        <p:spPr>
          <a:xfrm>
            <a:off x="7471561" y="1860128"/>
            <a:ext cx="449453" cy="411590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48"/>
          <p:cNvGrpSpPr/>
          <p:nvPr/>
        </p:nvGrpSpPr>
        <p:grpSpPr>
          <a:xfrm>
            <a:off x="4347029" y="1863133"/>
            <a:ext cx="449424" cy="405259"/>
            <a:chOff x="3133425" y="3955025"/>
            <a:chExt cx="297750" cy="295400"/>
          </a:xfrm>
        </p:grpSpPr>
        <p:sp>
          <p:nvSpPr>
            <p:cNvPr id="1166" name="Google Shape;1166;p48"/>
            <p:cNvSpPr/>
            <p:nvPr/>
          </p:nvSpPr>
          <p:spPr>
            <a:xfrm>
              <a:off x="3133425" y="4058225"/>
              <a:ext cx="297750" cy="192200"/>
            </a:xfrm>
            <a:custGeom>
              <a:rect b="b" l="l" r="r" t="t"/>
              <a:pathLst>
                <a:path extrusionOk="0" h="7688" w="1191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3263375" y="40070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3203525" y="3955025"/>
              <a:ext cx="155175" cy="135500"/>
            </a:xfrm>
            <a:custGeom>
              <a:rect b="b" l="l" r="r" t="t"/>
              <a:pathLst>
                <a:path extrusionOk="0" h="5420" w="6207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48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1170" name="Google Shape;1170;p48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1" name="Google Shape;1171;p48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1172" name="Google Shape;1172;p48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8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8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8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6" name="Google Shape;1186;p48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9"/>
          <p:cNvSpPr txBox="1"/>
          <p:nvPr>
            <p:ph type="title"/>
          </p:nvPr>
        </p:nvSpPr>
        <p:spPr>
          <a:xfrm>
            <a:off x="1482000" y="1185225"/>
            <a:ext cx="6180000" cy="1397700"/>
          </a:xfrm>
          <a:prstGeom prst="rect">
            <a:avLst/>
          </a:prstGeom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COMPARACIÓN Y ANÁLISIS DE LOS MODELOS</a:t>
            </a:r>
            <a:endParaRPr sz="3000"/>
          </a:p>
        </p:txBody>
      </p:sp>
      <p:grpSp>
        <p:nvGrpSpPr>
          <p:cNvPr id="1194" name="Google Shape;1194;p49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1195" name="Google Shape;1195;p49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 flipH="1">
              <a:off x="76203" y="368266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9" name="Google Shape;1199;p49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1200" name="Google Shape;1200;p49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9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rect b="b" l="l" r="r" t="t"/>
                <a:pathLst>
                  <a:path extrusionOk="0" h="2566" w="1303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9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9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9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3" name="Google Shape;1223;p49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1224" name="Google Shape;1224;p49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8" name="Google Shape;1228;p49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1229" name="Google Shape;1229;p49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9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9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9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rect b="b" l="l" r="r" t="t"/>
                <a:pathLst>
                  <a:path extrusionOk="0" h="11196" w="5682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1" name="Google Shape;1241;p49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242" name="Google Shape;1242;p49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49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244" name="Google Shape;1244;p49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9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9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9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4" name="Google Shape;1254;p49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1258" name="Google Shape;1258;p49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9" name="Google Shape;1259;p49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9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9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9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9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9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9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9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9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9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rect b="b" l="l" r="r" t="t"/>
                <a:pathLst>
                  <a:path extrusionOk="0" h="5191" w="5188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9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9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rect b="b" l="l" r="r" t="t"/>
                <a:pathLst>
                  <a:path extrusionOk="0" h="3069" w="1558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7" name="Google Shape;1277;p49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49"/>
          <p:cNvSpPr txBox="1"/>
          <p:nvPr>
            <p:ph idx="4294967295" type="title"/>
          </p:nvPr>
        </p:nvSpPr>
        <p:spPr>
          <a:xfrm>
            <a:off x="1822650" y="2748775"/>
            <a:ext cx="5498700" cy="554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https://docs.google.com/spreadsheets/d/155rrvNiEvbh7BEgspNthVUAruYDxvnIf8IH4Sn_5gzE/edit?usp=sharing</a:t>
            </a:r>
            <a:r>
              <a:rPr lang="en" sz="1700">
                <a:solidFill>
                  <a:schemeClr val="accent4"/>
                </a:solidFill>
              </a:rPr>
              <a:t> </a:t>
            </a:r>
            <a:endParaRPr sz="17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2"/>
          <p:cNvGrpSpPr/>
          <p:nvPr/>
        </p:nvGrpSpPr>
        <p:grpSpPr>
          <a:xfrm>
            <a:off x="7356364" y="11"/>
            <a:ext cx="1787631" cy="1977968"/>
            <a:chOff x="7280189" y="76211"/>
            <a:chExt cx="1787631" cy="1977968"/>
          </a:xfrm>
        </p:grpSpPr>
        <p:sp>
          <p:nvSpPr>
            <p:cNvPr id="320" name="Google Shape;320;p3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32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25" name="Google Shape;325;p32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rect b="b" l="l" r="r" t="t"/>
                <a:pathLst>
                  <a:path extrusionOk="0" h="11196" w="5682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7" name="Google Shape;337;p32"/>
          <p:cNvSpPr/>
          <p:nvPr/>
        </p:nvSpPr>
        <p:spPr>
          <a:xfrm>
            <a:off x="985500" y="202280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1781100" y="287545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580300" y="402990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186600" y="109570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 txBox="1"/>
          <p:nvPr>
            <p:ph type="title"/>
          </p:nvPr>
        </p:nvSpPr>
        <p:spPr>
          <a:xfrm>
            <a:off x="996300" y="1096000"/>
            <a:ext cx="450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INTRODUCCIÓN</a:t>
            </a:r>
            <a:endParaRPr sz="2000"/>
          </a:p>
        </p:txBody>
      </p:sp>
      <p:sp>
        <p:nvSpPr>
          <p:cNvPr id="342" name="Google Shape;342;p32"/>
          <p:cNvSpPr txBox="1"/>
          <p:nvPr>
            <p:ph idx="2" type="title"/>
          </p:nvPr>
        </p:nvSpPr>
        <p:spPr>
          <a:xfrm>
            <a:off x="186600" y="1096000"/>
            <a:ext cx="809700" cy="554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3" name="Google Shape;343;p32"/>
          <p:cNvSpPr txBox="1"/>
          <p:nvPr>
            <p:ph idx="1" type="subTitle"/>
          </p:nvPr>
        </p:nvSpPr>
        <p:spPr>
          <a:xfrm>
            <a:off x="996300" y="1497700"/>
            <a:ext cx="7332900" cy="4002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</a:t>
            </a:r>
            <a:r>
              <a:rPr lang="en"/>
              <a:t>ingeniería</a:t>
            </a:r>
            <a:r>
              <a:rPr lang="en"/>
              <a:t> de software, qué es el ciclo de vida del desarrollo de software</a:t>
            </a:r>
            <a:endParaRPr/>
          </a:p>
        </p:txBody>
      </p:sp>
      <p:sp>
        <p:nvSpPr>
          <p:cNvPr id="344" name="Google Shape;344;p32"/>
          <p:cNvSpPr txBox="1"/>
          <p:nvPr>
            <p:ph idx="3" type="title"/>
          </p:nvPr>
        </p:nvSpPr>
        <p:spPr>
          <a:xfrm>
            <a:off x="1795500" y="2023100"/>
            <a:ext cx="65337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MODELOS PARA DESARROLLO DE SOFTWARE</a:t>
            </a:r>
            <a:endParaRPr sz="2000"/>
          </a:p>
        </p:txBody>
      </p:sp>
      <p:sp>
        <p:nvSpPr>
          <p:cNvPr id="345" name="Google Shape;345;p32"/>
          <p:cNvSpPr txBox="1"/>
          <p:nvPr>
            <p:ph idx="4" type="title"/>
          </p:nvPr>
        </p:nvSpPr>
        <p:spPr>
          <a:xfrm>
            <a:off x="985800" y="2023100"/>
            <a:ext cx="809700" cy="554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6" name="Google Shape;346;p32"/>
          <p:cNvSpPr txBox="1"/>
          <p:nvPr>
            <p:ph idx="5" type="subTitle"/>
          </p:nvPr>
        </p:nvSpPr>
        <p:spPr>
          <a:xfrm>
            <a:off x="1795500" y="2424800"/>
            <a:ext cx="4500000" cy="4002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nálisis de los diferentes modelos</a:t>
            </a:r>
            <a:endParaRPr/>
          </a:p>
        </p:txBody>
      </p:sp>
      <p:sp>
        <p:nvSpPr>
          <p:cNvPr id="347" name="Google Shape;347;p32"/>
          <p:cNvSpPr txBox="1"/>
          <p:nvPr>
            <p:ph idx="6" type="title"/>
          </p:nvPr>
        </p:nvSpPr>
        <p:spPr>
          <a:xfrm>
            <a:off x="2591100" y="2875750"/>
            <a:ext cx="57381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DESARROLLO DE SOFTWARE MÉDICO</a:t>
            </a:r>
            <a:endParaRPr sz="2000"/>
          </a:p>
        </p:txBody>
      </p:sp>
      <p:sp>
        <p:nvSpPr>
          <p:cNvPr id="348" name="Google Shape;348;p32"/>
          <p:cNvSpPr txBox="1"/>
          <p:nvPr>
            <p:ph idx="7" type="title"/>
          </p:nvPr>
        </p:nvSpPr>
        <p:spPr>
          <a:xfrm>
            <a:off x="1781400" y="2875750"/>
            <a:ext cx="809700" cy="554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32"/>
          <p:cNvSpPr txBox="1"/>
          <p:nvPr>
            <p:ph idx="8" type="subTitle"/>
          </p:nvPr>
        </p:nvSpPr>
        <p:spPr>
          <a:xfrm>
            <a:off x="2591100" y="3277450"/>
            <a:ext cx="6303600" cy="4002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Oportunidades y problemas en comparación con el diseño biomédico clásico</a:t>
            </a:r>
            <a:endParaRPr/>
          </a:p>
        </p:txBody>
      </p:sp>
      <p:sp>
        <p:nvSpPr>
          <p:cNvPr id="350" name="Google Shape;350;p32"/>
          <p:cNvSpPr txBox="1"/>
          <p:nvPr>
            <p:ph idx="9" type="title"/>
          </p:nvPr>
        </p:nvSpPr>
        <p:spPr>
          <a:xfrm>
            <a:off x="726900" y="195325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351" name="Google Shape;351;p32"/>
          <p:cNvSpPr txBox="1"/>
          <p:nvPr>
            <p:ph idx="13" type="title"/>
          </p:nvPr>
        </p:nvSpPr>
        <p:spPr>
          <a:xfrm>
            <a:off x="3390300" y="4030200"/>
            <a:ext cx="5504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MODELO A IMPLEMENTAR EN EL PROYECTO</a:t>
            </a:r>
            <a:endParaRPr sz="2000"/>
          </a:p>
        </p:txBody>
      </p:sp>
      <p:sp>
        <p:nvSpPr>
          <p:cNvPr id="352" name="Google Shape;352;p32"/>
          <p:cNvSpPr txBox="1"/>
          <p:nvPr>
            <p:ph idx="14" type="title"/>
          </p:nvPr>
        </p:nvSpPr>
        <p:spPr>
          <a:xfrm>
            <a:off x="2580600" y="40302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3" name="Google Shape;353;p32"/>
          <p:cNvSpPr txBox="1"/>
          <p:nvPr>
            <p:ph idx="15" type="subTitle"/>
          </p:nvPr>
        </p:nvSpPr>
        <p:spPr>
          <a:xfrm>
            <a:off x="3390300" y="4431900"/>
            <a:ext cx="4500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escripción detallada de cada etapa</a:t>
            </a:r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0" y="3234398"/>
            <a:ext cx="2526009" cy="2145420"/>
            <a:chOff x="-304800" y="3302886"/>
            <a:chExt cx="2526009" cy="2145420"/>
          </a:xfrm>
        </p:grpSpPr>
        <p:sp>
          <p:nvSpPr>
            <p:cNvPr id="355" name="Google Shape;355;p32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 flipH="1">
              <a:off x="76203" y="368266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32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60" name="Google Shape;360;p32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rect b="b" l="l" r="r" t="t"/>
                <a:pathLst>
                  <a:path extrusionOk="0" h="2566" w="1303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0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50"/>
          <p:cNvSpPr txBox="1"/>
          <p:nvPr>
            <p:ph idx="2" type="title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87" name="Google Shape;1287;p50"/>
          <p:cNvSpPr txBox="1"/>
          <p:nvPr>
            <p:ph type="title"/>
          </p:nvPr>
        </p:nvSpPr>
        <p:spPr>
          <a:xfrm>
            <a:off x="3255025" y="2088325"/>
            <a:ext cx="5514300" cy="1600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SOFTWARE MÉDICO</a:t>
            </a:r>
            <a:endParaRPr/>
          </a:p>
        </p:txBody>
      </p:sp>
      <p:grpSp>
        <p:nvGrpSpPr>
          <p:cNvPr id="1288" name="Google Shape;1288;p50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1289" name="Google Shape;1289;p50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1" name="Google Shape;1291;p50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1292" name="Google Shape;1292;p50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0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0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0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0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0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0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0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0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50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50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50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50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0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8" name="Google Shape;1318;p50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1"/>
          <p:cNvSpPr txBox="1"/>
          <p:nvPr>
            <p:ph type="title"/>
          </p:nvPr>
        </p:nvSpPr>
        <p:spPr>
          <a:xfrm>
            <a:off x="3189719" y="753056"/>
            <a:ext cx="52200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Oportunidades y problemas en el desarrollo de software médico</a:t>
            </a:r>
            <a:endParaRPr/>
          </a:p>
        </p:txBody>
      </p:sp>
      <p:grpSp>
        <p:nvGrpSpPr>
          <p:cNvPr id="1329" name="Google Shape;1329;p51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1330" name="Google Shape;1330;p51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2" name="Google Shape;1332;p51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1333" name="Google Shape;1333;p51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1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1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1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1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1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1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1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1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1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1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1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1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1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1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1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1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9" name="Google Shape;1359;p51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2"/>
          <p:cNvSpPr txBox="1"/>
          <p:nvPr>
            <p:ph type="title"/>
          </p:nvPr>
        </p:nvSpPr>
        <p:spPr>
          <a:xfrm>
            <a:off x="350050" y="242900"/>
            <a:ext cx="59952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OPORTUNIDADES</a:t>
            </a:r>
            <a:endParaRPr/>
          </a:p>
        </p:txBody>
      </p:sp>
      <p:sp>
        <p:nvSpPr>
          <p:cNvPr id="1370" name="Google Shape;1370;p52"/>
          <p:cNvSpPr txBox="1"/>
          <p:nvPr>
            <p:ph idx="4294967295" type="title"/>
          </p:nvPr>
        </p:nvSpPr>
        <p:spPr>
          <a:xfrm>
            <a:off x="300050" y="1683200"/>
            <a:ext cx="2541600" cy="12243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</a:rPr>
              <a:t>Acceso inmediato a actualizaciones</a:t>
            </a:r>
            <a:endParaRPr sz="1700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</a:endParaRPr>
          </a:p>
        </p:txBody>
      </p:sp>
      <p:sp>
        <p:nvSpPr>
          <p:cNvPr id="1371" name="Google Shape;1371;p52"/>
          <p:cNvSpPr txBox="1"/>
          <p:nvPr/>
        </p:nvSpPr>
        <p:spPr>
          <a:xfrm>
            <a:off x="2943225" y="184310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Recopilación de datos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72" name="Google Shape;1372;p52"/>
          <p:cNvSpPr txBox="1"/>
          <p:nvPr/>
        </p:nvSpPr>
        <p:spPr>
          <a:xfrm>
            <a:off x="5893575" y="19413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Distribución</a:t>
            </a:r>
            <a:r>
              <a:rPr lang="en" sz="17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del software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373" name="Google Shape;1373;p52"/>
          <p:cNvGrpSpPr/>
          <p:nvPr/>
        </p:nvGrpSpPr>
        <p:grpSpPr>
          <a:xfrm>
            <a:off x="233403" y="2907511"/>
            <a:ext cx="2019016" cy="2140593"/>
            <a:chOff x="-2749247" y="76211"/>
            <a:chExt cx="2019016" cy="2140593"/>
          </a:xfrm>
        </p:grpSpPr>
        <p:sp>
          <p:nvSpPr>
            <p:cNvPr id="1374" name="Google Shape;1374;p52"/>
            <p:cNvSpPr/>
            <p:nvPr/>
          </p:nvSpPr>
          <p:spPr>
            <a:xfrm>
              <a:off x="-2749247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-2484815" y="1837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-951661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-2673037" y="164966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8" name="Google Shape;1378;p52"/>
            <p:cNvGrpSpPr/>
            <p:nvPr/>
          </p:nvGrpSpPr>
          <p:grpSpPr>
            <a:xfrm>
              <a:off x="-2673039" y="445667"/>
              <a:ext cx="1761368" cy="1195152"/>
              <a:chOff x="5843375" y="2072100"/>
              <a:chExt cx="786325" cy="533550"/>
            </a:xfrm>
          </p:grpSpPr>
          <p:sp>
            <p:nvSpPr>
              <p:cNvPr id="1379" name="Google Shape;1379;p52"/>
              <p:cNvSpPr/>
              <p:nvPr/>
            </p:nvSpPr>
            <p:spPr>
              <a:xfrm>
                <a:off x="5921075" y="2072100"/>
                <a:ext cx="708600" cy="447475"/>
              </a:xfrm>
              <a:custGeom>
                <a:rect b="b" l="l" r="r" t="t"/>
                <a:pathLst>
                  <a:path extrusionOk="0" h="17899" w="28344">
                    <a:moveTo>
                      <a:pt x="1288" y="0"/>
                    </a:moveTo>
                    <a:cubicBezTo>
                      <a:pt x="581" y="0"/>
                      <a:pt x="1" y="579"/>
                      <a:pt x="1" y="1288"/>
                    </a:cubicBezTo>
                    <a:lnTo>
                      <a:pt x="1" y="16611"/>
                    </a:lnTo>
                    <a:cubicBezTo>
                      <a:pt x="1" y="17318"/>
                      <a:pt x="581" y="17899"/>
                      <a:pt x="1288" y="17899"/>
                    </a:cubicBezTo>
                    <a:lnTo>
                      <a:pt x="27056" y="17899"/>
                    </a:lnTo>
                    <a:cubicBezTo>
                      <a:pt x="27763" y="17899"/>
                      <a:pt x="28343" y="17318"/>
                      <a:pt x="28343" y="16611"/>
                    </a:cubicBezTo>
                    <a:lnTo>
                      <a:pt x="28343" y="1288"/>
                    </a:lnTo>
                    <a:cubicBezTo>
                      <a:pt x="28343" y="579"/>
                      <a:pt x="27763" y="0"/>
                      <a:pt x="27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2"/>
              <p:cNvSpPr/>
              <p:nvPr/>
            </p:nvSpPr>
            <p:spPr>
              <a:xfrm>
                <a:off x="5921150" y="2408000"/>
                <a:ext cx="708550" cy="111575"/>
              </a:xfrm>
              <a:custGeom>
                <a:rect b="b" l="l" r="r" t="t"/>
                <a:pathLst>
                  <a:path extrusionOk="0" h="4463" w="28342">
                    <a:moveTo>
                      <a:pt x="0" y="0"/>
                    </a:moveTo>
                    <a:lnTo>
                      <a:pt x="0" y="3175"/>
                    </a:lnTo>
                    <a:cubicBezTo>
                      <a:pt x="0" y="3882"/>
                      <a:pt x="579" y="4463"/>
                      <a:pt x="1288" y="4463"/>
                    </a:cubicBezTo>
                    <a:lnTo>
                      <a:pt x="27054" y="4463"/>
                    </a:lnTo>
                    <a:cubicBezTo>
                      <a:pt x="27761" y="4463"/>
                      <a:pt x="28342" y="3882"/>
                      <a:pt x="28342" y="3175"/>
                    </a:cubicBezTo>
                    <a:lnTo>
                      <a:pt x="28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2"/>
              <p:cNvSpPr/>
              <p:nvPr/>
            </p:nvSpPr>
            <p:spPr>
              <a:xfrm>
                <a:off x="6101275" y="2587225"/>
                <a:ext cx="348250" cy="18425"/>
              </a:xfrm>
              <a:custGeom>
                <a:rect b="b" l="l" r="r" t="t"/>
                <a:pathLst>
                  <a:path extrusionOk="0" h="737" w="13930">
                    <a:moveTo>
                      <a:pt x="1" y="1"/>
                    </a:moveTo>
                    <a:lnTo>
                      <a:pt x="1" y="736"/>
                    </a:lnTo>
                    <a:lnTo>
                      <a:pt x="13930" y="736"/>
                    </a:lnTo>
                    <a:lnTo>
                      <a:pt x="139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2"/>
              <p:cNvSpPr/>
              <p:nvPr/>
            </p:nvSpPr>
            <p:spPr>
              <a:xfrm>
                <a:off x="6146700" y="2519500"/>
                <a:ext cx="257425" cy="67750"/>
              </a:xfrm>
              <a:custGeom>
                <a:rect b="b" l="l" r="r" t="t"/>
                <a:pathLst>
                  <a:path extrusionOk="0" h="2710" w="10297">
                    <a:moveTo>
                      <a:pt x="0" y="0"/>
                    </a:moveTo>
                    <a:lnTo>
                      <a:pt x="0" y="2710"/>
                    </a:lnTo>
                    <a:lnTo>
                      <a:pt x="10296" y="2710"/>
                    </a:lnTo>
                    <a:lnTo>
                      <a:pt x="102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2"/>
              <p:cNvSpPr/>
              <p:nvPr/>
            </p:nvSpPr>
            <p:spPr>
              <a:xfrm>
                <a:off x="6146700" y="2519500"/>
                <a:ext cx="257425" cy="39050"/>
              </a:xfrm>
              <a:custGeom>
                <a:rect b="b" l="l" r="r" t="t"/>
                <a:pathLst>
                  <a:path extrusionOk="0" h="1562" w="10297">
                    <a:moveTo>
                      <a:pt x="0" y="0"/>
                    </a:moveTo>
                    <a:lnTo>
                      <a:pt x="0" y="505"/>
                    </a:lnTo>
                    <a:lnTo>
                      <a:pt x="10296" y="1562"/>
                    </a:lnTo>
                    <a:lnTo>
                      <a:pt x="102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52"/>
              <p:cNvSpPr/>
              <p:nvPr/>
            </p:nvSpPr>
            <p:spPr>
              <a:xfrm>
                <a:off x="6203000" y="2100675"/>
                <a:ext cx="155250" cy="155275"/>
              </a:xfrm>
              <a:custGeom>
                <a:rect b="b" l="l" r="r" t="t"/>
                <a:pathLst>
                  <a:path extrusionOk="0" h="6211" w="6210">
                    <a:moveTo>
                      <a:pt x="5474" y="0"/>
                    </a:moveTo>
                    <a:lnTo>
                      <a:pt x="5474" y="0"/>
                    </a:lnTo>
                    <a:cubicBezTo>
                      <a:pt x="5734" y="328"/>
                      <a:pt x="5892" y="742"/>
                      <a:pt x="5892" y="1192"/>
                    </a:cubicBezTo>
                    <a:lnTo>
                      <a:pt x="5892" y="3965"/>
                    </a:lnTo>
                    <a:cubicBezTo>
                      <a:pt x="5892" y="5025"/>
                      <a:pt x="5026" y="5892"/>
                      <a:pt x="3966" y="5892"/>
                    </a:cubicBezTo>
                    <a:lnTo>
                      <a:pt x="1192" y="5892"/>
                    </a:lnTo>
                    <a:cubicBezTo>
                      <a:pt x="741" y="5892"/>
                      <a:pt x="329" y="5735"/>
                      <a:pt x="1" y="5476"/>
                    </a:cubicBezTo>
                    <a:lnTo>
                      <a:pt x="1" y="5476"/>
                    </a:lnTo>
                    <a:cubicBezTo>
                      <a:pt x="354" y="5922"/>
                      <a:pt x="899" y="6210"/>
                      <a:pt x="1509" y="6210"/>
                    </a:cubicBezTo>
                    <a:lnTo>
                      <a:pt x="4282" y="6210"/>
                    </a:lnTo>
                    <a:cubicBezTo>
                      <a:pt x="5343" y="6210"/>
                      <a:pt x="6209" y="5344"/>
                      <a:pt x="6209" y="4284"/>
                    </a:cubicBezTo>
                    <a:lnTo>
                      <a:pt x="6209" y="1511"/>
                    </a:lnTo>
                    <a:cubicBezTo>
                      <a:pt x="6209" y="898"/>
                      <a:pt x="5921" y="354"/>
                      <a:pt x="5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52"/>
              <p:cNvSpPr/>
              <p:nvPr/>
            </p:nvSpPr>
            <p:spPr>
              <a:xfrm>
                <a:off x="5843375" y="2159725"/>
                <a:ext cx="186300" cy="179525"/>
              </a:xfrm>
              <a:custGeom>
                <a:rect b="b" l="l" r="r" t="t"/>
                <a:pathLst>
                  <a:path extrusionOk="0" h="7181" w="7452">
                    <a:moveTo>
                      <a:pt x="1123" y="1"/>
                    </a:moveTo>
                    <a:cubicBezTo>
                      <a:pt x="505" y="1"/>
                      <a:pt x="0" y="505"/>
                      <a:pt x="0" y="1123"/>
                    </a:cubicBezTo>
                    <a:lnTo>
                      <a:pt x="0" y="4567"/>
                    </a:lnTo>
                    <a:cubicBezTo>
                      <a:pt x="0" y="5184"/>
                      <a:pt x="505" y="5689"/>
                      <a:pt x="1123" y="5689"/>
                    </a:cubicBezTo>
                    <a:lnTo>
                      <a:pt x="3470" y="5689"/>
                    </a:lnTo>
                    <a:lnTo>
                      <a:pt x="4843" y="7180"/>
                    </a:lnTo>
                    <a:lnTo>
                      <a:pt x="4843" y="5689"/>
                    </a:lnTo>
                    <a:lnTo>
                      <a:pt x="6328" y="5689"/>
                    </a:lnTo>
                    <a:cubicBezTo>
                      <a:pt x="6946" y="5689"/>
                      <a:pt x="7451" y="5184"/>
                      <a:pt x="7451" y="4567"/>
                    </a:cubicBezTo>
                    <a:lnTo>
                      <a:pt x="7451" y="1123"/>
                    </a:lnTo>
                    <a:cubicBezTo>
                      <a:pt x="7452" y="505"/>
                      <a:pt x="6948" y="1"/>
                      <a:pt x="6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52"/>
              <p:cNvSpPr/>
              <p:nvPr/>
            </p:nvSpPr>
            <p:spPr>
              <a:xfrm>
                <a:off x="5884650" y="2221325"/>
                <a:ext cx="22675" cy="22700"/>
              </a:xfrm>
              <a:custGeom>
                <a:rect b="b" l="l" r="r" t="t"/>
                <a:pathLst>
                  <a:path extrusionOk="0" h="908" w="907">
                    <a:moveTo>
                      <a:pt x="454" y="0"/>
                    </a:moveTo>
                    <a:cubicBezTo>
                      <a:pt x="202" y="0"/>
                      <a:pt x="1" y="204"/>
                      <a:pt x="1" y="454"/>
                    </a:cubicBezTo>
                    <a:cubicBezTo>
                      <a:pt x="1" y="704"/>
                      <a:pt x="202" y="907"/>
                      <a:pt x="454" y="907"/>
                    </a:cubicBezTo>
                    <a:cubicBezTo>
                      <a:pt x="703" y="907"/>
                      <a:pt x="907" y="704"/>
                      <a:pt x="907" y="454"/>
                    </a:cubicBezTo>
                    <a:cubicBezTo>
                      <a:pt x="907" y="204"/>
                      <a:pt x="704" y="0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52"/>
              <p:cNvSpPr/>
              <p:nvPr/>
            </p:nvSpPr>
            <p:spPr>
              <a:xfrm>
                <a:off x="5925175" y="2221325"/>
                <a:ext cx="22725" cy="22700"/>
              </a:xfrm>
              <a:custGeom>
                <a:rect b="b" l="l" r="r" t="t"/>
                <a:pathLst>
                  <a:path extrusionOk="0" h="908" w="909">
                    <a:moveTo>
                      <a:pt x="455" y="0"/>
                    </a:moveTo>
                    <a:cubicBezTo>
                      <a:pt x="204" y="0"/>
                      <a:pt x="1" y="204"/>
                      <a:pt x="1" y="454"/>
                    </a:cubicBezTo>
                    <a:cubicBezTo>
                      <a:pt x="1" y="704"/>
                      <a:pt x="204" y="907"/>
                      <a:pt x="455" y="907"/>
                    </a:cubicBezTo>
                    <a:cubicBezTo>
                      <a:pt x="705" y="907"/>
                      <a:pt x="909" y="704"/>
                      <a:pt x="909" y="454"/>
                    </a:cubicBezTo>
                    <a:cubicBezTo>
                      <a:pt x="909" y="204"/>
                      <a:pt x="705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52"/>
              <p:cNvSpPr/>
              <p:nvPr/>
            </p:nvSpPr>
            <p:spPr>
              <a:xfrm>
                <a:off x="5965725" y="2221325"/>
                <a:ext cx="22700" cy="22700"/>
              </a:xfrm>
              <a:custGeom>
                <a:rect b="b" l="l" r="r" t="t"/>
                <a:pathLst>
                  <a:path extrusionOk="0" h="908" w="908">
                    <a:moveTo>
                      <a:pt x="454" y="0"/>
                    </a:moveTo>
                    <a:cubicBezTo>
                      <a:pt x="204" y="0"/>
                      <a:pt x="1" y="204"/>
                      <a:pt x="1" y="454"/>
                    </a:cubicBezTo>
                    <a:cubicBezTo>
                      <a:pt x="1" y="704"/>
                      <a:pt x="204" y="907"/>
                      <a:pt x="454" y="907"/>
                    </a:cubicBezTo>
                    <a:cubicBezTo>
                      <a:pt x="705" y="907"/>
                      <a:pt x="908" y="704"/>
                      <a:pt x="908" y="454"/>
                    </a:cubicBezTo>
                    <a:cubicBezTo>
                      <a:pt x="908" y="204"/>
                      <a:pt x="705" y="0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2"/>
              <p:cNvSpPr/>
              <p:nvPr/>
            </p:nvSpPr>
            <p:spPr>
              <a:xfrm>
                <a:off x="5953800" y="2301950"/>
                <a:ext cx="10700" cy="37300"/>
              </a:xfrm>
              <a:custGeom>
                <a:rect b="b" l="l" r="r" t="t"/>
                <a:pathLst>
                  <a:path extrusionOk="0" h="1492" w="428">
                    <a:moveTo>
                      <a:pt x="1" y="0"/>
                    </a:moveTo>
                    <a:lnTo>
                      <a:pt x="1" y="1028"/>
                    </a:lnTo>
                    <a:lnTo>
                      <a:pt x="428" y="149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2"/>
              <p:cNvSpPr/>
              <p:nvPr/>
            </p:nvSpPr>
            <p:spPr>
              <a:xfrm>
                <a:off x="5990975" y="2159725"/>
                <a:ext cx="38700" cy="142250"/>
              </a:xfrm>
              <a:custGeom>
                <a:rect b="b" l="l" r="r" t="t"/>
                <a:pathLst>
                  <a:path extrusionOk="0" h="5690" w="1548">
                    <a:moveTo>
                      <a:pt x="0" y="1"/>
                    </a:moveTo>
                    <a:cubicBezTo>
                      <a:pt x="616" y="1"/>
                      <a:pt x="1122" y="505"/>
                      <a:pt x="1122" y="1123"/>
                    </a:cubicBezTo>
                    <a:lnTo>
                      <a:pt x="1122" y="4567"/>
                    </a:lnTo>
                    <a:cubicBezTo>
                      <a:pt x="1122" y="5184"/>
                      <a:pt x="616" y="5689"/>
                      <a:pt x="0" y="5689"/>
                    </a:cubicBezTo>
                    <a:lnTo>
                      <a:pt x="426" y="5689"/>
                    </a:lnTo>
                    <a:cubicBezTo>
                      <a:pt x="1044" y="5689"/>
                      <a:pt x="1548" y="5184"/>
                      <a:pt x="1548" y="4567"/>
                    </a:cubicBezTo>
                    <a:lnTo>
                      <a:pt x="1548" y="1123"/>
                    </a:lnTo>
                    <a:cubicBezTo>
                      <a:pt x="1548" y="505"/>
                      <a:pt x="1044" y="1"/>
                      <a:pt x="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2"/>
              <p:cNvSpPr/>
              <p:nvPr/>
            </p:nvSpPr>
            <p:spPr>
              <a:xfrm>
                <a:off x="6607575" y="2286800"/>
                <a:ext cx="12800" cy="12825"/>
              </a:xfrm>
              <a:custGeom>
                <a:rect b="b" l="l" r="r" t="t"/>
                <a:pathLst>
                  <a:path extrusionOk="0" h="513" w="512">
                    <a:moveTo>
                      <a:pt x="256" y="0"/>
                    </a:moveTo>
                    <a:cubicBezTo>
                      <a:pt x="115" y="0"/>
                      <a:pt x="1" y="114"/>
                      <a:pt x="1" y="256"/>
                    </a:cubicBezTo>
                    <a:cubicBezTo>
                      <a:pt x="1" y="397"/>
                      <a:pt x="115" y="513"/>
                      <a:pt x="256" y="513"/>
                    </a:cubicBezTo>
                    <a:cubicBezTo>
                      <a:pt x="396" y="513"/>
                      <a:pt x="512" y="399"/>
                      <a:pt x="512" y="256"/>
                    </a:cubicBezTo>
                    <a:cubicBezTo>
                      <a:pt x="509" y="114"/>
                      <a:pt x="396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2" name="Google Shape;1392;p5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1393" name="Google Shape;1393;p5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4" name="Google Shape;1394;p5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1395" name="Google Shape;1395;p5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5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5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5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5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5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5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9" name="Google Shape;1409;p5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3"/>
          <p:cNvSpPr txBox="1"/>
          <p:nvPr>
            <p:ph type="title"/>
          </p:nvPr>
        </p:nvSpPr>
        <p:spPr>
          <a:xfrm>
            <a:off x="260775" y="261452"/>
            <a:ext cx="522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1417" name="Google Shape;1417;p53"/>
          <p:cNvSpPr txBox="1"/>
          <p:nvPr/>
        </p:nvSpPr>
        <p:spPr>
          <a:xfrm>
            <a:off x="457200" y="1340750"/>
            <a:ext cx="3000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Black"/>
              <a:buChar char="●"/>
            </a:pPr>
            <a:r>
              <a:rPr lang="en" sz="17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Actualizaciones defectuosas</a:t>
            </a:r>
            <a:endParaRPr sz="17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Black"/>
              <a:buChar char="●"/>
            </a:pPr>
            <a:r>
              <a:rPr lang="en" sz="17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Dependencia de componentes de terceros</a:t>
            </a:r>
            <a:endParaRPr sz="17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Black"/>
              <a:buChar char="●"/>
            </a:pPr>
            <a:r>
              <a:rPr lang="en" sz="17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Riesgos de ciberseguridad </a:t>
            </a:r>
            <a:endParaRPr sz="17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Black"/>
              <a:buChar char="●"/>
            </a:pPr>
            <a:r>
              <a:rPr lang="en" sz="17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vida útil del fabricante</a:t>
            </a:r>
            <a:endParaRPr sz="17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18" name="Google Shape;1418;p53"/>
          <p:cNvSpPr txBox="1"/>
          <p:nvPr/>
        </p:nvSpPr>
        <p:spPr>
          <a:xfrm>
            <a:off x="4732800" y="13407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19" name="Google Shape;1419;p53"/>
          <p:cNvSpPr txBox="1"/>
          <p:nvPr/>
        </p:nvSpPr>
        <p:spPr>
          <a:xfrm>
            <a:off x="5712625" y="2018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3"/>
          <p:cNvSpPr/>
          <p:nvPr/>
        </p:nvSpPr>
        <p:spPr>
          <a:xfrm>
            <a:off x="3373350" y="13407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1" name="Google Shape;1421;p53"/>
          <p:cNvSpPr/>
          <p:nvPr/>
        </p:nvSpPr>
        <p:spPr>
          <a:xfrm>
            <a:off x="3973425" y="22090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2" name="Google Shape;1422;p53"/>
          <p:cNvSpPr/>
          <p:nvPr/>
        </p:nvSpPr>
        <p:spPr>
          <a:xfrm>
            <a:off x="3373350" y="32686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3" name="Google Shape;1423;p53"/>
          <p:cNvSpPr/>
          <p:nvPr/>
        </p:nvSpPr>
        <p:spPr>
          <a:xfrm>
            <a:off x="3973425" y="421402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4" name="Google Shape;1424;p53"/>
          <p:cNvGrpSpPr/>
          <p:nvPr/>
        </p:nvGrpSpPr>
        <p:grpSpPr>
          <a:xfrm>
            <a:off x="4081422" y="4333474"/>
            <a:ext cx="288006" cy="264501"/>
            <a:chOff x="6543825" y="3202075"/>
            <a:chExt cx="296975" cy="275350"/>
          </a:xfrm>
        </p:grpSpPr>
        <p:sp>
          <p:nvSpPr>
            <p:cNvPr id="1425" name="Google Shape;1425;p53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53"/>
          <p:cNvGrpSpPr/>
          <p:nvPr/>
        </p:nvGrpSpPr>
        <p:grpSpPr>
          <a:xfrm>
            <a:off x="4081425" y="2316700"/>
            <a:ext cx="288001" cy="288001"/>
            <a:chOff x="2037825" y="3254050"/>
            <a:chExt cx="296175" cy="296175"/>
          </a:xfrm>
        </p:grpSpPr>
        <p:sp>
          <p:nvSpPr>
            <p:cNvPr id="1433" name="Google Shape;1433;p53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53"/>
          <p:cNvGrpSpPr/>
          <p:nvPr/>
        </p:nvGrpSpPr>
        <p:grpSpPr>
          <a:xfrm>
            <a:off x="3481351" y="1448453"/>
            <a:ext cx="287994" cy="287993"/>
            <a:chOff x="-62151950" y="4111775"/>
            <a:chExt cx="318225" cy="316650"/>
          </a:xfrm>
        </p:grpSpPr>
        <p:sp>
          <p:nvSpPr>
            <p:cNvPr id="1440" name="Google Shape;1440;p53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3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3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53"/>
          <p:cNvGrpSpPr/>
          <p:nvPr/>
        </p:nvGrpSpPr>
        <p:grpSpPr>
          <a:xfrm>
            <a:off x="3481350" y="3376375"/>
            <a:ext cx="288001" cy="288001"/>
            <a:chOff x="2037825" y="3254050"/>
            <a:chExt cx="296175" cy="296175"/>
          </a:xfrm>
        </p:grpSpPr>
        <p:sp>
          <p:nvSpPr>
            <p:cNvPr id="1445" name="Google Shape;1445;p53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3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3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3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3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4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4"/>
          <p:cNvSpPr txBox="1"/>
          <p:nvPr>
            <p:ph idx="2" type="title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7" name="Google Shape;1457;p54"/>
          <p:cNvSpPr txBox="1"/>
          <p:nvPr>
            <p:ph type="title"/>
          </p:nvPr>
        </p:nvSpPr>
        <p:spPr>
          <a:xfrm>
            <a:off x="3255025" y="2088325"/>
            <a:ext cx="5751900" cy="1600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A IMPLEMENTAR EN EL PROYECTO</a:t>
            </a:r>
            <a:endParaRPr/>
          </a:p>
        </p:txBody>
      </p:sp>
      <p:grpSp>
        <p:nvGrpSpPr>
          <p:cNvPr id="1458" name="Google Shape;1458;p54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1459" name="Google Shape;1459;p54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1" name="Google Shape;1461;p54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1462" name="Google Shape;1462;p54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4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4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4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4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4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4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4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4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4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4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4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4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4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4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54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4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4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4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4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4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4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54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54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54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54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8" name="Google Shape;1488;p54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55"/>
          <p:cNvSpPr txBox="1"/>
          <p:nvPr>
            <p:ph type="title"/>
          </p:nvPr>
        </p:nvSpPr>
        <p:spPr>
          <a:xfrm>
            <a:off x="624750" y="0"/>
            <a:ext cx="4644000" cy="815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V</a:t>
            </a:r>
            <a:endParaRPr/>
          </a:p>
        </p:txBody>
      </p:sp>
      <p:sp>
        <p:nvSpPr>
          <p:cNvPr id="1499" name="Google Shape;1499;p55"/>
          <p:cNvSpPr txBox="1"/>
          <p:nvPr>
            <p:ph idx="1" type="subTitle"/>
          </p:nvPr>
        </p:nvSpPr>
        <p:spPr>
          <a:xfrm>
            <a:off x="213550" y="777825"/>
            <a:ext cx="5835300" cy="3951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Ciclos de desarrollo de software modelo en V: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Definición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requerimientos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"/>
              <a:t> </a:t>
            </a:r>
            <a:r>
              <a:rPr lang="en"/>
              <a:t>identificación de necesidades.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Diseño funcional del sistema:</a:t>
            </a:r>
            <a:r>
              <a:rPr lang="en"/>
              <a:t> C</a:t>
            </a:r>
            <a:r>
              <a:rPr lang="en"/>
              <a:t>omparación</a:t>
            </a:r>
            <a:r>
              <a:rPr lang="en"/>
              <a:t> </a:t>
            </a:r>
            <a:r>
              <a:rPr lang="en"/>
              <a:t>de</a:t>
            </a:r>
            <a:r>
              <a:rPr lang="en"/>
              <a:t> posibles alternativas al problema y elección.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Diseño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técnico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sistemas:</a:t>
            </a:r>
            <a:r>
              <a:rPr lang="en"/>
              <a:t> Cumplimiento  de los </a:t>
            </a:r>
            <a:r>
              <a:rPr lang="en"/>
              <a:t>requerimientos</a:t>
            </a:r>
            <a:r>
              <a:rPr lang="en"/>
              <a:t> y las necesidades en alternativa seleccionada.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Implementación del software:</a:t>
            </a:r>
            <a:r>
              <a:rPr lang="en"/>
              <a:t>  resolución de cualquier defecto restante, construcción  final de la propuesta. </a:t>
            </a:r>
            <a:endParaRPr/>
          </a:p>
        </p:txBody>
      </p:sp>
      <p:pic>
        <p:nvPicPr>
          <p:cNvPr id="1500" name="Google Shape;15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850" y="1218736"/>
            <a:ext cx="3049800" cy="29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6"/>
          <p:cNvSpPr txBox="1"/>
          <p:nvPr>
            <p:ph type="title"/>
          </p:nvPr>
        </p:nvSpPr>
        <p:spPr>
          <a:xfrm>
            <a:off x="720000" y="198675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</a:t>
            </a:r>
            <a:endParaRPr/>
          </a:p>
        </p:txBody>
      </p:sp>
      <p:sp>
        <p:nvSpPr>
          <p:cNvPr id="1506" name="Google Shape;1506;p56"/>
          <p:cNvSpPr txBox="1"/>
          <p:nvPr>
            <p:ph idx="1" type="body"/>
          </p:nvPr>
        </p:nvSpPr>
        <p:spPr>
          <a:xfrm>
            <a:off x="720000" y="869850"/>
            <a:ext cx="3567000" cy="38763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Pruebas de necesidad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507" name="Google Shape;1507;p5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1508" name="Google Shape;1508;p56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8555238" y="335576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8369442" y="316838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2" name="Google Shape;1512;p5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1513" name="Google Shape;1513;p5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5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5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rect b="b" l="l" r="r" t="t"/>
                <a:pathLst>
                  <a:path extrusionOk="0" h="11196" w="5682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5" name="Google Shape;1525;p56"/>
          <p:cNvSpPr txBox="1"/>
          <p:nvPr>
            <p:ph idx="1" type="body"/>
          </p:nvPr>
        </p:nvSpPr>
        <p:spPr>
          <a:xfrm>
            <a:off x="5077125" y="875475"/>
            <a:ext cx="3275400" cy="38706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Pruebas de sistemas: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526" name="Google Shape;1526;p56"/>
          <p:cNvPicPr preferRelativeResize="0"/>
          <p:nvPr/>
        </p:nvPicPr>
        <p:blipFill rotWithShape="1">
          <a:blip r:embed="rId3">
            <a:alphaModFix/>
          </a:blip>
          <a:srcRect b="16780" l="33811" r="36218" t="16069"/>
          <a:stretch/>
        </p:blipFill>
        <p:spPr>
          <a:xfrm>
            <a:off x="5217875" y="1347725"/>
            <a:ext cx="2470526" cy="31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675" y="1370150"/>
            <a:ext cx="2294474" cy="25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57"/>
          <p:cNvSpPr txBox="1"/>
          <p:nvPr>
            <p:ph type="title"/>
          </p:nvPr>
        </p:nvSpPr>
        <p:spPr>
          <a:xfrm>
            <a:off x="720000" y="66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REFERENCIAS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33" name="Google Shape;1533;p57"/>
          <p:cNvSpPr txBox="1"/>
          <p:nvPr>
            <p:ph idx="1" type="body"/>
          </p:nvPr>
        </p:nvSpPr>
        <p:spPr>
          <a:xfrm>
            <a:off x="579150" y="835800"/>
            <a:ext cx="7985700" cy="3386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[1]	D. K. Neelu Lalband, “Software Engineering for Smart Healthcare Applications,” International Journal of Innovative Technology and Exploring Engineering, vol. 8, no. 6S4, pp. 2278–3075, Apr. 2019.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[2]	V. Rastogi, “Software Development Life Cycle ModelsComparison, Consequences,” International Journal of Computer Science and Information Technologies, vol. 6, no. 1, pp. 168–172, 2015.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[3]	Hauschild, Anne-Christin. Roman Martin. Holst, Sabrina Celine. Wienbeck, Joachim Wienbeck. Heider, Dominik Heider., “Guideline for software life cycle in health informatics,” iScience, vol. 25, 2022.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[4]	“Challenges and opportunities in software-driven medical devices,” Nature Biomedical Engineering, vol. 3, pp. 493–497, Jun. 2019.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[5]	McHugh, Martin. Cawley, Oisín. McCaffery, Fergal. Richardson, Ita. Wang, Xiaofeng, “An Agile V-Model for Medical Device Software Development to Overcome the Challenges with PlanDriven Software Development Lifecycles,” 2013.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[6]	D. la Caridad. Díaz Alonso Lexys Manuel.  Delgado Olivera Lisdania, “Modelos de Desarrollo de Software,” Revista Cubana de Ciencias Informáticas, vol. 15, no. 1, Mar. 2021.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[7]	K. Brush and V. Silverthorne, “Desarrollo de software ágil o Agile,” ComputerWeekly.es, 10-Jan-2022. [En línea]. Disponible: https://www.computerweekly.com/es/definicion/Desarrollo-de-software-agil-o-Agile.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[8]	P. Sharma, “Los 9 mejores modelos de desarrollo de software para elegir: fases y aplicaciones,” Cynoteck, 09-May-2022. [En línea]. Disponible: https://cynoteck.com/es/blog-post/top-software-development-models-to-choose-from/. [Accessed: 31-Mar-2023].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grpSp>
        <p:nvGrpSpPr>
          <p:cNvPr id="1534" name="Google Shape;1534;p57"/>
          <p:cNvGrpSpPr/>
          <p:nvPr/>
        </p:nvGrpSpPr>
        <p:grpSpPr>
          <a:xfrm>
            <a:off x="7208068" y="3394330"/>
            <a:ext cx="2173265" cy="1955255"/>
            <a:chOff x="6598316" y="3069361"/>
            <a:chExt cx="2839384" cy="2378945"/>
          </a:xfrm>
        </p:grpSpPr>
        <p:sp>
          <p:nvSpPr>
            <p:cNvPr id="1535" name="Google Shape;1535;p57"/>
            <p:cNvSpPr/>
            <p:nvPr/>
          </p:nvSpPr>
          <p:spPr>
            <a:xfrm>
              <a:off x="841417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8377237" y="306936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8759066" y="3449137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6598316" y="48112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9" name="Google Shape;1539;p57"/>
            <p:cNvGrpSpPr/>
            <p:nvPr/>
          </p:nvGrpSpPr>
          <p:grpSpPr>
            <a:xfrm>
              <a:off x="6784341" y="3801484"/>
              <a:ext cx="2196152" cy="1197112"/>
              <a:chOff x="152407" y="3801484"/>
              <a:chExt cx="2196152" cy="1197112"/>
            </a:xfrm>
          </p:grpSpPr>
          <p:sp>
            <p:nvSpPr>
              <p:cNvPr id="1540" name="Google Shape;1540;p57"/>
              <p:cNvSpPr/>
              <p:nvPr/>
            </p:nvSpPr>
            <p:spPr>
              <a:xfrm>
                <a:off x="364479" y="3983372"/>
                <a:ext cx="1623440" cy="990808"/>
              </a:xfrm>
              <a:custGeom>
                <a:rect b="b" l="l" r="r" t="t"/>
                <a:pathLst>
                  <a:path extrusionOk="0" h="17693" w="28990">
                    <a:moveTo>
                      <a:pt x="907" y="0"/>
                    </a:moveTo>
                    <a:cubicBezTo>
                      <a:pt x="410" y="0"/>
                      <a:pt x="1" y="409"/>
                      <a:pt x="1" y="907"/>
                    </a:cubicBezTo>
                    <a:lnTo>
                      <a:pt x="1" y="16787"/>
                    </a:lnTo>
                    <a:cubicBezTo>
                      <a:pt x="1" y="17284"/>
                      <a:pt x="410" y="17693"/>
                      <a:pt x="907" y="17693"/>
                    </a:cubicBezTo>
                    <a:lnTo>
                      <a:pt x="28081" y="17693"/>
                    </a:lnTo>
                    <a:cubicBezTo>
                      <a:pt x="28579" y="17693"/>
                      <a:pt x="28988" y="17284"/>
                      <a:pt x="28988" y="16787"/>
                    </a:cubicBezTo>
                    <a:lnTo>
                      <a:pt x="28989" y="16787"/>
                    </a:lnTo>
                    <a:lnTo>
                      <a:pt x="28989" y="907"/>
                    </a:lnTo>
                    <a:cubicBezTo>
                      <a:pt x="28989" y="409"/>
                      <a:pt x="28581" y="0"/>
                      <a:pt x="28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7"/>
              <p:cNvSpPr/>
              <p:nvPr/>
            </p:nvSpPr>
            <p:spPr>
              <a:xfrm>
                <a:off x="417399" y="4037804"/>
                <a:ext cx="1517432" cy="774424"/>
              </a:xfrm>
              <a:custGeom>
                <a:rect b="b" l="l" r="r" t="t"/>
                <a:pathLst>
                  <a:path extrusionOk="0" h="13829" w="27097">
                    <a:moveTo>
                      <a:pt x="0" y="1"/>
                    </a:moveTo>
                    <a:lnTo>
                      <a:pt x="0" y="13829"/>
                    </a:lnTo>
                    <a:lnTo>
                      <a:pt x="27096" y="13829"/>
                    </a:lnTo>
                    <a:lnTo>
                      <a:pt x="27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7"/>
              <p:cNvSpPr/>
              <p:nvPr/>
            </p:nvSpPr>
            <p:spPr>
              <a:xfrm>
                <a:off x="270567" y="4872091"/>
                <a:ext cx="1811208" cy="126504"/>
              </a:xfrm>
              <a:custGeom>
                <a:rect b="b" l="l" r="r" t="t"/>
                <a:pathLst>
                  <a:path extrusionOk="0" h="2259" w="32343">
                    <a:moveTo>
                      <a:pt x="1" y="1"/>
                    </a:moveTo>
                    <a:lnTo>
                      <a:pt x="1" y="1247"/>
                    </a:lnTo>
                    <a:cubicBezTo>
                      <a:pt x="1" y="1803"/>
                      <a:pt x="456" y="2258"/>
                      <a:pt x="1012" y="2258"/>
                    </a:cubicBezTo>
                    <a:lnTo>
                      <a:pt x="31331" y="2258"/>
                    </a:lnTo>
                    <a:cubicBezTo>
                      <a:pt x="31887" y="2258"/>
                      <a:pt x="32342" y="1803"/>
                      <a:pt x="32342" y="1247"/>
                    </a:cubicBezTo>
                    <a:lnTo>
                      <a:pt x="32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57"/>
              <p:cNvSpPr/>
              <p:nvPr/>
            </p:nvSpPr>
            <p:spPr>
              <a:xfrm>
                <a:off x="996495" y="4872596"/>
                <a:ext cx="359408" cy="41328"/>
              </a:xfrm>
              <a:custGeom>
                <a:rect b="b" l="l" r="r" t="t"/>
                <a:pathLst>
                  <a:path extrusionOk="0" h="738" w="6418">
                    <a:moveTo>
                      <a:pt x="1" y="1"/>
                    </a:moveTo>
                    <a:lnTo>
                      <a:pt x="1" y="407"/>
                    </a:lnTo>
                    <a:cubicBezTo>
                      <a:pt x="1" y="589"/>
                      <a:pt x="148" y="737"/>
                      <a:pt x="330" y="737"/>
                    </a:cubicBezTo>
                    <a:lnTo>
                      <a:pt x="6089" y="737"/>
                    </a:lnTo>
                    <a:cubicBezTo>
                      <a:pt x="6270" y="737"/>
                      <a:pt x="6417" y="589"/>
                      <a:pt x="6417" y="407"/>
                    </a:cubicBez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57"/>
              <p:cNvSpPr/>
              <p:nvPr/>
            </p:nvSpPr>
            <p:spPr>
              <a:xfrm>
                <a:off x="1353551" y="4213196"/>
                <a:ext cx="319032" cy="22176"/>
              </a:xfrm>
              <a:custGeom>
                <a:rect b="b" l="l" r="r" t="t"/>
                <a:pathLst>
                  <a:path extrusionOk="0" h="396" w="5697">
                    <a:moveTo>
                      <a:pt x="0" y="0"/>
                    </a:moveTo>
                    <a:lnTo>
                      <a:pt x="0" y="396"/>
                    </a:lnTo>
                    <a:lnTo>
                      <a:pt x="5696" y="396"/>
                    </a:lnTo>
                    <a:lnTo>
                      <a:pt x="5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7"/>
              <p:cNvSpPr/>
              <p:nvPr/>
            </p:nvSpPr>
            <p:spPr>
              <a:xfrm>
                <a:off x="1225199" y="4271772"/>
                <a:ext cx="575736" cy="22232"/>
              </a:xfrm>
              <a:custGeom>
                <a:rect b="b" l="l" r="r" t="t"/>
                <a:pathLst>
                  <a:path extrusionOk="0" h="397" w="10281">
                    <a:moveTo>
                      <a:pt x="0" y="1"/>
                    </a:moveTo>
                    <a:lnTo>
                      <a:pt x="0" y="397"/>
                    </a:lnTo>
                    <a:lnTo>
                      <a:pt x="10281" y="397"/>
                    </a:lnTo>
                    <a:lnTo>
                      <a:pt x="102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7"/>
              <p:cNvSpPr/>
              <p:nvPr/>
            </p:nvSpPr>
            <p:spPr>
              <a:xfrm>
                <a:off x="1225199" y="4387580"/>
                <a:ext cx="575736" cy="123592"/>
              </a:xfrm>
              <a:custGeom>
                <a:rect b="b" l="l" r="r" t="t"/>
                <a:pathLst>
                  <a:path extrusionOk="0" h="2207" w="10281">
                    <a:moveTo>
                      <a:pt x="1485" y="1"/>
                    </a:moveTo>
                    <a:cubicBezTo>
                      <a:pt x="668" y="1"/>
                      <a:pt x="0" y="498"/>
                      <a:pt x="0" y="1104"/>
                    </a:cubicBezTo>
                    <a:cubicBezTo>
                      <a:pt x="0" y="1711"/>
                      <a:pt x="668" y="2207"/>
                      <a:pt x="1485" y="2207"/>
                    </a:cubicBezTo>
                    <a:lnTo>
                      <a:pt x="8796" y="2207"/>
                    </a:lnTo>
                    <a:cubicBezTo>
                      <a:pt x="9613" y="2207"/>
                      <a:pt x="10281" y="1711"/>
                      <a:pt x="10281" y="1104"/>
                    </a:cubicBezTo>
                    <a:cubicBezTo>
                      <a:pt x="10281" y="498"/>
                      <a:pt x="9613" y="1"/>
                      <a:pt x="8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7"/>
              <p:cNvSpPr/>
              <p:nvPr/>
            </p:nvSpPr>
            <p:spPr>
              <a:xfrm>
                <a:off x="1308471" y="4430420"/>
                <a:ext cx="37856" cy="37856"/>
              </a:xfrm>
              <a:custGeom>
                <a:rect b="b" l="l" r="r" t="t"/>
                <a:pathLst>
                  <a:path extrusionOk="0" h="676" w="676">
                    <a:moveTo>
                      <a:pt x="338" y="1"/>
                    </a:moveTo>
                    <a:cubicBezTo>
                      <a:pt x="152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8" y="676"/>
                    </a:cubicBezTo>
                    <a:cubicBezTo>
                      <a:pt x="523" y="676"/>
                      <a:pt x="673" y="523"/>
                      <a:pt x="673" y="338"/>
                    </a:cubicBezTo>
                    <a:cubicBezTo>
                      <a:pt x="676" y="153"/>
                      <a:pt x="523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57"/>
              <p:cNvSpPr/>
              <p:nvPr/>
            </p:nvSpPr>
            <p:spPr>
              <a:xfrm>
                <a:off x="1382671" y="4430420"/>
                <a:ext cx="37912" cy="37856"/>
              </a:xfrm>
              <a:custGeom>
                <a:rect b="b" l="l" r="r" t="t"/>
                <a:pathLst>
                  <a:path extrusionOk="0" h="676" w="677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9" y="676"/>
                    </a:cubicBezTo>
                    <a:cubicBezTo>
                      <a:pt x="524" y="676"/>
                      <a:pt x="674" y="523"/>
                      <a:pt x="674" y="338"/>
                    </a:cubicBezTo>
                    <a:cubicBezTo>
                      <a:pt x="677" y="153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57"/>
              <p:cNvSpPr/>
              <p:nvPr/>
            </p:nvSpPr>
            <p:spPr>
              <a:xfrm>
                <a:off x="1456927" y="4430420"/>
                <a:ext cx="37912" cy="37856"/>
              </a:xfrm>
              <a:custGeom>
                <a:rect b="b" l="l" r="r" t="t"/>
                <a:pathLst>
                  <a:path extrusionOk="0" h="676" w="677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2" y="676"/>
                      <a:pt x="339" y="676"/>
                    </a:cubicBezTo>
                    <a:cubicBezTo>
                      <a:pt x="524" y="676"/>
                      <a:pt x="677" y="523"/>
                      <a:pt x="677" y="338"/>
                    </a:cubicBezTo>
                    <a:cubicBezTo>
                      <a:pt x="677" y="153"/>
                      <a:pt x="526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57"/>
              <p:cNvSpPr/>
              <p:nvPr/>
            </p:nvSpPr>
            <p:spPr>
              <a:xfrm>
                <a:off x="1531239" y="4430420"/>
                <a:ext cx="37968" cy="37856"/>
              </a:xfrm>
              <a:custGeom>
                <a:rect b="b" l="l" r="r" t="t"/>
                <a:pathLst>
                  <a:path extrusionOk="0" h="676" w="678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7" y="523"/>
                      <a:pt x="677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57"/>
              <p:cNvSpPr/>
              <p:nvPr/>
            </p:nvSpPr>
            <p:spPr>
              <a:xfrm>
                <a:off x="1605495" y="4430420"/>
                <a:ext cx="37968" cy="37856"/>
              </a:xfrm>
              <a:custGeom>
                <a:rect b="b" l="l" r="r" t="t"/>
                <a:pathLst>
                  <a:path extrusionOk="0" h="676" w="678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5" y="523"/>
                      <a:pt x="675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57"/>
              <p:cNvSpPr/>
              <p:nvPr/>
            </p:nvSpPr>
            <p:spPr>
              <a:xfrm>
                <a:off x="1679919" y="4430420"/>
                <a:ext cx="37800" cy="37856"/>
              </a:xfrm>
              <a:custGeom>
                <a:rect b="b" l="l" r="r" t="t"/>
                <a:pathLst>
                  <a:path extrusionOk="0" h="676" w="675">
                    <a:moveTo>
                      <a:pt x="336" y="1"/>
                    </a:moveTo>
                    <a:cubicBezTo>
                      <a:pt x="150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6" y="676"/>
                    </a:cubicBezTo>
                    <a:cubicBezTo>
                      <a:pt x="522" y="676"/>
                      <a:pt x="674" y="523"/>
                      <a:pt x="674" y="338"/>
                    </a:cubicBezTo>
                    <a:cubicBezTo>
                      <a:pt x="674" y="153"/>
                      <a:pt x="522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57"/>
              <p:cNvSpPr/>
              <p:nvPr/>
            </p:nvSpPr>
            <p:spPr>
              <a:xfrm>
                <a:off x="1413135" y="4593212"/>
                <a:ext cx="199920" cy="81088"/>
              </a:xfrm>
              <a:custGeom>
                <a:rect b="b" l="l" r="r" t="t"/>
                <a:pathLst>
                  <a:path extrusionOk="0" h="1448" w="3570">
                    <a:moveTo>
                      <a:pt x="1" y="1"/>
                    </a:moveTo>
                    <a:lnTo>
                      <a:pt x="1" y="1447"/>
                    </a:lnTo>
                    <a:lnTo>
                      <a:pt x="3569" y="1447"/>
                    </a:lnTo>
                    <a:lnTo>
                      <a:pt x="35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7"/>
              <p:cNvSpPr/>
              <p:nvPr/>
            </p:nvSpPr>
            <p:spPr>
              <a:xfrm>
                <a:off x="1448359" y="4622612"/>
                <a:ext cx="129360" cy="22232"/>
              </a:xfrm>
              <a:custGeom>
                <a:rect b="b" l="l" r="r" t="t"/>
                <a:pathLst>
                  <a:path extrusionOk="0" h="397" w="2310">
                    <a:moveTo>
                      <a:pt x="1" y="1"/>
                    </a:moveTo>
                    <a:lnTo>
                      <a:pt x="1" y="397"/>
                    </a:lnTo>
                    <a:lnTo>
                      <a:pt x="2310" y="397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7"/>
              <p:cNvSpPr/>
              <p:nvPr/>
            </p:nvSpPr>
            <p:spPr>
              <a:xfrm>
                <a:off x="511143" y="4119675"/>
                <a:ext cx="610680" cy="610848"/>
              </a:xfrm>
              <a:custGeom>
                <a:rect b="b" l="l" r="r" t="t"/>
                <a:pathLst>
                  <a:path extrusionOk="0" h="10908" w="10905">
                    <a:moveTo>
                      <a:pt x="5453" y="1"/>
                    </a:moveTo>
                    <a:cubicBezTo>
                      <a:pt x="2440" y="1"/>
                      <a:pt x="1" y="2443"/>
                      <a:pt x="1" y="5454"/>
                    </a:cubicBezTo>
                    <a:cubicBezTo>
                      <a:pt x="1" y="8467"/>
                      <a:pt x="2443" y="10908"/>
                      <a:pt x="5453" y="10908"/>
                    </a:cubicBezTo>
                    <a:cubicBezTo>
                      <a:pt x="8464" y="10908"/>
                      <a:pt x="10905" y="8464"/>
                      <a:pt x="10905" y="5454"/>
                    </a:cubicBezTo>
                    <a:cubicBezTo>
                      <a:pt x="10905" y="2441"/>
                      <a:pt x="8462" y="1"/>
                      <a:pt x="54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7"/>
              <p:cNvSpPr/>
              <p:nvPr/>
            </p:nvSpPr>
            <p:spPr>
              <a:xfrm>
                <a:off x="738671" y="4268356"/>
                <a:ext cx="155512" cy="208992"/>
              </a:xfrm>
              <a:custGeom>
                <a:rect b="b" l="l" r="r" t="t"/>
                <a:pathLst>
                  <a:path extrusionOk="0" h="3732" w="2777">
                    <a:moveTo>
                      <a:pt x="1388" y="0"/>
                    </a:moveTo>
                    <a:cubicBezTo>
                      <a:pt x="622" y="0"/>
                      <a:pt x="0" y="834"/>
                      <a:pt x="0" y="1866"/>
                    </a:cubicBezTo>
                    <a:cubicBezTo>
                      <a:pt x="0" y="2897"/>
                      <a:pt x="622" y="3731"/>
                      <a:pt x="1388" y="3731"/>
                    </a:cubicBezTo>
                    <a:cubicBezTo>
                      <a:pt x="2155" y="3731"/>
                      <a:pt x="2777" y="2897"/>
                      <a:pt x="2777" y="1866"/>
                    </a:cubicBezTo>
                    <a:cubicBezTo>
                      <a:pt x="2777" y="836"/>
                      <a:pt x="2155" y="0"/>
                      <a:pt x="1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7"/>
              <p:cNvSpPr/>
              <p:nvPr/>
            </p:nvSpPr>
            <p:spPr>
              <a:xfrm>
                <a:off x="654671" y="4492972"/>
                <a:ext cx="323456" cy="237552"/>
              </a:xfrm>
              <a:custGeom>
                <a:rect b="b" l="l" r="r" t="t"/>
                <a:pathLst>
                  <a:path extrusionOk="0" h="4242" w="5776">
                    <a:moveTo>
                      <a:pt x="2888" y="1"/>
                    </a:moveTo>
                    <a:cubicBezTo>
                      <a:pt x="1293" y="1"/>
                      <a:pt x="0" y="1294"/>
                      <a:pt x="0" y="2887"/>
                    </a:cubicBezTo>
                    <a:cubicBezTo>
                      <a:pt x="0" y="3078"/>
                      <a:pt x="19" y="3267"/>
                      <a:pt x="54" y="3447"/>
                    </a:cubicBezTo>
                    <a:cubicBezTo>
                      <a:pt x="880" y="3949"/>
                      <a:pt x="1851" y="4242"/>
                      <a:pt x="2888" y="4242"/>
                    </a:cubicBezTo>
                    <a:cubicBezTo>
                      <a:pt x="3926" y="4242"/>
                      <a:pt x="4897" y="3951"/>
                      <a:pt x="5722" y="3449"/>
                    </a:cubicBezTo>
                    <a:cubicBezTo>
                      <a:pt x="5756" y="3268"/>
                      <a:pt x="5776" y="3080"/>
                      <a:pt x="5776" y="2890"/>
                    </a:cubicBezTo>
                    <a:cubicBezTo>
                      <a:pt x="5776" y="1294"/>
                      <a:pt x="4484" y="1"/>
                      <a:pt x="28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7"/>
              <p:cNvSpPr/>
              <p:nvPr/>
            </p:nvSpPr>
            <p:spPr>
              <a:xfrm>
                <a:off x="152407" y="3801484"/>
                <a:ext cx="507080" cy="363832"/>
              </a:xfrm>
              <a:custGeom>
                <a:rect b="b" l="l" r="r" t="t"/>
                <a:pathLst>
                  <a:path extrusionOk="0" h="6497" w="9055">
                    <a:moveTo>
                      <a:pt x="4528" y="1"/>
                    </a:moveTo>
                    <a:cubicBezTo>
                      <a:pt x="4227" y="1"/>
                      <a:pt x="3926" y="169"/>
                      <a:pt x="3697" y="505"/>
                    </a:cubicBezTo>
                    <a:lnTo>
                      <a:pt x="457" y="5274"/>
                    </a:lnTo>
                    <a:cubicBezTo>
                      <a:pt x="1" y="5947"/>
                      <a:pt x="291" y="6496"/>
                      <a:pt x="1105" y="6496"/>
                    </a:cubicBezTo>
                    <a:lnTo>
                      <a:pt x="7952" y="6496"/>
                    </a:lnTo>
                    <a:cubicBezTo>
                      <a:pt x="8765" y="6496"/>
                      <a:pt x="9055" y="5945"/>
                      <a:pt x="8599" y="5274"/>
                    </a:cubicBezTo>
                    <a:lnTo>
                      <a:pt x="5359" y="505"/>
                    </a:lnTo>
                    <a:cubicBezTo>
                      <a:pt x="5131" y="169"/>
                      <a:pt x="4829" y="1"/>
                      <a:pt x="45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7"/>
              <p:cNvSpPr/>
              <p:nvPr/>
            </p:nvSpPr>
            <p:spPr>
              <a:xfrm>
                <a:off x="393543" y="3801484"/>
                <a:ext cx="265888" cy="363832"/>
              </a:xfrm>
              <a:custGeom>
                <a:rect b="b" l="l" r="r" t="t"/>
                <a:pathLst>
                  <a:path extrusionOk="0" h="6497" w="4748">
                    <a:moveTo>
                      <a:pt x="222" y="1"/>
                    </a:moveTo>
                    <a:cubicBezTo>
                      <a:pt x="148" y="1"/>
                      <a:pt x="74" y="11"/>
                      <a:pt x="1" y="31"/>
                    </a:cubicBezTo>
                    <a:cubicBezTo>
                      <a:pt x="225" y="94"/>
                      <a:pt x="438" y="252"/>
                      <a:pt x="609" y="505"/>
                    </a:cubicBezTo>
                    <a:lnTo>
                      <a:pt x="3848" y="5274"/>
                    </a:lnTo>
                    <a:cubicBezTo>
                      <a:pt x="4306" y="5947"/>
                      <a:pt x="4013" y="6496"/>
                      <a:pt x="3201" y="6496"/>
                    </a:cubicBezTo>
                    <a:lnTo>
                      <a:pt x="3646" y="6496"/>
                    </a:lnTo>
                    <a:cubicBezTo>
                      <a:pt x="4458" y="6496"/>
                      <a:pt x="4748" y="5945"/>
                      <a:pt x="4291" y="5274"/>
                    </a:cubicBezTo>
                    <a:lnTo>
                      <a:pt x="1053" y="505"/>
                    </a:lnTo>
                    <a:cubicBezTo>
                      <a:pt x="824" y="168"/>
                      <a:pt x="524" y="1"/>
                      <a:pt x="2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57"/>
              <p:cNvSpPr/>
              <p:nvPr/>
            </p:nvSpPr>
            <p:spPr>
              <a:xfrm>
                <a:off x="389063" y="3891868"/>
                <a:ext cx="33600" cy="181160"/>
              </a:xfrm>
              <a:custGeom>
                <a:rect b="b" l="l" r="r" t="t"/>
                <a:pathLst>
                  <a:path extrusionOk="0" h="3235" w="600">
                    <a:moveTo>
                      <a:pt x="300" y="1"/>
                    </a:moveTo>
                    <a:cubicBezTo>
                      <a:pt x="135" y="1"/>
                      <a:pt x="0" y="135"/>
                      <a:pt x="0" y="301"/>
                    </a:cubicBezTo>
                    <a:lnTo>
                      <a:pt x="0" y="2937"/>
                    </a:lnTo>
                    <a:cubicBezTo>
                      <a:pt x="0" y="3101"/>
                      <a:pt x="133" y="3235"/>
                      <a:pt x="300" y="3235"/>
                    </a:cubicBezTo>
                    <a:cubicBezTo>
                      <a:pt x="465" y="3235"/>
                      <a:pt x="600" y="3101"/>
                      <a:pt x="600" y="2937"/>
                    </a:cubicBezTo>
                    <a:lnTo>
                      <a:pt x="600" y="301"/>
                    </a:ln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57"/>
              <p:cNvSpPr/>
              <p:nvPr/>
            </p:nvSpPr>
            <p:spPr>
              <a:xfrm>
                <a:off x="389063" y="4088260"/>
                <a:ext cx="33600" cy="33544"/>
              </a:xfrm>
              <a:custGeom>
                <a:rect b="b" l="l" r="r" t="t"/>
                <a:pathLst>
                  <a:path extrusionOk="0" h="599" w="600">
                    <a:moveTo>
                      <a:pt x="300" y="1"/>
                    </a:moveTo>
                    <a:cubicBezTo>
                      <a:pt x="135" y="1"/>
                      <a:pt x="0" y="132"/>
                      <a:pt x="0" y="299"/>
                    </a:cubicBezTo>
                    <a:cubicBezTo>
                      <a:pt x="0" y="464"/>
                      <a:pt x="133" y="599"/>
                      <a:pt x="300" y="599"/>
                    </a:cubicBezTo>
                    <a:cubicBezTo>
                      <a:pt x="465" y="599"/>
                      <a:pt x="600" y="464"/>
                      <a:pt x="600" y="299"/>
                    </a:cubicBez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57"/>
              <p:cNvSpPr/>
              <p:nvPr/>
            </p:nvSpPr>
            <p:spPr>
              <a:xfrm>
                <a:off x="1658079" y="3819796"/>
                <a:ext cx="690480" cy="858872"/>
              </a:xfrm>
              <a:custGeom>
                <a:rect b="b" l="l" r="r" t="t"/>
                <a:pathLst>
                  <a:path extrusionOk="0" h="15337" w="12330">
                    <a:moveTo>
                      <a:pt x="1" y="0"/>
                    </a:moveTo>
                    <a:lnTo>
                      <a:pt x="1" y="15336"/>
                    </a:lnTo>
                    <a:lnTo>
                      <a:pt x="12330" y="15336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57"/>
              <p:cNvSpPr/>
              <p:nvPr/>
            </p:nvSpPr>
            <p:spPr>
              <a:xfrm>
                <a:off x="1658079" y="3819796"/>
                <a:ext cx="690480" cy="125104"/>
              </a:xfrm>
              <a:custGeom>
                <a:rect b="b" l="l" r="r" t="t"/>
                <a:pathLst>
                  <a:path extrusionOk="0" h="2234" w="12330">
                    <a:moveTo>
                      <a:pt x="1" y="0"/>
                    </a:moveTo>
                    <a:lnTo>
                      <a:pt x="1" y="2233"/>
                    </a:lnTo>
                    <a:lnTo>
                      <a:pt x="12330" y="2233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7"/>
              <p:cNvSpPr/>
              <p:nvPr/>
            </p:nvSpPr>
            <p:spPr>
              <a:xfrm>
                <a:off x="1703103" y="3862747"/>
                <a:ext cx="36120" cy="36176"/>
              </a:xfrm>
              <a:custGeom>
                <a:rect b="b" l="l" r="r" t="t"/>
                <a:pathLst>
                  <a:path extrusionOk="0" h="646" w="645">
                    <a:moveTo>
                      <a:pt x="323" y="1"/>
                    </a:moveTo>
                    <a:cubicBezTo>
                      <a:pt x="145" y="1"/>
                      <a:pt x="0" y="144"/>
                      <a:pt x="0" y="322"/>
                    </a:cubicBezTo>
                    <a:cubicBezTo>
                      <a:pt x="0" y="500"/>
                      <a:pt x="145" y="645"/>
                      <a:pt x="323" y="645"/>
                    </a:cubicBezTo>
                    <a:cubicBezTo>
                      <a:pt x="500" y="645"/>
                      <a:pt x="645" y="500"/>
                      <a:pt x="645" y="322"/>
                    </a:cubicBezTo>
                    <a:cubicBezTo>
                      <a:pt x="645" y="144"/>
                      <a:pt x="500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57"/>
              <p:cNvSpPr/>
              <p:nvPr/>
            </p:nvSpPr>
            <p:spPr>
              <a:xfrm>
                <a:off x="1771031" y="3862747"/>
                <a:ext cx="36064" cy="36176"/>
              </a:xfrm>
              <a:custGeom>
                <a:rect b="b" l="l" r="r" t="t"/>
                <a:pathLst>
                  <a:path extrusionOk="0" h="646" w="644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500"/>
                      <a:pt x="144" y="645"/>
                      <a:pt x="322" y="645"/>
                    </a:cubicBezTo>
                    <a:cubicBezTo>
                      <a:pt x="500" y="645"/>
                      <a:pt x="644" y="500"/>
                      <a:pt x="644" y="322"/>
                    </a:cubicBezTo>
                    <a:cubicBezTo>
                      <a:pt x="644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57"/>
              <p:cNvSpPr/>
              <p:nvPr/>
            </p:nvSpPr>
            <p:spPr>
              <a:xfrm>
                <a:off x="1838847" y="3862747"/>
                <a:ext cx="36064" cy="36176"/>
              </a:xfrm>
              <a:custGeom>
                <a:rect b="b" l="l" r="r" t="t"/>
                <a:pathLst>
                  <a:path extrusionOk="0" h="646" w="644">
                    <a:moveTo>
                      <a:pt x="322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500"/>
                      <a:pt x="144" y="645"/>
                      <a:pt x="322" y="645"/>
                    </a:cubicBezTo>
                    <a:cubicBezTo>
                      <a:pt x="500" y="645"/>
                      <a:pt x="643" y="500"/>
                      <a:pt x="643" y="322"/>
                    </a:cubicBezTo>
                    <a:cubicBezTo>
                      <a:pt x="643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57"/>
              <p:cNvSpPr/>
              <p:nvPr/>
            </p:nvSpPr>
            <p:spPr>
              <a:xfrm>
                <a:off x="1743815" y="4089772"/>
                <a:ext cx="514667" cy="448623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57"/>
              <p:cNvSpPr/>
              <p:nvPr/>
            </p:nvSpPr>
            <p:spPr>
              <a:xfrm>
                <a:off x="1906875" y="4226527"/>
                <a:ext cx="199634" cy="157181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57"/>
              <p:cNvSpPr/>
              <p:nvPr/>
            </p:nvSpPr>
            <p:spPr>
              <a:xfrm>
                <a:off x="1933250" y="4151651"/>
                <a:ext cx="325367" cy="386700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8"/>
          <p:cNvSpPr txBox="1"/>
          <p:nvPr>
            <p:ph type="ctrTitle"/>
          </p:nvPr>
        </p:nvSpPr>
        <p:spPr>
          <a:xfrm>
            <a:off x="720000" y="1853900"/>
            <a:ext cx="4680000" cy="1293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GRACIAS!</a:t>
            </a:r>
            <a:endParaRPr sz="6600"/>
          </a:p>
        </p:txBody>
      </p:sp>
      <p:sp>
        <p:nvSpPr>
          <p:cNvPr id="1575" name="Google Shape;1575;p58"/>
          <p:cNvSpPr txBox="1"/>
          <p:nvPr/>
        </p:nvSpPr>
        <p:spPr>
          <a:xfrm>
            <a:off x="720000" y="4234200"/>
            <a:ext cx="46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76" name="Google Shape;1576;p58"/>
          <p:cNvGrpSpPr/>
          <p:nvPr/>
        </p:nvGrpSpPr>
        <p:grpSpPr>
          <a:xfrm>
            <a:off x="5247768" y="1375799"/>
            <a:ext cx="3481584" cy="2782199"/>
            <a:chOff x="5247768" y="1375799"/>
            <a:chExt cx="3481584" cy="2782199"/>
          </a:xfrm>
        </p:grpSpPr>
        <p:sp>
          <p:nvSpPr>
            <p:cNvPr id="1577" name="Google Shape;1577;p58"/>
            <p:cNvSpPr/>
            <p:nvPr/>
          </p:nvSpPr>
          <p:spPr>
            <a:xfrm>
              <a:off x="5247768" y="2965358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8036381" y="137579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5621607" y="1459207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5400168" y="1915183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5718417" y="213548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5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586" name="Google Shape;1586;p5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rect b="b" l="l" r="r" t="t"/>
                <a:pathLst>
                  <a:path extrusionOk="0" h="52653" w="52652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5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rect b="b" l="l" r="r" t="t"/>
                <a:pathLst>
                  <a:path extrusionOk="0" h="52657" w="28623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5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rect b="b" l="l" r="r" t="t"/>
                <a:pathLst>
                  <a:path extrusionOk="0" h="14377" w="14616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rect b="b" l="l" r="r" t="t"/>
                <a:pathLst>
                  <a:path extrusionOk="0" h="21211" w="21213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rect b="b" l="l" r="r" t="t"/>
                <a:pathLst>
                  <a:path extrusionOk="0" h="19877" w="19876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rect b="b" l="l" r="r" t="t"/>
                <a:pathLst>
                  <a:path extrusionOk="0" h="12544" w="6369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5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rect b="b" l="l" r="r" t="t"/>
                <a:pathLst>
                  <a:path extrusionOk="0" h="34793" w="27972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rect b="b" l="l" r="r" t="t"/>
                <a:pathLst>
                  <a:path extrusionOk="0" h="5062" w="27972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rect b="b" l="l" r="r" t="t"/>
                <a:pathLst>
                  <a:path extrusionOk="0" h="1460" w="1462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5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rect b="b" l="l" r="r" t="t"/>
                <a:pathLst>
                  <a:path extrusionOk="0" h="1460" w="1463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rect b="b" l="l" r="r" t="t"/>
                <a:pathLst>
                  <a:path extrusionOk="0" h="1460" w="146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5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rect b="b" l="l" r="r" t="t"/>
                <a:pathLst>
                  <a:path extrusionOk="0" h="34794" w="27973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rect b="b" l="l" r="r" t="t"/>
                <a:pathLst>
                  <a:path extrusionOk="0" h="5063" w="27973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5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rect b="b" l="l" r="r" t="t"/>
                <a:pathLst>
                  <a:path extrusionOk="0" h="1461" w="1464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5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5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rect b="b" l="l" r="r" t="t"/>
                <a:pathLst>
                  <a:path extrusionOk="0" h="11846" w="11844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rect b="b" l="l" r="r" t="t"/>
                <a:pathLst>
                  <a:path extrusionOk="0" h="4691" w="3493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rect b="b" l="l" r="r" t="t"/>
                <a:pathLst>
                  <a:path extrusionOk="0" h="1246" w="13683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rect b="b" l="l" r="r" t="t"/>
                <a:pathLst>
                  <a:path extrusionOk="0" h="3850" w="17929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rect b="b" l="l" r="r" t="t"/>
                <a:pathLst>
                  <a:path extrusionOk="0" h="629" w="63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5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rect b="b" l="l" r="r" t="t"/>
                <a:pathLst>
                  <a:path extrusionOk="0" h="629" w="628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5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rect b="b" l="l" r="r" t="t"/>
                <a:pathLst>
                  <a:path extrusionOk="0" h="547" w="440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5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5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rect b="b" l="l" r="r" t="t"/>
                <a:pathLst>
                  <a:path extrusionOk="0" h="547" w="4401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5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rect b="b" l="l" r="r" t="t"/>
                <a:pathLst>
                  <a:path extrusionOk="0" h="4064" w="7107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5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rect b="b" l="l" r="r" t="t"/>
                <a:pathLst>
                  <a:path extrusionOk="0" h="11502" w="21108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5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rect b="b" l="l" r="r" t="t"/>
                <a:pathLst>
                  <a:path extrusionOk="0" h="2528" w="21108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rect b="b" l="l" r="r" t="t"/>
                <a:pathLst>
                  <a:path extrusionOk="0" h="2337" w="5272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rect b="b" l="l" r="r" t="t"/>
                <a:pathLst>
                  <a:path extrusionOk="0" h="2337" w="3279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rect b="b" l="l" r="r" t="t"/>
                <a:pathLst>
                  <a:path extrusionOk="0" h="455" w="6706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5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rect b="b" l="l" r="r" t="t"/>
                <a:pathLst>
                  <a:path extrusionOk="0" h="455" w="9251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5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rect b="b" l="l" r="r" t="t"/>
                <a:pathLst>
                  <a:path extrusionOk="0" h="15742" w="13899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5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rect b="b" l="l" r="r" t="t"/>
                <a:pathLst>
                  <a:path extrusionOk="0" h="3382" w="313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5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rect b="b" l="l" r="r" t="t"/>
                <a:pathLst>
                  <a:path extrusionOk="0" h="443" w="7804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5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rect b="b" l="l" r="r" t="t"/>
                <a:pathLst>
                  <a:path extrusionOk="0" h="444" w="7804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5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5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rect b="b" l="l" r="r" t="t"/>
                <a:pathLst>
                  <a:path extrusionOk="0" h="443" w="11133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5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rect b="b" l="l" r="r" t="t"/>
                <a:pathLst>
                  <a:path extrusionOk="0" h="13549" w="17774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5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rect b="b" l="l" r="r" t="t"/>
                <a:pathLst>
                  <a:path extrusionOk="0" h="13549" w="17773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5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5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5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 txBox="1"/>
          <p:nvPr>
            <p:ph idx="2" type="title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3"/>
          <p:cNvSpPr txBox="1"/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grpSp>
        <p:nvGrpSpPr>
          <p:cNvPr id="390" name="Google Shape;390;p33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391" name="Google Shape;391;p33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33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394" name="Google Shape;394;p33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" name="Google Shape;420;p33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4"/>
          <p:cNvGrpSpPr/>
          <p:nvPr/>
        </p:nvGrpSpPr>
        <p:grpSpPr>
          <a:xfrm>
            <a:off x="7373878" y="8498"/>
            <a:ext cx="1934291" cy="1739805"/>
            <a:chOff x="7133528" y="76211"/>
            <a:chExt cx="1934291" cy="1739805"/>
          </a:xfrm>
        </p:grpSpPr>
        <p:sp>
          <p:nvSpPr>
            <p:cNvPr id="431" name="Google Shape;431;p34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34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433" name="Google Shape;433;p34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34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4"/>
          <p:cNvSpPr txBox="1"/>
          <p:nvPr>
            <p:ph idx="4" type="subTitle"/>
          </p:nvPr>
        </p:nvSpPr>
        <p:spPr>
          <a:xfrm>
            <a:off x="1257600" y="1211800"/>
            <a:ext cx="6458400" cy="28356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Estudia la creación de software confiable y de calidad, basándose en métodos y técnicas de ingeniería, y brindando soporte operacional y de mantenimiento.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Esta ingeniería aborda todas las fases del ciclo de vida de desarrollo de cualquier tipo de sistema de información.</a:t>
            </a:r>
            <a:endParaRPr sz="1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Objetivos: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Crear programas informáticos que satisfagan las necesidades de la sociedad y empresas.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Guiar y coordinar el desarrollo de una programación difícil.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Intervenir en el ciclo de vida de un producto.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Estimar los costos y el plazo de ejecución de un proyecto.</a:t>
            </a:r>
            <a:endParaRPr sz="1200"/>
          </a:p>
          <a:p>
            <a:pPr indent="0" lvl="0" marL="0" rtl="0" algn="just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1" name="Google Shape;451;p34"/>
          <p:cNvSpPr txBox="1"/>
          <p:nvPr>
            <p:ph type="title"/>
          </p:nvPr>
        </p:nvSpPr>
        <p:spPr>
          <a:xfrm>
            <a:off x="720000" y="463800"/>
            <a:ext cx="75336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INGENIERIA DE SOFTWARE</a:t>
            </a:r>
            <a:endParaRPr/>
          </a:p>
        </p:txBody>
      </p:sp>
      <p:grpSp>
        <p:nvGrpSpPr>
          <p:cNvPr id="452" name="Google Shape;452;p34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453" name="Google Shape;453;p34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 flipH="1">
              <a:off x="76203" y="34290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34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457" name="Google Shape;457;p34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rect b="b" l="l" r="r" t="t"/>
                <a:pathLst>
                  <a:path extrusionOk="0" h="22237" w="25609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rect b="b" l="l" r="r" t="t"/>
                <a:pathLst>
                  <a:path extrusionOk="0" h="20521" w="2329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rect b="b" l="l" r="r" t="t"/>
                <a:pathLst>
                  <a:path extrusionOk="0" h="7388" w="9419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rect b="b" l="l" r="r" t="t"/>
                <a:pathLst>
                  <a:path extrusionOk="0" h="7059" w="7746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rect b="b" l="l" r="r" t="t"/>
                <a:pathLst>
                  <a:path extrusionOk="0" h="5458" w="5989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rect b="b" l="l" r="r" t="t"/>
                <a:pathLst>
                  <a:path extrusionOk="0" h="4798" w="4796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rect b="b" l="l" r="r" t="t"/>
                <a:pathLst>
                  <a:path extrusionOk="0" h="1229" w="1231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rect b="b" l="l" r="r" t="t"/>
                <a:pathLst>
                  <a:path extrusionOk="0" h="5171" w="5365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rect b="b" l="l" r="r" t="t"/>
                <a:pathLst>
                  <a:path extrusionOk="0" h="654" w="655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rect b="b" l="l" r="r" t="t"/>
                <a:pathLst>
                  <a:path extrusionOk="0" h="1076" w="308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rect b="b" l="l" r="r" t="t"/>
                <a:pathLst>
                  <a:path extrusionOk="0" h="4098" w="1117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rect b="b" l="l" r="r" t="t"/>
                <a:pathLst>
                  <a:path extrusionOk="0" h="6996" w="6999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rect b="b" l="l" r="r" t="t"/>
                <a:pathLst>
                  <a:path extrusionOk="0" h="4942" w="494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rect b="b" l="l" r="r" t="t"/>
                <a:pathLst>
                  <a:path extrusionOk="0" h="4940" w="2624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rect b="b" l="l" r="r" t="t"/>
                <a:pathLst>
                  <a:path extrusionOk="0" h="1943" w="2902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rect b="b" l="l" r="r" t="t"/>
                <a:pathLst>
                  <a:path extrusionOk="0" h="4334" w="4408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rect b="b" l="l" r="r" t="t"/>
                <a:pathLst>
                  <a:path extrusionOk="0" h="6395" w="6396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rect b="b" l="l" r="r" t="t"/>
                <a:pathLst>
                  <a:path extrusionOk="0" h="5993" w="5994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rect b="b" l="l" r="r" t="t"/>
                <a:pathLst>
                  <a:path extrusionOk="0" h="3782" w="1919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" name="Google Shape;478;p34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5"/>
          <p:cNvGrpSpPr/>
          <p:nvPr/>
        </p:nvGrpSpPr>
        <p:grpSpPr>
          <a:xfrm>
            <a:off x="7373878" y="8498"/>
            <a:ext cx="1934291" cy="1739805"/>
            <a:chOff x="7133528" y="76211"/>
            <a:chExt cx="1934291" cy="1739805"/>
          </a:xfrm>
        </p:grpSpPr>
        <p:sp>
          <p:nvSpPr>
            <p:cNvPr id="484" name="Google Shape;484;p3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3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486" name="Google Shape;486;p3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3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5"/>
          <p:cNvSpPr txBox="1"/>
          <p:nvPr>
            <p:ph idx="4" type="subTitle"/>
          </p:nvPr>
        </p:nvSpPr>
        <p:spPr>
          <a:xfrm>
            <a:off x="1109975" y="1330875"/>
            <a:ext cx="6458400" cy="28356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 </a:t>
            </a:r>
            <a:r>
              <a:rPr lang="en" sz="1200"/>
              <a:t>ingeniería</a:t>
            </a:r>
            <a:r>
              <a:rPr lang="en" sz="1200"/>
              <a:t> de software, con el fin de ordenar el caos que era anteriormente, </a:t>
            </a:r>
            <a:r>
              <a:rPr lang="en" sz="1200"/>
              <a:t>dispone</a:t>
            </a:r>
            <a:r>
              <a:rPr lang="en" sz="1200"/>
              <a:t> de varios modelos.</a:t>
            </a:r>
            <a:endParaRPr sz="1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 ciclo de vida de un software contiene los siguientes procedimientos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Definición de objetivos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Análisis</a:t>
            </a:r>
            <a:r>
              <a:rPr lang="en" sz="1200"/>
              <a:t> de los requisitos y su viabilidad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Diseño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Programación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Implementación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mantenimiento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4" name="Google Shape;504;p35"/>
          <p:cNvSpPr txBox="1"/>
          <p:nvPr>
            <p:ph type="title"/>
          </p:nvPr>
        </p:nvSpPr>
        <p:spPr>
          <a:xfrm>
            <a:off x="572375" y="139950"/>
            <a:ext cx="75336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 del desarrollo de software</a:t>
            </a:r>
            <a:endParaRPr/>
          </a:p>
        </p:txBody>
      </p:sp>
      <p:grpSp>
        <p:nvGrpSpPr>
          <p:cNvPr id="505" name="Google Shape;505;p3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506" name="Google Shape;506;p3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3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510" name="Google Shape;510;p3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rect b="b" l="l" r="r" t="t"/>
                <a:pathLst>
                  <a:path extrusionOk="0" h="22237" w="25609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rect b="b" l="l" r="r" t="t"/>
                <a:pathLst>
                  <a:path extrusionOk="0" h="20521" w="2329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rect b="b" l="l" r="r" t="t"/>
                <a:pathLst>
                  <a:path extrusionOk="0" h="7388" w="9419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rect b="b" l="l" r="r" t="t"/>
                <a:pathLst>
                  <a:path extrusionOk="0" h="7059" w="7746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rect b="b" l="l" r="r" t="t"/>
                <a:pathLst>
                  <a:path extrusionOk="0" h="5458" w="5989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rect b="b" l="l" r="r" t="t"/>
                <a:pathLst>
                  <a:path extrusionOk="0" h="4798" w="4796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rect b="b" l="l" r="r" t="t"/>
                <a:pathLst>
                  <a:path extrusionOk="0" h="1229" w="1231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rect b="b" l="l" r="r" t="t"/>
                <a:pathLst>
                  <a:path extrusionOk="0" h="5171" w="5365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rect b="b" l="l" r="r" t="t"/>
                <a:pathLst>
                  <a:path extrusionOk="0" h="654" w="654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rect b="b" l="l" r="r" t="t"/>
                <a:pathLst>
                  <a:path extrusionOk="0" h="654" w="655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rect b="b" l="l" r="r" t="t"/>
                <a:pathLst>
                  <a:path extrusionOk="0" h="1076" w="308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rect b="b" l="l" r="r" t="t"/>
                <a:pathLst>
                  <a:path extrusionOk="0" h="4098" w="1117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rect b="b" l="l" r="r" t="t"/>
                <a:pathLst>
                  <a:path extrusionOk="0" h="6996" w="6999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rect b="b" l="l" r="r" t="t"/>
                <a:pathLst>
                  <a:path extrusionOk="0" h="4942" w="494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rect b="b" l="l" r="r" t="t"/>
                <a:pathLst>
                  <a:path extrusionOk="0" h="4940" w="2624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rect b="b" l="l" r="r" t="t"/>
                <a:pathLst>
                  <a:path extrusionOk="0" h="1943" w="2902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rect b="b" l="l" r="r" t="t"/>
                <a:pathLst>
                  <a:path extrusionOk="0" h="4334" w="4408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rect b="b" l="l" r="r" t="t"/>
                <a:pathLst>
                  <a:path extrusionOk="0" h="6395" w="6396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rect b="b" l="l" r="r" t="t"/>
                <a:pathLst>
                  <a:path extrusionOk="0" h="5993" w="5994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rect b="b" l="l" r="r" t="t"/>
                <a:pathLst>
                  <a:path extrusionOk="0" h="3782" w="1919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" name="Google Shape;531;p3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2" name="Google Shape;5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13" y="23757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 txBox="1"/>
          <p:nvPr>
            <p:ph idx="2" type="title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9" name="Google Shape;539;p36"/>
          <p:cNvSpPr txBox="1"/>
          <p:nvPr>
            <p:ph type="title"/>
          </p:nvPr>
        </p:nvSpPr>
        <p:spPr>
          <a:xfrm>
            <a:off x="3255025" y="2088325"/>
            <a:ext cx="5514300" cy="1600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PARA DESARROLLO DE SOFTWARE</a:t>
            </a:r>
            <a:endParaRPr/>
          </a:p>
        </p:txBody>
      </p:sp>
      <p:grpSp>
        <p:nvGrpSpPr>
          <p:cNvPr id="540" name="Google Shape;540;p36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541" name="Google Shape;541;p36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36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544" name="Google Shape;544;p36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6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6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6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6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36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1" name="Google Shape;581;p37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EN CASCADA</a:t>
            </a:r>
            <a:endParaRPr/>
          </a:p>
        </p:txBody>
      </p:sp>
      <p:sp>
        <p:nvSpPr>
          <p:cNvPr id="582" name="Google Shape;582;p37"/>
          <p:cNvSpPr txBox="1"/>
          <p:nvPr/>
        </p:nvSpPr>
        <p:spPr>
          <a:xfrm>
            <a:off x="5892900" y="3852500"/>
            <a:ext cx="2641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Detección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fácil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la procedencia de un error -&gt; rediseño de código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3" name="Google Shape;583;p37"/>
          <p:cNvSpPr txBox="1"/>
          <p:nvPr/>
        </p:nvSpPr>
        <p:spPr>
          <a:xfrm>
            <a:off x="58929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Fin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402225" y="3371900"/>
            <a:ext cx="28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Uso recomendado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720000" y="3852500"/>
            <a:ext cx="253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Cuando se tiene claro cuál será el resultado final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3251100" y="1212950"/>
            <a:ext cx="26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Consiste en…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2609800" y="1749513"/>
            <a:ext cx="3924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Ordenar rigurosamente todas las etapas del desarrollo, tal que se debe finalizar una para empezar otra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8" name="Google Shape;588;p37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1" name="Google Shape;591;p37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592" name="Google Shape;592;p37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596" name="Google Shape;596;p37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599" name="Google Shape;599;p37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2" name="Google Shape;602;p37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03" name="Google Shape;603;p37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4" name="Google Shape;604;p37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05" name="Google Shape;605;p37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37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8" name="Google Shape;6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200" y="1216808"/>
            <a:ext cx="2641800" cy="177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/>
          <p:nvPr/>
        </p:nvSpPr>
        <p:spPr>
          <a:xfrm>
            <a:off x="5234150" y="15210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4" name="Google Shape;624;p38"/>
          <p:cNvSpPr/>
          <p:nvPr/>
        </p:nvSpPr>
        <p:spPr>
          <a:xfrm>
            <a:off x="2881650" y="3860388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5" name="Google Shape;625;p38"/>
          <p:cNvSpPr txBox="1"/>
          <p:nvPr>
            <p:ph idx="7" type="subTitle"/>
          </p:nvPr>
        </p:nvSpPr>
        <p:spPr>
          <a:xfrm>
            <a:off x="3461850" y="4313250"/>
            <a:ext cx="25443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Entrega, mantenimiento y mejora.</a:t>
            </a:r>
            <a:endParaRPr/>
          </a:p>
        </p:txBody>
      </p:sp>
      <p:sp>
        <p:nvSpPr>
          <p:cNvPr id="626" name="Google Shape;626;p38"/>
          <p:cNvSpPr txBox="1"/>
          <p:nvPr>
            <p:ph idx="5" type="subTitle"/>
          </p:nvPr>
        </p:nvSpPr>
        <p:spPr>
          <a:xfrm>
            <a:off x="1492200" y="3108000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y pruebas unitarias.</a:t>
            </a:r>
            <a:endParaRPr/>
          </a:p>
        </p:txBody>
      </p:sp>
      <p:sp>
        <p:nvSpPr>
          <p:cNvPr id="627" name="Google Shape;627;p38"/>
          <p:cNvSpPr txBox="1"/>
          <p:nvPr>
            <p:ph idx="9" type="subTitle"/>
          </p:nvPr>
        </p:nvSpPr>
        <p:spPr>
          <a:xfrm>
            <a:off x="5814350" y="3143550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Integración, pruebas y despliegue de sistema</a:t>
            </a:r>
            <a:endParaRPr/>
          </a:p>
        </p:txBody>
      </p:sp>
      <p:sp>
        <p:nvSpPr>
          <p:cNvPr id="628" name="Google Shape;628;p38"/>
          <p:cNvSpPr txBox="1"/>
          <p:nvPr>
            <p:ph idx="3" type="subTitle"/>
          </p:nvPr>
        </p:nvSpPr>
        <p:spPr>
          <a:xfrm>
            <a:off x="5814350" y="1973850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y especificación del sistema.</a:t>
            </a:r>
            <a:endParaRPr/>
          </a:p>
        </p:txBody>
      </p:sp>
      <p:sp>
        <p:nvSpPr>
          <p:cNvPr id="629" name="Google Shape;629;p38"/>
          <p:cNvSpPr txBox="1"/>
          <p:nvPr>
            <p:ph idx="8" type="title"/>
          </p:nvPr>
        </p:nvSpPr>
        <p:spPr>
          <a:xfrm>
            <a:off x="5814350" y="2665650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Verificación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0" name="Google Shape;630;p38"/>
          <p:cNvSpPr txBox="1"/>
          <p:nvPr>
            <p:ph type="title"/>
          </p:nvPr>
        </p:nvSpPr>
        <p:spPr>
          <a:xfrm>
            <a:off x="1492200" y="1460100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Análisis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1" name="Google Shape;631;p38"/>
          <p:cNvSpPr txBox="1"/>
          <p:nvPr>
            <p:ph idx="1" type="subTitle"/>
          </p:nvPr>
        </p:nvSpPr>
        <p:spPr>
          <a:xfrm>
            <a:off x="1492200" y="1938000"/>
            <a:ext cx="2246400" cy="5040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Planificación, análisis y especificación de los requisitos.</a:t>
            </a:r>
            <a:endParaRPr/>
          </a:p>
        </p:txBody>
      </p:sp>
      <p:sp>
        <p:nvSpPr>
          <p:cNvPr id="632" name="Google Shape;632;p38"/>
          <p:cNvSpPr txBox="1"/>
          <p:nvPr>
            <p:ph idx="2" type="title"/>
          </p:nvPr>
        </p:nvSpPr>
        <p:spPr>
          <a:xfrm>
            <a:off x="5814350" y="1495950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Diseño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3" name="Google Shape;633;p38"/>
          <p:cNvSpPr txBox="1"/>
          <p:nvPr>
            <p:ph idx="4" type="title"/>
          </p:nvPr>
        </p:nvSpPr>
        <p:spPr>
          <a:xfrm>
            <a:off x="1492200" y="2630100"/>
            <a:ext cx="30441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4" name="Google Shape;634;p38"/>
          <p:cNvSpPr txBox="1"/>
          <p:nvPr>
            <p:ph idx="6" type="title"/>
          </p:nvPr>
        </p:nvSpPr>
        <p:spPr>
          <a:xfrm>
            <a:off x="3461850" y="3835350"/>
            <a:ext cx="28005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Mantenimiento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5" name="Google Shape;635;p38"/>
          <p:cNvSpPr txBox="1"/>
          <p:nvPr>
            <p:ph idx="15" type="title"/>
          </p:nvPr>
        </p:nvSpPr>
        <p:spPr>
          <a:xfrm>
            <a:off x="720000" y="3317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EN CASCADA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Fases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912000" y="26554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7" name="Google Shape;637;p38"/>
          <p:cNvSpPr/>
          <p:nvPr/>
        </p:nvSpPr>
        <p:spPr>
          <a:xfrm>
            <a:off x="5234150" y="26910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8" name="Google Shape;638;p38"/>
          <p:cNvSpPr/>
          <p:nvPr/>
        </p:nvSpPr>
        <p:spPr>
          <a:xfrm>
            <a:off x="912000" y="14854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b="1"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39" name="Google Shape;639;p38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40" name="Google Shape;640;p38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1" name="Google Shape;641;p38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42" name="Google Shape;642;p38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2" name="Google Shape;652;p38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656" name="Google Shape;656;p38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rect b="b" l="l" r="r" t="t"/>
                <a:pathLst>
                  <a:path extrusionOk="0" h="5191" w="5188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rect b="b" l="l" r="r" t="t"/>
                <a:pathLst>
                  <a:path extrusionOk="0" h="3069" w="1558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5" name="Google Shape;675;p38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/>
          <p:nvPr/>
        </p:nvSpPr>
        <p:spPr>
          <a:xfrm>
            <a:off x="3306162" y="1778825"/>
            <a:ext cx="2531700" cy="25110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3" name="Google Shape;683;p39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EN ESPIRAL</a:t>
            </a:r>
            <a:endParaRPr/>
          </a:p>
        </p:txBody>
      </p:sp>
      <p:sp>
        <p:nvSpPr>
          <p:cNvPr id="684" name="Google Shape;684;p39"/>
          <p:cNvSpPr txBox="1"/>
          <p:nvPr/>
        </p:nvSpPr>
        <p:spPr>
          <a:xfrm>
            <a:off x="5892900" y="3852500"/>
            <a:ext cx="2968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Angular: avance del software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Radial: indica aumento del costo por cada iteración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58929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Formas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402225" y="3371900"/>
            <a:ext cx="28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Uso recomendado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7" name="Google Shape;687;p39"/>
          <p:cNvSpPr txBox="1"/>
          <p:nvPr/>
        </p:nvSpPr>
        <p:spPr>
          <a:xfrm>
            <a:off x="-495075" y="3852500"/>
            <a:ext cx="37467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9144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Gestión de riesgos y gastos es fundamental.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9144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producen cambios en cualquier momento.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609225" y="1539300"/>
            <a:ext cx="26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Consiste en…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76200" y="2143350"/>
            <a:ext cx="3235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 actividades se realizan conforme se van seleccionando de acuerdo al análisis de riesgo.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3311400" y="1686250"/>
            <a:ext cx="653400" cy="6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5253314" y="3569025"/>
            <a:ext cx="653400" cy="6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3311400" y="3568564"/>
            <a:ext cx="653400" cy="66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3" name="Google Shape;693;p39"/>
          <p:cNvGrpSpPr/>
          <p:nvPr/>
        </p:nvGrpSpPr>
        <p:grpSpPr>
          <a:xfrm>
            <a:off x="5393522" y="3712859"/>
            <a:ext cx="372981" cy="376710"/>
            <a:chOff x="2085450" y="842250"/>
            <a:chExt cx="483700" cy="481850"/>
          </a:xfrm>
        </p:grpSpPr>
        <p:sp>
          <p:nvSpPr>
            <p:cNvPr id="694" name="Google Shape;694;p39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7" name="Google Shape;697;p39"/>
          <p:cNvGrpSpPr/>
          <p:nvPr/>
        </p:nvGrpSpPr>
        <p:grpSpPr>
          <a:xfrm>
            <a:off x="3451513" y="1872852"/>
            <a:ext cx="372981" cy="291762"/>
            <a:chOff x="3271200" y="3863875"/>
            <a:chExt cx="481825" cy="366950"/>
          </a:xfrm>
        </p:grpSpPr>
        <p:sp>
          <p:nvSpPr>
            <p:cNvPr id="698" name="Google Shape;698;p39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3451588" y="3711324"/>
            <a:ext cx="372981" cy="379244"/>
            <a:chOff x="899850" y="4992125"/>
            <a:chExt cx="481825" cy="481825"/>
          </a:xfrm>
        </p:grpSpPr>
        <p:sp>
          <p:nvSpPr>
            <p:cNvPr id="701" name="Google Shape;701;p39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4" name="Google Shape;704;p39"/>
          <p:cNvSpPr txBox="1"/>
          <p:nvPr/>
        </p:nvSpPr>
        <p:spPr>
          <a:xfrm>
            <a:off x="5892900" y="2019900"/>
            <a:ext cx="31299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Objetivos o alternativas de cada iteración se eligen de acuerdo a: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*experiencia personal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*criterios a satisfacer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*formas de gestión del sistema.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5" name="Google Shape;705;p39"/>
          <p:cNvSpPr txBox="1"/>
          <p:nvPr/>
        </p:nvSpPr>
        <p:spPr>
          <a:xfrm>
            <a:off x="5892900" y="1539299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Considera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5253314" y="1702619"/>
            <a:ext cx="653400" cy="6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7" name="Google Shape;707;p39"/>
          <p:cNvGrpSpPr/>
          <p:nvPr/>
        </p:nvGrpSpPr>
        <p:grpSpPr>
          <a:xfrm>
            <a:off x="5393522" y="1846453"/>
            <a:ext cx="372981" cy="376710"/>
            <a:chOff x="2085450" y="842250"/>
            <a:chExt cx="483700" cy="481850"/>
          </a:xfrm>
        </p:grpSpPr>
        <p:sp>
          <p:nvSpPr>
            <p:cNvPr id="708" name="Google Shape;708;p39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11" name="Google Shape;7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540" y="2019902"/>
            <a:ext cx="1811212" cy="18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