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tantia" panose="02030602050306030303" pitchFamily="18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ihy+CfRkxlCXZdWxpkjYveeRy9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48FB-8FA0-9163-A731-2840BDC38E87}" v="104" dt="2023-05-12T04:04:02.879"/>
    <p1510:client id="{CD02ACEA-A3B9-8722-CCE6-B0954E8E775A}" v="11" dt="2023-05-12T04:43:46.586"/>
    <p1510:client id="{EC5098F8-51E5-0A97-CFC6-EB1D3427CD57}" v="1" dt="2023-05-12T12:23:52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 STHEFANYA ROBAYO SOLARTE" userId="S::jessica.robayo@uao.edu.co::1a6ce858-36bc-4977-be8d-9549f8ef6c87" providerId="AD" clId="Web-{CD02ACEA-A3B9-8722-CCE6-B0954E8E775A}"/>
    <pc:docChg chg="modSld">
      <pc:chgData name="JESSICA  STHEFANYA ROBAYO SOLARTE" userId="S::jessica.robayo@uao.edu.co::1a6ce858-36bc-4977-be8d-9549f8ef6c87" providerId="AD" clId="Web-{CD02ACEA-A3B9-8722-CCE6-B0954E8E775A}" dt="2023-05-12T04:43:41.711" v="9" actId="20577"/>
      <pc:docMkLst>
        <pc:docMk/>
      </pc:docMkLst>
      <pc:sldChg chg="modSp">
        <pc:chgData name="JESSICA  STHEFANYA ROBAYO SOLARTE" userId="S::jessica.robayo@uao.edu.co::1a6ce858-36bc-4977-be8d-9549f8ef6c87" providerId="AD" clId="Web-{CD02ACEA-A3B9-8722-CCE6-B0954E8E775A}" dt="2023-05-12T04:43:36.148" v="8" actId="20577"/>
        <pc:sldMkLst>
          <pc:docMk/>
          <pc:sldMk cId="0" sldId="256"/>
        </pc:sldMkLst>
        <pc:spChg chg="mod">
          <ac:chgData name="JESSICA  STHEFANYA ROBAYO SOLARTE" userId="S::jessica.robayo@uao.edu.co::1a6ce858-36bc-4977-be8d-9549f8ef6c87" providerId="AD" clId="Web-{CD02ACEA-A3B9-8722-CCE6-B0954E8E775A}" dt="2023-05-12T04:43:36.148" v="8" actId="20577"/>
          <ac:spMkLst>
            <pc:docMk/>
            <pc:sldMk cId="0" sldId="256"/>
            <ac:spMk id="116" creationId="{00000000-0000-0000-0000-000000000000}"/>
          </ac:spMkLst>
        </pc:spChg>
      </pc:sldChg>
      <pc:sldChg chg="modSp">
        <pc:chgData name="JESSICA  STHEFANYA ROBAYO SOLARTE" userId="S::jessica.robayo@uao.edu.co::1a6ce858-36bc-4977-be8d-9549f8ef6c87" providerId="AD" clId="Web-{CD02ACEA-A3B9-8722-CCE6-B0954E8E775A}" dt="2023-05-12T04:43:24.881" v="6" actId="20577"/>
        <pc:sldMkLst>
          <pc:docMk/>
          <pc:sldMk cId="0" sldId="257"/>
        </pc:sldMkLst>
        <pc:spChg chg="mod">
          <ac:chgData name="JESSICA  STHEFANYA ROBAYO SOLARTE" userId="S::jessica.robayo@uao.edu.co::1a6ce858-36bc-4977-be8d-9549f8ef6c87" providerId="AD" clId="Web-{CD02ACEA-A3B9-8722-CCE6-B0954E8E775A}" dt="2023-05-12T04:43:24.881" v="6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Sp">
        <pc:chgData name="JESSICA  STHEFANYA ROBAYO SOLARTE" userId="S::jessica.robayo@uao.edu.co::1a6ce858-36bc-4977-be8d-9549f8ef6c87" providerId="AD" clId="Web-{CD02ACEA-A3B9-8722-CCE6-B0954E8E775A}" dt="2023-05-12T04:43:15.053" v="4" actId="20577"/>
        <pc:sldMkLst>
          <pc:docMk/>
          <pc:sldMk cId="0" sldId="258"/>
        </pc:sldMkLst>
        <pc:spChg chg="mod">
          <ac:chgData name="JESSICA  STHEFANYA ROBAYO SOLARTE" userId="S::jessica.robayo@uao.edu.co::1a6ce858-36bc-4977-be8d-9549f8ef6c87" providerId="AD" clId="Web-{CD02ACEA-A3B9-8722-CCE6-B0954E8E775A}" dt="2023-05-12T04:43:15.053" v="4" actId="20577"/>
          <ac:spMkLst>
            <pc:docMk/>
            <pc:sldMk cId="0" sldId="258"/>
            <ac:spMk id="131" creationId="{00000000-0000-0000-0000-000000000000}"/>
          </ac:spMkLst>
        </pc:spChg>
      </pc:sldChg>
      <pc:sldChg chg="modSp">
        <pc:chgData name="JESSICA  STHEFANYA ROBAYO SOLARTE" userId="S::jessica.robayo@uao.edu.co::1a6ce858-36bc-4977-be8d-9549f8ef6c87" providerId="AD" clId="Web-{CD02ACEA-A3B9-8722-CCE6-B0954E8E775A}" dt="2023-05-12T04:43:41.711" v="9" actId="20577"/>
        <pc:sldMkLst>
          <pc:docMk/>
          <pc:sldMk cId="0" sldId="260"/>
        </pc:sldMkLst>
        <pc:spChg chg="mod">
          <ac:chgData name="JESSICA  STHEFANYA ROBAYO SOLARTE" userId="S::jessica.robayo@uao.edu.co::1a6ce858-36bc-4977-be8d-9549f8ef6c87" providerId="AD" clId="Web-{CD02ACEA-A3B9-8722-CCE6-B0954E8E775A}" dt="2023-05-12T04:43:41.711" v="9" actId="20577"/>
          <ac:spMkLst>
            <pc:docMk/>
            <pc:sldMk cId="0" sldId="260"/>
            <ac:spMk id="157" creationId="{00000000-0000-0000-0000-000000000000}"/>
          </ac:spMkLst>
        </pc:spChg>
      </pc:sldChg>
    </pc:docChg>
  </pc:docChgLst>
  <pc:docChgLst>
    <pc:chgData name="KAROL TATIANA GUACAS PIAMBA" userId="S::karol.guacas@uao.edu.co::9a9a161d-0408-4bdd-9eac-eb58fa31b738" providerId="AD" clId="Web-{EC5098F8-51E5-0A97-CFC6-EB1D3427CD57}"/>
    <pc:docChg chg="modSld">
      <pc:chgData name="KAROL TATIANA GUACAS PIAMBA" userId="S::karol.guacas@uao.edu.co::9a9a161d-0408-4bdd-9eac-eb58fa31b738" providerId="AD" clId="Web-{EC5098F8-51E5-0A97-CFC6-EB1D3427CD57}" dt="2023-05-12T12:23:52.047" v="0"/>
      <pc:docMkLst>
        <pc:docMk/>
      </pc:docMkLst>
      <pc:sldChg chg="delSp">
        <pc:chgData name="KAROL TATIANA GUACAS PIAMBA" userId="S::karol.guacas@uao.edu.co::9a9a161d-0408-4bdd-9eac-eb58fa31b738" providerId="AD" clId="Web-{EC5098F8-51E5-0A97-CFC6-EB1D3427CD57}" dt="2023-05-12T12:23:52.047" v="0"/>
        <pc:sldMkLst>
          <pc:docMk/>
          <pc:sldMk cId="0" sldId="257"/>
        </pc:sldMkLst>
        <pc:spChg chg="del">
          <ac:chgData name="KAROL TATIANA GUACAS PIAMBA" userId="S::karol.guacas@uao.edu.co::9a9a161d-0408-4bdd-9eac-eb58fa31b738" providerId="AD" clId="Web-{EC5098F8-51E5-0A97-CFC6-EB1D3427CD57}" dt="2023-05-12T12:23:52.047" v="0"/>
          <ac:spMkLst>
            <pc:docMk/>
            <pc:sldMk cId="0" sldId="257"/>
            <ac:spMk id="3" creationId="{84DD8067-6EB8-283F-CF6A-77EBB0CEE855}"/>
          </ac:spMkLst>
        </pc:spChg>
      </pc:sldChg>
    </pc:docChg>
  </pc:docChgLst>
  <pc:docChgLst>
    <pc:chgData name="JUAN DAVID LOPEZ RAMIREZ" userId="S::juan.lopez_ramirez@uao.edu.co::9b21d553-6848-478c-9b65-086f4342688c" providerId="AD" clId="Web-{5E6048FB-8FA0-9163-A731-2840BDC38E87}"/>
    <pc:docChg chg="addSld modSld">
      <pc:chgData name="JUAN DAVID LOPEZ RAMIREZ" userId="S::juan.lopez_ramirez@uao.edu.co::9b21d553-6848-478c-9b65-086f4342688c" providerId="AD" clId="Web-{5E6048FB-8FA0-9163-A731-2840BDC38E87}" dt="2023-05-12T04:04:02.879" v="57" actId="1076"/>
      <pc:docMkLst>
        <pc:docMk/>
      </pc:docMkLst>
      <pc:sldChg chg="addSp delSp modSp">
        <pc:chgData name="JUAN DAVID LOPEZ RAMIREZ" userId="S::juan.lopez_ramirez@uao.edu.co::9b21d553-6848-478c-9b65-086f4342688c" providerId="AD" clId="Web-{5E6048FB-8FA0-9163-A731-2840BDC38E87}" dt="2023-05-12T04:00:22.869" v="2"/>
        <pc:sldMkLst>
          <pc:docMk/>
          <pc:sldMk cId="0" sldId="257"/>
        </pc:sldMkLst>
        <pc:spChg chg="add mod">
          <ac:chgData name="JUAN DAVID LOPEZ RAMIREZ" userId="S::juan.lopez_ramirez@uao.edu.co::9b21d553-6848-478c-9b65-086f4342688c" providerId="AD" clId="Web-{5E6048FB-8FA0-9163-A731-2840BDC38E87}" dt="2023-05-12T04:00:22.869" v="2"/>
          <ac:spMkLst>
            <pc:docMk/>
            <pc:sldMk cId="0" sldId="257"/>
            <ac:spMk id="3" creationId="{84DD8067-6EB8-283F-CF6A-77EBB0CEE855}"/>
          </ac:spMkLst>
        </pc:spChg>
        <pc:spChg chg="del mod">
          <ac:chgData name="JUAN DAVID LOPEZ RAMIREZ" userId="S::juan.lopez_ramirez@uao.edu.co::9b21d553-6848-478c-9b65-086f4342688c" providerId="AD" clId="Web-{5E6048FB-8FA0-9163-A731-2840BDC38E87}" dt="2023-05-12T04:00:22.869" v="2"/>
          <ac:spMkLst>
            <pc:docMk/>
            <pc:sldMk cId="0" sldId="257"/>
            <ac:spMk id="124" creationId="{00000000-0000-0000-0000-000000000000}"/>
          </ac:spMkLst>
        </pc:spChg>
      </pc:sldChg>
      <pc:sldChg chg="modSp">
        <pc:chgData name="JUAN DAVID LOPEZ RAMIREZ" userId="S::juan.lopez_ramirez@uao.edu.co::9b21d553-6848-478c-9b65-086f4342688c" providerId="AD" clId="Web-{5E6048FB-8FA0-9163-A731-2840BDC38E87}" dt="2023-05-12T04:02:42.143" v="4" actId="20577"/>
        <pc:sldMkLst>
          <pc:docMk/>
          <pc:sldMk cId="0" sldId="259"/>
        </pc:sldMkLst>
        <pc:spChg chg="mod">
          <ac:chgData name="JUAN DAVID LOPEZ RAMIREZ" userId="S::juan.lopez_ramirez@uao.edu.co::9b21d553-6848-478c-9b65-086f4342688c" providerId="AD" clId="Web-{5E6048FB-8FA0-9163-A731-2840BDC38E87}" dt="2023-05-12T04:02:42.143" v="4" actId="20577"/>
          <ac:spMkLst>
            <pc:docMk/>
            <pc:sldMk cId="0" sldId="259"/>
            <ac:spMk id="147" creationId="{00000000-0000-0000-0000-000000000000}"/>
          </ac:spMkLst>
        </pc:spChg>
      </pc:sldChg>
      <pc:sldChg chg="modSp add replId">
        <pc:chgData name="JUAN DAVID LOPEZ RAMIREZ" userId="S::juan.lopez_ramirez@uao.edu.co::9b21d553-6848-478c-9b65-086f4342688c" providerId="AD" clId="Web-{5E6048FB-8FA0-9163-A731-2840BDC38E87}" dt="2023-05-12T04:04:02.879" v="57" actId="1076"/>
        <pc:sldMkLst>
          <pc:docMk/>
          <pc:sldMk cId="1217942027" sldId="262"/>
        </pc:sldMkLst>
        <pc:spChg chg="mod">
          <ac:chgData name="JUAN DAVID LOPEZ RAMIREZ" userId="S::juan.lopez_ramirez@uao.edu.co::9b21d553-6848-478c-9b65-086f4342688c" providerId="AD" clId="Web-{5E6048FB-8FA0-9163-A731-2840BDC38E87}" dt="2023-05-12T04:03:58.191" v="56" actId="20577"/>
          <ac:spMkLst>
            <pc:docMk/>
            <pc:sldMk cId="1217942027" sldId="262"/>
            <ac:spMk id="163" creationId="{00000000-0000-0000-0000-000000000000}"/>
          </ac:spMkLst>
        </pc:spChg>
        <pc:spChg chg="mod">
          <ac:chgData name="JUAN DAVID LOPEZ RAMIREZ" userId="S::juan.lopez_ramirez@uao.edu.co::9b21d553-6848-478c-9b65-086f4342688c" providerId="AD" clId="Web-{5E6048FB-8FA0-9163-A731-2840BDC38E87}" dt="2023-05-12T04:04:02.879" v="57" actId="1076"/>
          <ac:spMkLst>
            <pc:docMk/>
            <pc:sldMk cId="1217942027" sldId="262"/>
            <ac:spMk id="1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ae673c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1e2ae673c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17f4eb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6417f4e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17f4eb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6417f4eb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17f4eb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6417f4eb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75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6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97" name="Google Shape;97;p16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13" name="Google Shape;13;p5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7" name="Google Shape;37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780913" y="681652"/>
            <a:ext cx="77982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O" sz="6000" b="0" dirty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SAIM </a:t>
            </a:r>
            <a:r>
              <a:rPr lang="es-CO" sz="1200" b="0" dirty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BY </a:t>
            </a:r>
            <a:r>
              <a:rPr lang="es-CO" sz="1200" b="0" dirty="0" err="1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MEDImages</a:t>
            </a:r>
            <a:endParaRPr sz="1200" b="0" dirty="0">
              <a:solidFill>
                <a:schemeClr val="tx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CO" sz="3000" b="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 8: evaluación de impacto económico, social y ambiental</a:t>
            </a:r>
            <a:endParaRPr sz="3000" b="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Times New Roman"/>
              <a:buNone/>
            </a:pPr>
            <a:r>
              <a:rPr lang="es-CO" sz="39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 del ensayo</a:t>
            </a:r>
            <a:endParaRPr sz="39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2361925" y="3713650"/>
            <a:ext cx="4636200" cy="2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O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Juan David López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CO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Tatiana Guacas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CO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Jessica Robayo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s-CO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Juan Jose Garcia </a:t>
            </a:r>
            <a:endParaRPr sz="2900"/>
          </a:p>
        </p:txBody>
      </p:sp>
      <p:sp>
        <p:nvSpPr>
          <p:cNvPr id="118" name="Google Shape;118;p1"/>
          <p:cNvSpPr txBox="1"/>
          <p:nvPr/>
        </p:nvSpPr>
        <p:spPr>
          <a:xfrm>
            <a:off x="6047656" y="6519446"/>
            <a:ext cx="30963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ae673c52_0_48"/>
          <p:cNvSpPr txBox="1">
            <a:spLocks noGrp="1"/>
          </p:cNvSpPr>
          <p:nvPr>
            <p:ph type="ctrTitle"/>
          </p:nvPr>
        </p:nvSpPr>
        <p:spPr>
          <a:xfrm>
            <a:off x="962675" y="1566101"/>
            <a:ext cx="7798200" cy="1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O" sz="6000" b="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Introducción</a:t>
            </a:r>
            <a:endParaRPr sz="1200" b="0">
              <a:solidFill>
                <a:schemeClr val="tx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b="0">
              <a:solidFill>
                <a:srgbClr val="399BD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Times New Roman"/>
              <a:buNone/>
            </a:pPr>
            <a:endParaRPr sz="5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e2ae673c52_0_48"/>
          <p:cNvSpPr txBox="1"/>
          <p:nvPr/>
        </p:nvSpPr>
        <p:spPr>
          <a:xfrm>
            <a:off x="6047656" y="6519446"/>
            <a:ext cx="309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g1e2ae673c52_0_48"/>
          <p:cNvSpPr txBox="1"/>
          <p:nvPr/>
        </p:nvSpPr>
        <p:spPr>
          <a:xfrm>
            <a:off x="373950" y="1200500"/>
            <a:ext cx="83961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impacto ambiental se refiere a las consecuencias que el proyecto puede tener en los recursos naturales, los ecosistemas y el cambio climático.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impacto económico se refiere a las implicaciones financieras y económicas del proyecto. Esto incluye el análisis de costos y beneficios, la evaluación de la rentabilidad y la generación de empleo.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impacto social se centra en cómo el proyecto puede influir en la comunidad y en la calidad de vida de las personas. 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/>
        </p:nvSpPr>
        <p:spPr>
          <a:xfrm>
            <a:off x="508200" y="317350"/>
            <a:ext cx="8127600" cy="187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260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Impacto social: Mejora de diagnósticos y capacitación médica</a:t>
            </a:r>
            <a:endParaRPr sz="2600">
              <a:solidFill>
                <a:schemeClr val="tx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rgbClr val="399BD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900625" y="1867600"/>
            <a:ext cx="409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3" name="Google Shape;133;p2"/>
          <p:cNvSpPr/>
          <p:nvPr/>
        </p:nvSpPr>
        <p:spPr>
          <a:xfrm>
            <a:off x="276100" y="18005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780100" y="1681600"/>
            <a:ext cx="3430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s-CO" sz="2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Mejora en la formación médica</a:t>
            </a:r>
            <a:r>
              <a:rPr lang="es-CO" sz="2600">
                <a:solidFill>
                  <a:srgbClr val="005D7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266188" y="18005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4890850" y="1800550"/>
            <a:ext cx="40977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s-CO" sz="2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Incremento en la precisión diagnóstica</a:t>
            </a:r>
            <a:endParaRPr sz="4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276100" y="38380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702300" y="3597150"/>
            <a:ext cx="34305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Aumento de la seguridad del paciente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320000" y="38380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890850" y="3672350"/>
            <a:ext cx="34305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Consideración de la diversidad de los profesionales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271500" y="341224"/>
            <a:ext cx="86010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s-CO" sz="2600">
                <a:solidFill>
                  <a:srgbClr val="005D7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Impacto económico: Ahorros y oportunidades de negocio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11200" y="17453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713025" y="1578400"/>
            <a:ext cx="41463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s-CO" sz="2600">
                <a:solidFill>
                  <a:srgbClr val="005D7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Análisis costos y beneficios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4294967295"/>
          </p:nvPr>
        </p:nvSpPr>
        <p:spPr>
          <a:xfrm>
            <a:off x="1015200" y="2761500"/>
            <a:ext cx="4636200" cy="2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45720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del software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mantenimiento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licencias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técnico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soporte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actualizaciones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4569300" y="1745350"/>
            <a:ext cx="504000" cy="503400"/>
          </a:xfrm>
          <a:prstGeom prst="ellipse">
            <a:avLst/>
          </a:prstGeom>
          <a:solidFill>
            <a:srgbClr val="F78A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rgbClr val="D9F1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200" b="1">
              <a:solidFill>
                <a:srgbClr val="D9F1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4486500" y="1509400"/>
            <a:ext cx="41463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s-CO" sz="2600">
                <a:solidFill>
                  <a:srgbClr val="005D7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Identificar oportunidades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 txBox="1">
            <a:spLocks noGrp="1"/>
          </p:cNvSpPr>
          <p:nvPr>
            <p:ph type="subTitle" idx="4294967295"/>
          </p:nvPr>
        </p:nvSpPr>
        <p:spPr>
          <a:xfrm>
            <a:off x="4569300" y="2761500"/>
            <a:ext cx="3698400" cy="2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45720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el mercado existente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de necesidades: por medio de encuesta y entrevistas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 de comercialización y marketing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mantener comunicación con el usuario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17f4ebc7_0_0"/>
          <p:cNvSpPr/>
          <p:nvPr/>
        </p:nvSpPr>
        <p:spPr>
          <a:xfrm>
            <a:off x="1187624" y="6627168"/>
            <a:ext cx="6912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https://cardiopatiascongenitas.net/diagnostico_y_tratamiento/tratamiento_quirurgico/la_operacion/circulacion_extracorporea/</a:t>
            </a:r>
            <a:endParaRPr sz="9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7" name="Google Shape;157;g6417f4ebc7_0_0"/>
          <p:cNvSpPr txBox="1"/>
          <p:nvPr/>
        </p:nvSpPr>
        <p:spPr>
          <a:xfrm>
            <a:off x="679800" y="676125"/>
            <a:ext cx="778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CO" sz="2600">
                <a:solidFill>
                  <a:schemeClr val="tx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Impacto ambiental: Sostenibilidad </a:t>
            </a:r>
            <a:endParaRPr/>
          </a:p>
        </p:txBody>
      </p:sp>
      <p:sp>
        <p:nvSpPr>
          <p:cNvPr id="158" name="Google Shape;158;g6417f4ebc7_0_0"/>
          <p:cNvSpPr txBox="1"/>
          <p:nvPr/>
        </p:nvSpPr>
        <p:spPr>
          <a:xfrm>
            <a:off x="373950" y="1200500"/>
            <a:ext cx="83961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Eficiencia energética: Diseñar el simulador y optimizar su funcionamiento para minimizar el consumo de energía.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Reducción de la huella de carbono:</a:t>
            </a:r>
            <a:r>
              <a:rPr lang="es-CO" sz="18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estrategias de eficiencia energética, el uso de fuentes de energía renovable, optimización del transporte y logística asociada al proyecto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la impresión y documentación: Si el software requiere documentación impresa, fomentar prácticas de impresión responsable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★"/>
            </a:pPr>
            <a:r>
              <a:rPr lang="es-CO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Servidores eficientes: Si el software se aloja en servidores o utiliza servicios en la nube, elegir proveedores que prioricen la eficiencia energética en sus centros de datos.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17f4ebc7_0_18"/>
          <p:cNvSpPr txBox="1"/>
          <p:nvPr/>
        </p:nvSpPr>
        <p:spPr>
          <a:xfrm>
            <a:off x="512550" y="869325"/>
            <a:ext cx="8118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>
                <a:solidFill>
                  <a:srgbClr val="005D7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Conclusiones: Maximizando el impacto positivo del proyecto</a:t>
            </a:r>
            <a:endParaRPr/>
          </a:p>
        </p:txBody>
      </p:sp>
      <p:sp>
        <p:nvSpPr>
          <p:cNvPr id="164" name="Google Shape;164;g6417f4ebc7_0_18"/>
          <p:cNvSpPr txBox="1"/>
          <p:nvPr/>
        </p:nvSpPr>
        <p:spPr>
          <a:xfrm>
            <a:off x="368850" y="2102900"/>
            <a:ext cx="84063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 de decisiones informada y estratégica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Optimización de recursos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riesgos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46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cumplir con las regulaciones y normativas 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17f4ebc7_0_18"/>
          <p:cNvSpPr txBox="1"/>
          <p:nvPr/>
        </p:nvSpPr>
        <p:spPr>
          <a:xfrm>
            <a:off x="512550" y="493847"/>
            <a:ext cx="81189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CO" sz="2600">
                <a:solidFill>
                  <a:srgbClr val="005D77"/>
                </a:solidFill>
                <a:latin typeface="Montserrat Black"/>
              </a:rPr>
              <a:t>Referencias bibliográficas </a:t>
            </a:r>
          </a:p>
        </p:txBody>
      </p:sp>
      <p:sp>
        <p:nvSpPr>
          <p:cNvPr id="164" name="Google Shape;164;g6417f4ebc7_0_18"/>
          <p:cNvSpPr txBox="1"/>
          <p:nvPr/>
        </p:nvSpPr>
        <p:spPr>
          <a:xfrm>
            <a:off x="368850" y="1142118"/>
            <a:ext cx="8406300" cy="530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74650" algn="just"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Porter, M. E., &amp; Kramer, M. R. (2011).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Creating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Shared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Value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. Harvard Business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Review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, 89(1/2), 62-77. </a:t>
            </a:r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endParaRPr lang="es-CO" sz="2000"/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American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Association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of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Physicists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in Medicine. (s.f.).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Simulation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Tools. Recuperado de https://www.aapm.org/   </a:t>
            </a:r>
            <a:endParaRPr lang="es-CO" sz="2000">
              <a:solidFill>
                <a:schemeClr val="dk2"/>
              </a:solidFill>
            </a:endParaRPr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endParaRPr lang="es-CO" sz="2000"/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Agencia de Protección Ambiental de los Estados Unidos. (s.f.). Impacto Ambiental. Recuperado de https://www.epa.gov/  </a:t>
            </a:r>
            <a:endParaRPr lang="es-CO" sz="2000">
              <a:solidFill>
                <a:schemeClr val="dk2"/>
              </a:solidFill>
            </a:endParaRPr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endParaRPr lang="es-CO" sz="2000"/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Organización Internacional del Trabajo. (s.f.). Impacto Social. Recuperado de https://www.ilo.org/ </a:t>
            </a:r>
            <a:endParaRPr lang="es-CO" sz="2000">
              <a:solidFill>
                <a:schemeClr val="dk2"/>
              </a:solidFill>
            </a:endParaRPr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endParaRPr lang="es-CO" sz="2000"/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Mayo-Smith, W. W. (2008).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The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New Era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of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Radiology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: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Creating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the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Department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of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Diagnostic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 </a:t>
            </a:r>
            <a:r>
              <a:rPr lang="es-CO" sz="2000" err="1">
                <a:solidFill>
                  <a:schemeClr val="dk2"/>
                </a:solidFill>
                <a:latin typeface="Times New Roman"/>
                <a:cs typeface="Times New Roman"/>
              </a:rPr>
              <a:t>Imaging</a:t>
            </a:r>
            <a:r>
              <a:rPr lang="es-CO" sz="2000">
                <a:solidFill>
                  <a:schemeClr val="dk2"/>
                </a:solidFill>
                <a:latin typeface="Times New Roman"/>
                <a:cs typeface="Times New Roman"/>
              </a:rPr>
              <a:t>. Springer. </a:t>
            </a:r>
            <a:endParaRPr lang="es-CO" sz="2000">
              <a:solidFill>
                <a:schemeClr val="dk2"/>
              </a:solidFill>
            </a:endParaRPr>
          </a:p>
          <a:p>
            <a:pPr marL="457200" indent="-374650" algn="just">
              <a:spcBef>
                <a:spcPts val="400"/>
              </a:spcBef>
              <a:buClr>
                <a:schemeClr val="dk2"/>
              </a:buClr>
              <a:buSzPts val="2300"/>
              <a:buFont typeface="Times New Roman"/>
              <a:buChar char="❖"/>
            </a:pPr>
            <a:endParaRPr lang="es-CO" sz="2300">
              <a:solidFill>
                <a:schemeClr val="dk2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942027"/>
      </p:ext>
    </p:extLst>
  </p:cSld>
  <p:clrMapOvr>
    <a:masterClrMapping/>
  </p:clrMapOvr>
</p:sld>
</file>

<file path=ppt/theme/theme1.xml><?xml version="1.0" encoding="utf-8"?>
<a:theme xmlns:a="http://schemas.openxmlformats.org/drawingml/2006/main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474</Words>
  <Application>Microsoft Office PowerPoint</Application>
  <PresentationFormat>Presentación en pantalla 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Times New Roman</vt:lpstr>
      <vt:lpstr>Montserrat Black</vt:lpstr>
      <vt:lpstr>Bebas Neue</vt:lpstr>
      <vt:lpstr>Constantia</vt:lpstr>
      <vt:lpstr>Arial</vt:lpstr>
      <vt:lpstr>Noto Sans Symbols</vt:lpstr>
      <vt:lpstr>Roboto</vt:lpstr>
      <vt:lpstr>Calibri</vt:lpstr>
      <vt:lpstr>Flujo</vt:lpstr>
      <vt:lpstr>Flujo</vt:lpstr>
      <vt:lpstr>SAIM BY MEDImages Entrega 8: evaluación de impacto económico, social y ambiental Conclusiones del ensayo</vt:lpstr>
      <vt:lpstr>Introducción   </vt:lpstr>
      <vt:lpstr>Mejora en la formación médica </vt:lpstr>
      <vt:lpstr>Impacto económico: Ahorros y oportunidades de negocio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SAIM BY MEDImages Entrega 8: evaluación de impacto económico, social y ambiental </dc:title>
  <dc:creator>Usuario de Windows</dc:creator>
  <cp:lastModifiedBy>KAROL TATIANA GUACAS PIAMBA</cp:lastModifiedBy>
  <cp:revision>3</cp:revision>
  <dcterms:created xsi:type="dcterms:W3CDTF">2019-10-19T23:25:26Z</dcterms:created>
  <dcterms:modified xsi:type="dcterms:W3CDTF">2023-05-12T13:37:05Z</dcterms:modified>
</cp:coreProperties>
</file>