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2"/>
  </p:notesMasterIdLst>
  <p:sldIdLst>
    <p:sldId id="256" r:id="rId2"/>
    <p:sldId id="258" r:id="rId3"/>
    <p:sldId id="259" r:id="rId4"/>
    <p:sldId id="273" r:id="rId5"/>
    <p:sldId id="263" r:id="rId6"/>
    <p:sldId id="262" r:id="rId7"/>
    <p:sldId id="275" r:id="rId8"/>
    <p:sldId id="271" r:id="rId9"/>
    <p:sldId id="272" r:id="rId10"/>
    <p:sldId id="261" r:id="rId11"/>
    <p:sldId id="264" r:id="rId12"/>
    <p:sldId id="274" r:id="rId13"/>
    <p:sldId id="276" r:id="rId14"/>
    <p:sldId id="277" r:id="rId15"/>
    <p:sldId id="278" r:id="rId16"/>
    <p:sldId id="280" r:id="rId17"/>
    <p:sldId id="281" r:id="rId18"/>
    <p:sldId id="282" r:id="rId19"/>
    <p:sldId id="270" r:id="rId20"/>
    <p:sldId id="268" r:id="rId21"/>
  </p:sldIdLst>
  <p:sldSz cx="9144000" cy="5143500" type="screen16x9"/>
  <p:notesSz cx="6858000" cy="9144000"/>
  <p:embeddedFontLst>
    <p:embeddedFont>
      <p:font typeface="Bebas Neue" panose="020B0606020202050201" pitchFamily="34" charset="0"/>
      <p:regular r:id="rId23"/>
    </p:embeddedFont>
    <p:embeddedFont>
      <p:font typeface="Nunito Light" pitchFamily="2" charset="0"/>
      <p:regular r:id="rId24"/>
      <p:italic r:id="rId25"/>
    </p:embeddedFont>
    <p:embeddedFont>
      <p:font typeface="Playfair Display ExtraBold" panose="020B0604020202020204" charset="0"/>
      <p:bold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B01B5-D982-3A1E-B075-11D2589FD28F}" v="83" dt="2023-05-12T02:01:58.899"/>
    <p1510:client id="{8B20E6C8-FF3D-B931-BEB5-C5F3563EDEC6}" v="22" dt="2023-05-12T02:57:49.747"/>
  </p1510:revLst>
</p1510:revInfo>
</file>

<file path=ppt/tableStyles.xml><?xml version="1.0" encoding="utf-8"?>
<a:tblStyleLst xmlns:a="http://schemas.openxmlformats.org/drawingml/2006/main" def="{0CD8BBB7-C047-4A53-94D9-ACB7B6AFD6B8}">
  <a:tblStyle styleId="{0CD8BBB7-C047-4A53-94D9-ACB7B6AFD6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STHEFANYA ROBAYO SOLARTE" userId="S::jessica.robayo@uao.edu.co::1a6ce858-36bc-4977-be8d-9549f8ef6c87" providerId="AD" clId="Web-{8B20E6C8-FF3D-B931-BEB5-C5F3563EDEC6}"/>
    <pc:docChg chg="delSld modSld">
      <pc:chgData name="JESSICA  STHEFANYA ROBAYO SOLARTE" userId="S::jessica.robayo@uao.edu.co::1a6ce858-36bc-4977-be8d-9549f8ef6c87" providerId="AD" clId="Web-{8B20E6C8-FF3D-B931-BEB5-C5F3563EDEC6}" dt="2023-05-12T02:57:49.747" v="21"/>
      <pc:docMkLst>
        <pc:docMk/>
      </pc:docMkLst>
      <pc:sldChg chg="del">
        <pc:chgData name="JESSICA  STHEFANYA ROBAYO SOLARTE" userId="S::jessica.robayo@uao.edu.co::1a6ce858-36bc-4977-be8d-9549f8ef6c87" providerId="AD" clId="Web-{8B20E6C8-FF3D-B931-BEB5-C5F3563EDEC6}" dt="2023-05-12T02:57:49.747" v="20"/>
        <pc:sldMkLst>
          <pc:docMk/>
          <pc:sldMk cId="0" sldId="260"/>
        </pc:sldMkLst>
      </pc:sldChg>
      <pc:sldChg chg="del">
        <pc:chgData name="JESSICA  STHEFANYA ROBAYO SOLARTE" userId="S::jessica.robayo@uao.edu.co::1a6ce858-36bc-4977-be8d-9549f8ef6c87" providerId="AD" clId="Web-{8B20E6C8-FF3D-B931-BEB5-C5F3563EDEC6}" dt="2023-05-12T02:57:49.747" v="19"/>
        <pc:sldMkLst>
          <pc:docMk/>
          <pc:sldMk cId="0" sldId="265"/>
        </pc:sldMkLst>
      </pc:sldChg>
      <pc:sldChg chg="del">
        <pc:chgData name="JESSICA  STHEFANYA ROBAYO SOLARTE" userId="S::jessica.robayo@uao.edu.co::1a6ce858-36bc-4977-be8d-9549f8ef6c87" providerId="AD" clId="Web-{8B20E6C8-FF3D-B931-BEB5-C5F3563EDEC6}" dt="2023-05-12T02:57:49.747" v="18"/>
        <pc:sldMkLst>
          <pc:docMk/>
          <pc:sldMk cId="0" sldId="266"/>
        </pc:sldMkLst>
      </pc:sldChg>
      <pc:sldChg chg="del">
        <pc:chgData name="JESSICA  STHEFANYA ROBAYO SOLARTE" userId="S::jessica.robayo@uao.edu.co::1a6ce858-36bc-4977-be8d-9549f8ef6c87" providerId="AD" clId="Web-{8B20E6C8-FF3D-B931-BEB5-C5F3563EDEC6}" dt="2023-05-12T02:57:49.731" v="17"/>
        <pc:sldMkLst>
          <pc:docMk/>
          <pc:sldMk cId="0" sldId="267"/>
        </pc:sldMkLst>
      </pc:sldChg>
      <pc:sldChg chg="del">
        <pc:chgData name="JESSICA  STHEFANYA ROBAYO SOLARTE" userId="S::jessica.robayo@uao.edu.co::1a6ce858-36bc-4977-be8d-9549f8ef6c87" providerId="AD" clId="Web-{8B20E6C8-FF3D-B931-BEB5-C5F3563EDEC6}" dt="2023-05-12T02:57:49.731" v="16"/>
        <pc:sldMkLst>
          <pc:docMk/>
          <pc:sldMk cId="0" sldId="269"/>
        </pc:sldMkLst>
      </pc:sldChg>
      <pc:sldChg chg="modSp">
        <pc:chgData name="JESSICA  STHEFANYA ROBAYO SOLARTE" userId="S::jessica.robayo@uao.edu.co::1a6ce858-36bc-4977-be8d-9549f8ef6c87" providerId="AD" clId="Web-{8B20E6C8-FF3D-B931-BEB5-C5F3563EDEC6}" dt="2023-05-12T02:57:17.918" v="15" actId="20577"/>
        <pc:sldMkLst>
          <pc:docMk/>
          <pc:sldMk cId="0" sldId="270"/>
        </pc:sldMkLst>
        <pc:spChg chg="mod">
          <ac:chgData name="JESSICA  STHEFANYA ROBAYO SOLARTE" userId="S::jessica.robayo@uao.edu.co::1a6ce858-36bc-4977-be8d-9549f8ef6c87" providerId="AD" clId="Web-{8B20E6C8-FF3D-B931-BEB5-C5F3563EDEC6}" dt="2023-05-12T02:57:17.918" v="15" actId="20577"/>
          <ac:spMkLst>
            <pc:docMk/>
            <pc:sldMk cId="0" sldId="270"/>
            <ac:spMk id="687" creationId="{00000000-0000-0000-0000-000000000000}"/>
          </ac:spMkLst>
        </pc:spChg>
      </pc:sldChg>
      <pc:sldChg chg="del">
        <pc:chgData name="JESSICA  STHEFANYA ROBAYO SOLARTE" userId="S::jessica.robayo@uao.edu.co::1a6ce858-36bc-4977-be8d-9549f8ef6c87" providerId="AD" clId="Web-{8B20E6C8-FF3D-B931-BEB5-C5F3563EDEC6}" dt="2023-05-12T02:57:49.747" v="21"/>
        <pc:sldMkLst>
          <pc:docMk/>
          <pc:sldMk cId="1443129201" sldId="279"/>
        </pc:sldMkLst>
      </pc:sldChg>
    </pc:docChg>
  </pc:docChgLst>
  <pc:docChgLst>
    <pc:chgData name="KAROL TATIANA GUACAS PIAMBA" userId="S::karol.guacas@uao.edu.co::9a9a161d-0408-4bdd-9eac-eb58fa31b738" providerId="AD" clId="Web-{1ACB01B5-D982-3A1E-B075-11D2589FD28F}"/>
    <pc:docChg chg="modSld">
      <pc:chgData name="KAROL TATIANA GUACAS PIAMBA" userId="S::karol.guacas@uao.edu.co::9a9a161d-0408-4bdd-9eac-eb58fa31b738" providerId="AD" clId="Web-{1ACB01B5-D982-3A1E-B075-11D2589FD28F}" dt="2023-05-12T02:01:52.790" v="80" actId="20577"/>
      <pc:docMkLst>
        <pc:docMk/>
      </pc:docMkLst>
      <pc:sldChg chg="modSp">
        <pc:chgData name="KAROL TATIANA GUACAS PIAMBA" userId="S::karol.guacas@uao.edu.co::9a9a161d-0408-4bdd-9eac-eb58fa31b738" providerId="AD" clId="Web-{1ACB01B5-D982-3A1E-B075-11D2589FD28F}" dt="2023-05-12T02:01:52.790" v="80" actId="20577"/>
        <pc:sldMkLst>
          <pc:docMk/>
          <pc:sldMk cId="0" sldId="262"/>
        </pc:sldMkLst>
        <pc:spChg chg="mod">
          <ac:chgData name="KAROL TATIANA GUACAS PIAMBA" userId="S::karol.guacas@uao.edu.co::9a9a161d-0408-4bdd-9eac-eb58fa31b738" providerId="AD" clId="Web-{1ACB01B5-D982-3A1E-B075-11D2589FD28F}" dt="2023-05-12T02:01:52.790" v="80" actId="20577"/>
          <ac:spMkLst>
            <pc:docMk/>
            <pc:sldMk cId="0" sldId="262"/>
            <ac:spMk id="344" creationId="{00000000-0000-0000-0000-000000000000}"/>
          </ac:spMkLst>
        </pc:spChg>
        <pc:spChg chg="mod">
          <ac:chgData name="KAROL TATIANA GUACAS PIAMBA" userId="S::karol.guacas@uao.edu.co::9a9a161d-0408-4bdd-9eac-eb58fa31b738" providerId="AD" clId="Web-{1ACB01B5-D982-3A1E-B075-11D2589FD28F}" dt="2023-05-12T01:51:14.427" v="26" actId="1076"/>
          <ac:spMkLst>
            <pc:docMk/>
            <pc:sldMk cId="0" sldId="262"/>
            <ac:spMk id="346" creationId="{00000000-0000-0000-0000-000000000000}"/>
          </ac:spMkLst>
        </pc:spChg>
        <pc:grpChg chg="mod">
          <ac:chgData name="KAROL TATIANA GUACAS PIAMBA" userId="S::karol.guacas@uao.edu.co::9a9a161d-0408-4bdd-9eac-eb58fa31b738" providerId="AD" clId="Web-{1ACB01B5-D982-3A1E-B075-11D2589FD28F}" dt="2023-05-12T01:51:06.567" v="24" actId="1076"/>
          <ac:grpSpMkLst>
            <pc:docMk/>
            <pc:sldMk cId="0" sldId="262"/>
            <ac:grpSpMk id="7" creationId="{76EE1EEF-F98B-0F68-0D70-F205D99A78AE}"/>
          </ac:grpSpMkLst>
        </pc:grpChg>
      </pc:sldChg>
      <pc:sldChg chg="modSp">
        <pc:chgData name="KAROL TATIANA GUACAS PIAMBA" userId="S::karol.guacas@uao.edu.co::9a9a161d-0408-4bdd-9eac-eb58fa31b738" providerId="AD" clId="Web-{1ACB01B5-D982-3A1E-B075-11D2589FD28F}" dt="2023-05-12T01:49:08.735" v="6" actId="20577"/>
        <pc:sldMkLst>
          <pc:docMk/>
          <pc:sldMk cId="0" sldId="263"/>
        </pc:sldMkLst>
        <pc:spChg chg="mod">
          <ac:chgData name="KAROL TATIANA GUACAS PIAMBA" userId="S::karol.guacas@uao.edu.co::9a9a161d-0408-4bdd-9eac-eb58fa31b738" providerId="AD" clId="Web-{1ACB01B5-D982-3A1E-B075-11D2589FD28F}" dt="2023-05-12T01:49:08.735" v="6" actId="20577"/>
          <ac:spMkLst>
            <pc:docMk/>
            <pc:sldMk cId="0" sldId="263"/>
            <ac:spMk id="401" creationId="{00000000-0000-0000-0000-000000000000}"/>
          </ac:spMkLst>
        </pc:spChg>
      </pc:sldChg>
      <pc:sldChg chg="modSp">
        <pc:chgData name="KAROL TATIANA GUACAS PIAMBA" userId="S::karol.guacas@uao.edu.co::9a9a161d-0408-4bdd-9eac-eb58fa31b738" providerId="AD" clId="Web-{1ACB01B5-D982-3A1E-B075-11D2589FD28F}" dt="2023-05-12T01:31:36.637" v="0" actId="20577"/>
        <pc:sldMkLst>
          <pc:docMk/>
          <pc:sldMk cId="0" sldId="270"/>
        </pc:sldMkLst>
        <pc:spChg chg="mod">
          <ac:chgData name="KAROL TATIANA GUACAS PIAMBA" userId="S::karol.guacas@uao.edu.co::9a9a161d-0408-4bdd-9eac-eb58fa31b738" providerId="AD" clId="Web-{1ACB01B5-D982-3A1E-B075-11D2589FD28F}" dt="2023-05-12T01:31:36.637" v="0" actId="20577"/>
          <ac:spMkLst>
            <pc:docMk/>
            <pc:sldMk cId="0" sldId="270"/>
            <ac:spMk id="687" creationId="{00000000-0000-0000-0000-000000000000}"/>
          </ac:spMkLst>
        </pc:spChg>
      </pc:sldChg>
      <pc:sldChg chg="modSp">
        <pc:chgData name="KAROL TATIANA GUACAS PIAMBA" userId="S::karol.guacas@uao.edu.co::9a9a161d-0408-4bdd-9eac-eb58fa31b738" providerId="AD" clId="Web-{1ACB01B5-D982-3A1E-B075-11D2589FD28F}" dt="2023-05-12T01:57:57.923" v="75" actId="20577"/>
        <pc:sldMkLst>
          <pc:docMk/>
          <pc:sldMk cId="2585289584" sldId="271"/>
        </pc:sldMkLst>
        <pc:spChg chg="mod">
          <ac:chgData name="KAROL TATIANA GUACAS PIAMBA" userId="S::karol.guacas@uao.edu.co::9a9a161d-0408-4bdd-9eac-eb58fa31b738" providerId="AD" clId="Web-{1ACB01B5-D982-3A1E-B075-11D2589FD28F}" dt="2023-05-12T01:57:57.923" v="75" actId="20577"/>
          <ac:spMkLst>
            <pc:docMk/>
            <pc:sldMk cId="2585289584" sldId="271"/>
            <ac:spMk id="30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594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91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436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394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409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115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132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04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429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215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70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16"/>
          <p:cNvSpPr txBox="1">
            <a:spLocks noGrp="1"/>
          </p:cNvSpPr>
          <p:nvPr>
            <p:ph type="subTitle" idx="1"/>
          </p:nvPr>
        </p:nvSpPr>
        <p:spPr>
          <a:xfrm>
            <a:off x="4618950" y="1583600"/>
            <a:ext cx="38052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2" name="Google Shape;62;p16"/>
          <p:cNvSpPr txBox="1">
            <a:spLocks noGrp="1"/>
          </p:cNvSpPr>
          <p:nvPr>
            <p:ph type="subTitle" idx="2"/>
          </p:nvPr>
        </p:nvSpPr>
        <p:spPr>
          <a:xfrm>
            <a:off x="713225" y="1583600"/>
            <a:ext cx="38121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7"/>
          <p:cNvSpPr txBox="1">
            <a:spLocks noGrp="1"/>
          </p:cNvSpPr>
          <p:nvPr>
            <p:ph type="subTitle" idx="1"/>
          </p:nvPr>
        </p:nvSpPr>
        <p:spPr>
          <a:xfrm>
            <a:off x="2347900" y="1671425"/>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66" name="Google Shape;66;p17"/>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8"/>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200"/>
            </a:lvl1pPr>
            <a:lvl2pPr marL="914400" lvl="1" indent="-298450" rtl="0">
              <a:lnSpc>
                <a:spcPct val="115000"/>
              </a:lnSpc>
              <a:spcBef>
                <a:spcPts val="100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0939" y="1536024"/>
            <a:ext cx="1463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Roboto"/>
                <a:ea typeface="Roboto"/>
                <a:cs typeface="Roboto"/>
                <a:sym typeface="Robot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017794"/>
            <a:ext cx="7704000" cy="3586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400"/>
            </a:lvl1pPr>
            <a:lvl2pPr marL="914400" lvl="1" indent="-298450" rtl="0">
              <a:lnSpc>
                <a:spcPct val="115000"/>
              </a:lnSpc>
              <a:spcBef>
                <a:spcPts val="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6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4618950" y="2846750"/>
            <a:ext cx="3080400" cy="13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5"/>
          <p:cNvSpPr txBox="1">
            <a:spLocks noGrp="1"/>
          </p:cNvSpPr>
          <p:nvPr>
            <p:ph type="subTitle" idx="2"/>
          </p:nvPr>
        </p:nvSpPr>
        <p:spPr>
          <a:xfrm>
            <a:off x="1444650" y="2846750"/>
            <a:ext cx="3080400" cy="13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4618950" y="2538725"/>
            <a:ext cx="3073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 name="Google Shape;23;p5"/>
          <p:cNvSpPr txBox="1">
            <a:spLocks noGrp="1"/>
          </p:cNvSpPr>
          <p:nvPr>
            <p:ph type="subTitle" idx="4"/>
          </p:nvPr>
        </p:nvSpPr>
        <p:spPr>
          <a:xfrm>
            <a:off x="1444650" y="2538725"/>
            <a:ext cx="3080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20000" y="1150025"/>
            <a:ext cx="3852000" cy="34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474925" y="1762488"/>
            <a:ext cx="6254700" cy="987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t>SAIM </a:t>
            </a:r>
            <a:br>
              <a:rPr lang="es-CO" dirty="0"/>
            </a:br>
            <a:r>
              <a:rPr lang="es-CO" sz="3000" dirty="0"/>
              <a:t>BY </a:t>
            </a:r>
            <a:r>
              <a:rPr lang="es-CO" sz="3000" dirty="0" err="1"/>
              <a:t>MEDImages</a:t>
            </a:r>
            <a:endParaRPr sz="3000" dirty="0"/>
          </a:p>
        </p:txBody>
      </p:sp>
      <p:sp>
        <p:nvSpPr>
          <p:cNvPr id="82" name="Google Shape;82;p22"/>
          <p:cNvSpPr txBox="1">
            <a:spLocks noGrp="1"/>
          </p:cNvSpPr>
          <p:nvPr>
            <p:ph type="subTitle" idx="1"/>
          </p:nvPr>
        </p:nvSpPr>
        <p:spPr>
          <a:xfrm>
            <a:off x="3151924" y="2850470"/>
            <a:ext cx="2900702" cy="7357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500" b="1" dirty="0"/>
              <a:t>Parte 8: Evaluación de Impacto económico, social y ambiental</a:t>
            </a:r>
            <a:endParaRPr sz="1500" b="1" dirty="0"/>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2;p22">
            <a:extLst>
              <a:ext uri="{FF2B5EF4-FFF2-40B4-BE49-F238E27FC236}">
                <a16:creationId xmlns:a16="http://schemas.microsoft.com/office/drawing/2014/main" id="{447B9068-1B55-689F-4C7B-774ADF6844CF}"/>
              </a:ext>
            </a:extLst>
          </p:cNvPr>
          <p:cNvSpPr txBox="1">
            <a:spLocks/>
          </p:cNvSpPr>
          <p:nvPr/>
        </p:nvSpPr>
        <p:spPr>
          <a:xfrm>
            <a:off x="652375" y="3311356"/>
            <a:ext cx="3159542" cy="1370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1"/>
              </a:buClr>
              <a:buSzPts val="1100"/>
              <a:buFont typeface="Roboto"/>
              <a:buNone/>
              <a:defRPr sz="14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r>
              <a:rPr lang="es-ES" b="1" dirty="0" err="1"/>
              <a:t>MEDImages</a:t>
            </a:r>
            <a:r>
              <a:rPr lang="es-ES" b="1" dirty="0"/>
              <a:t>​</a:t>
            </a:r>
          </a:p>
          <a:p>
            <a:pPr marL="0" indent="0"/>
            <a:endParaRPr lang="es-ES" dirty="0"/>
          </a:p>
          <a:p>
            <a:pPr marL="0" indent="0"/>
            <a:r>
              <a:rPr lang="es-ES" dirty="0"/>
              <a:t>Juan </a:t>
            </a:r>
            <a:r>
              <a:rPr lang="es-ES" dirty="0" err="1"/>
              <a:t>Jose</a:t>
            </a:r>
            <a:r>
              <a:rPr lang="es-ES" dirty="0"/>
              <a:t> </a:t>
            </a:r>
            <a:r>
              <a:rPr lang="es-ES" dirty="0" err="1"/>
              <a:t>Garcia</a:t>
            </a:r>
            <a:r>
              <a:rPr lang="es-ES" dirty="0"/>
              <a:t> Carabali​</a:t>
            </a:r>
          </a:p>
          <a:p>
            <a:pPr marL="0" indent="0"/>
            <a:r>
              <a:rPr lang="es-ES" dirty="0" err="1"/>
              <a:t>Karol</a:t>
            </a:r>
            <a:r>
              <a:rPr lang="es-ES" dirty="0"/>
              <a:t> Tatiana Guacas Piamba​</a:t>
            </a:r>
          </a:p>
          <a:p>
            <a:pPr marL="0" indent="0"/>
            <a:r>
              <a:rPr lang="es-ES" dirty="0"/>
              <a:t>Juan David </a:t>
            </a:r>
            <a:r>
              <a:rPr lang="es-ES" dirty="0" err="1"/>
              <a:t>Lopez</a:t>
            </a:r>
            <a:r>
              <a:rPr lang="es-ES" dirty="0"/>
              <a:t> </a:t>
            </a:r>
            <a:r>
              <a:rPr lang="es-ES" dirty="0" err="1"/>
              <a:t>Ramirez</a:t>
            </a:r>
            <a:r>
              <a:rPr lang="es-ES" dirty="0"/>
              <a:t>​</a:t>
            </a:r>
          </a:p>
          <a:p>
            <a:pPr marL="0" indent="0"/>
            <a:r>
              <a:rPr lang="es-ES" dirty="0"/>
              <a:t>Jessica </a:t>
            </a:r>
            <a:r>
              <a:rPr lang="es-ES" dirty="0" err="1"/>
              <a:t>Sthefanya</a:t>
            </a:r>
            <a:r>
              <a:rPr lang="es-ES" dirty="0"/>
              <a:t> Robayo Solarte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44500" y="1564268"/>
            <a:ext cx="6255000" cy="13542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1800" dirty="0"/>
              <a:t>Se describe y analiza la metodología de "impacto social" desarrollada por </a:t>
            </a:r>
            <a:r>
              <a:rPr lang="es-ES" sz="1800" dirty="0" err="1"/>
              <a:t>WifOR</a:t>
            </a:r>
            <a:r>
              <a:rPr lang="es-ES" sz="1800" dirty="0"/>
              <a:t> para estimar el valor social y económico de las innovaciones médicas, dejando de considerar únicamente los beneficios para la salud. </a:t>
            </a:r>
          </a:p>
        </p:txBody>
      </p:sp>
      <p:sp>
        <p:nvSpPr>
          <p:cNvPr id="302" name="Google Shape;302;p27"/>
          <p:cNvSpPr txBox="1">
            <a:spLocks noGrp="1"/>
          </p:cNvSpPr>
          <p:nvPr>
            <p:ph type="title"/>
          </p:nvPr>
        </p:nvSpPr>
        <p:spPr>
          <a:xfrm>
            <a:off x="2277000" y="3118860"/>
            <a:ext cx="4590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CONTENIDO: </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1" y="2818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Métodos analíticos actuales utilizados en las HTA</a:t>
            </a:r>
            <a:endParaRPr dirty="0"/>
          </a:p>
        </p:txBody>
      </p:sp>
      <p:sp>
        <p:nvSpPr>
          <p:cNvPr id="428" name="Google Shape;428;p30"/>
          <p:cNvSpPr txBox="1"/>
          <p:nvPr/>
        </p:nvSpPr>
        <p:spPr>
          <a:xfrm flipH="1">
            <a:off x="264405" y="1902913"/>
            <a:ext cx="2584395" cy="384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ES" sz="1800" dirty="0">
                <a:solidFill>
                  <a:schemeClr val="dk1"/>
                </a:solidFill>
                <a:latin typeface="Playfair Display ExtraBold"/>
                <a:ea typeface="Playfair Display ExtraBold"/>
                <a:cs typeface="Playfair Display ExtraBold"/>
                <a:sym typeface="Playfair Display ExtraBold"/>
              </a:rPr>
              <a:t>Años de vida ajustados en función de la discapacidad (AVAD) </a:t>
            </a:r>
            <a:endParaRPr sz="1800" dirty="0">
              <a:solidFill>
                <a:schemeClr val="dk1"/>
              </a:solidFill>
              <a:latin typeface="Playfair Display ExtraBold"/>
              <a:ea typeface="Playfair Display ExtraBold"/>
              <a:cs typeface="Playfair Display ExtraBold"/>
              <a:sym typeface="Playfair Display ExtraBold"/>
            </a:endParaRPr>
          </a:p>
        </p:txBody>
      </p:sp>
      <p:sp>
        <p:nvSpPr>
          <p:cNvPr id="429" name="Google Shape;429;p30"/>
          <p:cNvSpPr txBox="1"/>
          <p:nvPr/>
        </p:nvSpPr>
        <p:spPr>
          <a:xfrm flipH="1">
            <a:off x="705601" y="3488725"/>
            <a:ext cx="2143200" cy="5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ES" sz="1100" dirty="0">
                <a:solidFill>
                  <a:schemeClr val="dk1"/>
                </a:solidFill>
                <a:latin typeface="Roboto"/>
                <a:ea typeface="Roboto"/>
                <a:cs typeface="Roboto"/>
                <a:sym typeface="Roboto"/>
              </a:rPr>
              <a:t>Compara los beneficios de una intervención con la disposición a pagar por ella</a:t>
            </a:r>
            <a:endParaRPr sz="1100" dirty="0">
              <a:solidFill>
                <a:schemeClr val="dk1"/>
              </a:solidFill>
              <a:latin typeface="Roboto"/>
              <a:ea typeface="Roboto"/>
              <a:cs typeface="Roboto"/>
              <a:sym typeface="Roboto"/>
            </a:endParaRPr>
          </a:p>
        </p:txBody>
      </p:sp>
      <p:sp>
        <p:nvSpPr>
          <p:cNvPr id="430" name="Google Shape;430;p30"/>
          <p:cNvSpPr txBox="1"/>
          <p:nvPr/>
        </p:nvSpPr>
        <p:spPr>
          <a:xfrm flipH="1">
            <a:off x="264405" y="3234194"/>
            <a:ext cx="2584396" cy="384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CO" sz="2000" dirty="0">
                <a:solidFill>
                  <a:schemeClr val="dk1"/>
                </a:solidFill>
                <a:latin typeface="Playfair Display ExtraBold"/>
                <a:ea typeface="Playfair Display ExtraBold"/>
                <a:cs typeface="Playfair Display ExtraBold"/>
                <a:sym typeface="Playfair Display ExtraBold"/>
              </a:rPr>
              <a:t>Análisis coste-beneficio (ACB)</a:t>
            </a:r>
            <a:endParaRPr sz="2000" dirty="0">
              <a:solidFill>
                <a:schemeClr val="dk1"/>
              </a:solidFill>
              <a:latin typeface="Playfair Display ExtraBold"/>
              <a:ea typeface="Playfair Display ExtraBold"/>
              <a:cs typeface="Playfair Display ExtraBold"/>
              <a:sym typeface="Playfair Display ExtraBold"/>
            </a:endParaRPr>
          </a:p>
        </p:txBody>
      </p:sp>
      <p:sp>
        <p:nvSpPr>
          <p:cNvPr id="431" name="Google Shape;431;p30"/>
          <p:cNvSpPr txBox="1"/>
          <p:nvPr/>
        </p:nvSpPr>
        <p:spPr>
          <a:xfrm flipH="1">
            <a:off x="705602" y="2157443"/>
            <a:ext cx="2143200" cy="5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chemeClr val="dk1"/>
                </a:solidFill>
                <a:latin typeface="Roboto"/>
                <a:ea typeface="Roboto"/>
                <a:cs typeface="Roboto"/>
                <a:sym typeface="Roboto"/>
              </a:rPr>
              <a:t>Relaciona años perdidos por discapacidad con reducción de esperanza de vida</a:t>
            </a:r>
            <a:endParaRPr sz="1100" dirty="0">
              <a:solidFill>
                <a:schemeClr val="dk1"/>
              </a:solidFill>
              <a:latin typeface="Roboto"/>
              <a:ea typeface="Roboto"/>
              <a:cs typeface="Roboto"/>
              <a:sym typeface="Roboto"/>
            </a:endParaRPr>
          </a:p>
        </p:txBody>
      </p:sp>
      <p:sp>
        <p:nvSpPr>
          <p:cNvPr id="432" name="Google Shape;432;p30"/>
          <p:cNvSpPr txBox="1"/>
          <p:nvPr/>
        </p:nvSpPr>
        <p:spPr>
          <a:xfrm flipH="1">
            <a:off x="6295200" y="1902925"/>
            <a:ext cx="21432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CO" sz="1800" dirty="0">
                <a:solidFill>
                  <a:schemeClr val="dk1"/>
                </a:solidFill>
                <a:latin typeface="Playfair Display ExtraBold"/>
                <a:ea typeface="Playfair Display ExtraBold"/>
                <a:cs typeface="Playfair Display ExtraBold"/>
                <a:sym typeface="Playfair Display ExtraBold"/>
              </a:rPr>
              <a:t>Análisis coste-utilidad (ACU).</a:t>
            </a:r>
            <a:endParaRPr sz="1800" dirty="0">
              <a:solidFill>
                <a:schemeClr val="dk1"/>
              </a:solidFill>
              <a:latin typeface="Playfair Display ExtraBold"/>
              <a:ea typeface="Playfair Display ExtraBold"/>
              <a:cs typeface="Playfair Display ExtraBold"/>
              <a:sym typeface="Playfair Display ExtraBold"/>
            </a:endParaRPr>
          </a:p>
        </p:txBody>
      </p:sp>
      <p:sp>
        <p:nvSpPr>
          <p:cNvPr id="433" name="Google Shape;433;p30"/>
          <p:cNvSpPr txBox="1"/>
          <p:nvPr/>
        </p:nvSpPr>
        <p:spPr>
          <a:xfrm flipH="1">
            <a:off x="6295202" y="2157456"/>
            <a:ext cx="2143200"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100" dirty="0">
                <a:solidFill>
                  <a:schemeClr val="dk1"/>
                </a:solidFill>
                <a:latin typeface="Roboto"/>
                <a:ea typeface="Roboto"/>
                <a:cs typeface="Roboto"/>
                <a:sym typeface="Roboto"/>
              </a:rPr>
              <a:t>Años de vida ajustados por calidad (AVAC), y se aplica un coste por AVAC ganado</a:t>
            </a:r>
            <a:endParaRPr sz="1100" dirty="0">
              <a:solidFill>
                <a:schemeClr val="dk1"/>
              </a:solidFill>
              <a:latin typeface="Roboto"/>
              <a:ea typeface="Roboto"/>
              <a:cs typeface="Roboto"/>
              <a:sym typeface="Roboto"/>
            </a:endParaRPr>
          </a:p>
        </p:txBody>
      </p:sp>
      <p:sp>
        <p:nvSpPr>
          <p:cNvPr id="434" name="Google Shape;434;p30"/>
          <p:cNvSpPr txBox="1"/>
          <p:nvPr/>
        </p:nvSpPr>
        <p:spPr>
          <a:xfrm flipH="1">
            <a:off x="6280801" y="3101985"/>
            <a:ext cx="2732358"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CO" sz="1800" dirty="0">
                <a:solidFill>
                  <a:schemeClr val="dk1"/>
                </a:solidFill>
                <a:latin typeface="Playfair Display ExtraBold"/>
                <a:ea typeface="Playfair Display ExtraBold"/>
                <a:cs typeface="Playfair Display ExtraBold"/>
                <a:sym typeface="Playfair Display ExtraBold"/>
              </a:rPr>
              <a:t>Análisis </a:t>
            </a:r>
          </a:p>
          <a:p>
            <a:pPr marL="0" lvl="0" indent="0" algn="l" rtl="0">
              <a:spcBef>
                <a:spcPts val="0"/>
              </a:spcBef>
              <a:spcAft>
                <a:spcPts val="0"/>
              </a:spcAft>
              <a:buNone/>
            </a:pPr>
            <a:r>
              <a:rPr lang="es-CO" sz="1800" dirty="0">
                <a:solidFill>
                  <a:schemeClr val="dk1"/>
                </a:solidFill>
                <a:latin typeface="Playfair Display ExtraBold"/>
                <a:ea typeface="Playfair Display ExtraBold"/>
                <a:cs typeface="Playfair Display ExtraBold"/>
                <a:sym typeface="Playfair Display ExtraBold"/>
              </a:rPr>
              <a:t>coste-efectividad (ACE) </a:t>
            </a:r>
            <a:endParaRPr sz="1800" dirty="0">
              <a:solidFill>
                <a:schemeClr val="dk1"/>
              </a:solidFill>
              <a:latin typeface="Playfair Display ExtraBold"/>
              <a:ea typeface="Playfair Display ExtraBold"/>
              <a:cs typeface="Playfair Display ExtraBold"/>
              <a:sym typeface="Playfair Display ExtraBold"/>
            </a:endParaRPr>
          </a:p>
        </p:txBody>
      </p:sp>
      <p:sp>
        <p:nvSpPr>
          <p:cNvPr id="435" name="Google Shape;435;p30"/>
          <p:cNvSpPr txBox="1"/>
          <p:nvPr/>
        </p:nvSpPr>
        <p:spPr>
          <a:xfrm flipH="1">
            <a:off x="6280801" y="3356516"/>
            <a:ext cx="2143200"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1100" dirty="0">
                <a:solidFill>
                  <a:schemeClr val="dk1"/>
                </a:solidFill>
                <a:latin typeface="Roboto"/>
                <a:ea typeface="Roboto"/>
                <a:cs typeface="Roboto"/>
                <a:sym typeface="Roboto"/>
              </a:rPr>
              <a:t>Compara la eficacia clínica de dos tecnologías sanitarias</a:t>
            </a:r>
            <a:endParaRPr sz="1100" dirty="0">
              <a:solidFill>
                <a:schemeClr val="dk1"/>
              </a:solidFill>
              <a:latin typeface="Roboto"/>
              <a:ea typeface="Roboto"/>
              <a:cs typeface="Roboto"/>
              <a:sym typeface="Roboto"/>
            </a:endParaRPr>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37" name="Google Shape;437;p30"/>
          <p:cNvGrpSpPr/>
          <p:nvPr/>
        </p:nvGrpSpPr>
        <p:grpSpPr>
          <a:xfrm>
            <a:off x="3968479" y="3514986"/>
            <a:ext cx="1201462" cy="1201462"/>
            <a:chOff x="3898411" y="1995974"/>
            <a:chExt cx="1347232" cy="1347232"/>
          </a:xfrm>
        </p:grpSpPr>
        <p:grpSp>
          <p:nvGrpSpPr>
            <p:cNvPr id="438" name="Google Shape;438;p30"/>
            <p:cNvGrpSpPr/>
            <p:nvPr/>
          </p:nvGrpSpPr>
          <p:grpSpPr>
            <a:xfrm rot="-899921">
              <a:off x="4022014" y="2119577"/>
              <a:ext cx="1100025" cy="1100025"/>
              <a:chOff x="283373" y="638608"/>
              <a:chExt cx="2358600" cy="2358600"/>
            </a:xfrm>
          </p:grpSpPr>
          <p:sp>
            <p:nvSpPr>
              <p:cNvPr id="439" name="Google Shape;439;p30"/>
              <p:cNvSpPr/>
              <p:nvPr/>
            </p:nvSpPr>
            <p:spPr>
              <a:xfrm rot="3599748">
                <a:off x="599383" y="954618"/>
                <a:ext cx="1726581" cy="172658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0"/>
          <p:cNvGrpSpPr/>
          <p:nvPr/>
        </p:nvGrpSpPr>
        <p:grpSpPr>
          <a:xfrm>
            <a:off x="3961297" y="2728213"/>
            <a:ext cx="1215827" cy="1215827"/>
            <a:chOff x="3890328" y="1987874"/>
            <a:chExt cx="1363340" cy="1363340"/>
          </a:xfrm>
        </p:grpSpPr>
        <p:grpSp>
          <p:nvGrpSpPr>
            <p:cNvPr id="443" name="Google Shape;443;p30"/>
            <p:cNvGrpSpPr/>
            <p:nvPr/>
          </p:nvGrpSpPr>
          <p:grpSpPr>
            <a:xfrm rot="-899921">
              <a:off x="4015410" y="2112956"/>
              <a:ext cx="1113177" cy="1113177"/>
              <a:chOff x="269239" y="624399"/>
              <a:chExt cx="2386800" cy="2386800"/>
            </a:xfrm>
          </p:grpSpPr>
          <p:sp>
            <p:nvSpPr>
              <p:cNvPr id="444"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0"/>
          <p:cNvGrpSpPr/>
          <p:nvPr/>
        </p:nvGrpSpPr>
        <p:grpSpPr>
          <a:xfrm>
            <a:off x="3961297" y="1948663"/>
            <a:ext cx="1215827" cy="1215827"/>
            <a:chOff x="3890328" y="1987874"/>
            <a:chExt cx="1363340" cy="1363340"/>
          </a:xfrm>
        </p:grpSpPr>
        <p:grpSp>
          <p:nvGrpSpPr>
            <p:cNvPr id="448" name="Google Shape;448;p30"/>
            <p:cNvGrpSpPr/>
            <p:nvPr/>
          </p:nvGrpSpPr>
          <p:grpSpPr>
            <a:xfrm rot="-899921">
              <a:off x="4015410" y="2112956"/>
              <a:ext cx="1113177" cy="1113177"/>
              <a:chOff x="269239" y="624399"/>
              <a:chExt cx="2386800" cy="2386800"/>
            </a:xfrm>
          </p:grpSpPr>
          <p:sp>
            <p:nvSpPr>
              <p:cNvPr id="449" name="Google Shape;449;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0"/>
          <p:cNvGrpSpPr/>
          <p:nvPr/>
        </p:nvGrpSpPr>
        <p:grpSpPr>
          <a:xfrm>
            <a:off x="3961297" y="1169113"/>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7" name="Google Shape;457;p30"/>
          <p:cNvCxnSpPr>
            <a:stCxn id="458" idx="2"/>
            <a:endCxn id="456" idx="6"/>
          </p:cNvCxnSpPr>
          <p:nvPr/>
        </p:nvCxnSpPr>
        <p:spPr>
          <a:xfrm rot="10800000">
            <a:off x="4869775" y="1777026"/>
            <a:ext cx="24840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0"/>
          <p:cNvCxnSpPr>
            <a:stCxn id="451" idx="2"/>
            <a:endCxn id="460" idx="6"/>
          </p:cNvCxnSpPr>
          <p:nvPr/>
        </p:nvCxnSpPr>
        <p:spPr>
          <a:xfrm rot="10800000">
            <a:off x="4026095" y="2556576"/>
            <a:ext cx="242400"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30"/>
          <p:cNvCxnSpPr>
            <a:stCxn id="446" idx="6"/>
            <a:endCxn id="462" idx="2"/>
          </p:cNvCxnSpPr>
          <p:nvPr/>
        </p:nvCxnSpPr>
        <p:spPr>
          <a:xfrm>
            <a:off x="4869925" y="3336126"/>
            <a:ext cx="248400" cy="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0"/>
          <p:cNvCxnSpPr>
            <a:stCxn id="441" idx="2"/>
            <a:endCxn id="464" idx="6"/>
          </p:cNvCxnSpPr>
          <p:nvPr/>
        </p:nvCxnSpPr>
        <p:spPr>
          <a:xfrm rot="10800000">
            <a:off x="4026070" y="4115676"/>
            <a:ext cx="242400" cy="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30"/>
          <p:cNvCxnSpPr>
            <a:stCxn id="458" idx="6"/>
            <a:endCxn id="433" idx="3"/>
          </p:cNvCxnSpPr>
          <p:nvPr/>
        </p:nvCxnSpPr>
        <p:spPr>
          <a:xfrm>
            <a:off x="5689975" y="1777026"/>
            <a:ext cx="605100" cy="666300"/>
          </a:xfrm>
          <a:prstGeom prst="bentConnector3">
            <a:avLst>
              <a:gd name="adj1" fmla="val 50010"/>
            </a:avLst>
          </a:prstGeom>
          <a:noFill/>
          <a:ln w="9525" cap="flat" cmpd="sng">
            <a:solidFill>
              <a:schemeClr val="dk1"/>
            </a:solidFill>
            <a:prstDash val="solid"/>
            <a:round/>
            <a:headEnd type="none" w="med" len="med"/>
            <a:tailEnd type="oval" w="med" len="med"/>
          </a:ln>
        </p:spPr>
      </p:cxnSp>
      <p:cxnSp>
        <p:nvCxnSpPr>
          <p:cNvPr id="466" name="Google Shape;466;p30"/>
          <p:cNvCxnSpPr>
            <a:stCxn id="460" idx="2"/>
            <a:endCxn id="431" idx="1"/>
          </p:cNvCxnSpPr>
          <p:nvPr/>
        </p:nvCxnSpPr>
        <p:spPr>
          <a:xfrm rot="10800000">
            <a:off x="2848750" y="2443476"/>
            <a:ext cx="605400" cy="113100"/>
          </a:xfrm>
          <a:prstGeom prst="bentConnector3">
            <a:avLst>
              <a:gd name="adj1" fmla="val 49996"/>
            </a:avLst>
          </a:prstGeom>
          <a:noFill/>
          <a:ln w="9525" cap="flat" cmpd="sng">
            <a:solidFill>
              <a:schemeClr val="dk1"/>
            </a:solidFill>
            <a:prstDash val="solid"/>
            <a:round/>
            <a:headEnd type="none" w="med" len="med"/>
            <a:tailEnd type="oval" w="med" len="med"/>
          </a:ln>
        </p:spPr>
      </p:cxnSp>
      <p:cxnSp>
        <p:nvCxnSpPr>
          <p:cNvPr id="467" name="Google Shape;467;p30"/>
          <p:cNvCxnSpPr>
            <a:stCxn id="462" idx="6"/>
            <a:endCxn id="435" idx="3"/>
          </p:cNvCxnSpPr>
          <p:nvPr/>
        </p:nvCxnSpPr>
        <p:spPr>
          <a:xfrm>
            <a:off x="5689975" y="3336126"/>
            <a:ext cx="590826" cy="30629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8" name="Google Shape;468;p30"/>
          <p:cNvCxnSpPr>
            <a:stCxn id="464" idx="2"/>
            <a:endCxn id="429" idx="1"/>
          </p:cNvCxnSpPr>
          <p:nvPr/>
        </p:nvCxnSpPr>
        <p:spPr>
          <a:xfrm rot="10800000">
            <a:off x="2848802" y="3774626"/>
            <a:ext cx="605349" cy="341051"/>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469" name="Google Shape;469;p30"/>
          <p:cNvSpPr txBox="1">
            <a:spLocks noGrp="1"/>
          </p:cNvSpPr>
          <p:nvPr>
            <p:ph type="title" idx="4294967295"/>
          </p:nvPr>
        </p:nvSpPr>
        <p:spPr>
          <a:xfrm>
            <a:off x="4201860" y="156334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01</a:t>
            </a:r>
            <a:endParaRPr sz="3000" b="1">
              <a:latin typeface="Roboto"/>
              <a:ea typeface="Roboto"/>
              <a:cs typeface="Roboto"/>
              <a:sym typeface="Roboto"/>
            </a:endParaRPr>
          </a:p>
        </p:txBody>
      </p:sp>
      <p:sp>
        <p:nvSpPr>
          <p:cNvPr id="470" name="Google Shape;470;p30"/>
          <p:cNvSpPr txBox="1">
            <a:spLocks noGrp="1"/>
          </p:cNvSpPr>
          <p:nvPr>
            <p:ph type="title" idx="4294967295"/>
          </p:nvPr>
        </p:nvSpPr>
        <p:spPr>
          <a:xfrm>
            <a:off x="4201860" y="2332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02</a:t>
            </a:r>
            <a:endParaRPr sz="3000" b="1">
              <a:latin typeface="Roboto"/>
              <a:ea typeface="Roboto"/>
              <a:cs typeface="Roboto"/>
              <a:sym typeface="Roboto"/>
            </a:endParaRPr>
          </a:p>
        </p:txBody>
      </p:sp>
      <p:sp>
        <p:nvSpPr>
          <p:cNvPr id="471" name="Google Shape;471;p30"/>
          <p:cNvSpPr txBox="1">
            <a:spLocks noGrp="1"/>
          </p:cNvSpPr>
          <p:nvPr>
            <p:ph type="title" idx="4294967295"/>
          </p:nvPr>
        </p:nvSpPr>
        <p:spPr>
          <a:xfrm>
            <a:off x="4201860" y="311101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03</a:t>
            </a:r>
            <a:endParaRPr sz="3000" b="1">
              <a:latin typeface="Roboto"/>
              <a:ea typeface="Roboto"/>
              <a:cs typeface="Roboto"/>
              <a:sym typeface="Roboto"/>
            </a:endParaRPr>
          </a:p>
        </p:txBody>
      </p:sp>
      <p:sp>
        <p:nvSpPr>
          <p:cNvPr id="472" name="Google Shape;472;p30"/>
          <p:cNvSpPr txBox="1">
            <a:spLocks noGrp="1"/>
          </p:cNvSpPr>
          <p:nvPr>
            <p:ph type="title" idx="4294967295"/>
          </p:nvPr>
        </p:nvSpPr>
        <p:spPr>
          <a:xfrm>
            <a:off x="4201860" y="38918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04</a:t>
            </a:r>
            <a:endParaRPr sz="3000" b="1">
              <a:latin typeface="Roboto"/>
              <a:ea typeface="Roboto"/>
              <a:cs typeface="Roboto"/>
              <a:sym typeface="Roboto"/>
            </a:endParaRPr>
          </a:p>
        </p:txBody>
      </p:sp>
      <p:grpSp>
        <p:nvGrpSpPr>
          <p:cNvPr id="473" name="Google Shape;473;p30"/>
          <p:cNvGrpSpPr/>
          <p:nvPr/>
        </p:nvGrpSpPr>
        <p:grpSpPr>
          <a:xfrm>
            <a:off x="6811759" y="445931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0"/>
          <p:cNvGrpSpPr/>
          <p:nvPr/>
        </p:nvGrpSpPr>
        <p:grpSpPr>
          <a:xfrm>
            <a:off x="5118175" y="3050226"/>
            <a:ext cx="571800" cy="571800"/>
            <a:chOff x="5118175" y="3050226"/>
            <a:chExt cx="571800" cy="571800"/>
          </a:xfrm>
        </p:grpSpPr>
        <p:sp>
          <p:nvSpPr>
            <p:cNvPr id="462" name="Google Shape;462;p30"/>
            <p:cNvSpPr/>
            <p:nvPr/>
          </p:nvSpPr>
          <p:spPr>
            <a:xfrm>
              <a:off x="5118175" y="30502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0"/>
            <p:cNvGrpSpPr/>
            <p:nvPr/>
          </p:nvGrpSpPr>
          <p:grpSpPr>
            <a:xfrm>
              <a:off x="5228173" y="3162039"/>
              <a:ext cx="351940" cy="348188"/>
              <a:chOff x="581525" y="3254850"/>
              <a:chExt cx="297750" cy="294575"/>
            </a:xfrm>
          </p:grpSpPr>
          <p:sp>
            <p:nvSpPr>
              <p:cNvPr id="504" name="Google Shape;504;p30"/>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7" name="Google Shape;507;p30"/>
          <p:cNvGrpSpPr/>
          <p:nvPr/>
        </p:nvGrpSpPr>
        <p:grpSpPr>
          <a:xfrm>
            <a:off x="3454150" y="3829776"/>
            <a:ext cx="571800" cy="571800"/>
            <a:chOff x="3454150" y="3829776"/>
            <a:chExt cx="571800" cy="571800"/>
          </a:xfrm>
        </p:grpSpPr>
        <p:sp>
          <p:nvSpPr>
            <p:cNvPr id="464" name="Google Shape;464;p30"/>
            <p:cNvSpPr/>
            <p:nvPr/>
          </p:nvSpPr>
          <p:spPr>
            <a:xfrm>
              <a:off x="3454150" y="38297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0"/>
            <p:cNvGrpSpPr/>
            <p:nvPr/>
          </p:nvGrpSpPr>
          <p:grpSpPr>
            <a:xfrm>
              <a:off x="3582254" y="3941139"/>
              <a:ext cx="350995" cy="349133"/>
              <a:chOff x="2404875" y="3955825"/>
              <a:chExt cx="296950" cy="295375"/>
            </a:xfrm>
          </p:grpSpPr>
          <p:sp>
            <p:nvSpPr>
              <p:cNvPr id="509" name="Google Shape;509;p30"/>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3" name="Google Shape;513;p30"/>
          <p:cNvGrpSpPr/>
          <p:nvPr/>
        </p:nvGrpSpPr>
        <p:grpSpPr>
          <a:xfrm>
            <a:off x="3454150" y="2270676"/>
            <a:ext cx="571800" cy="571800"/>
            <a:chOff x="3454150" y="2270676"/>
            <a:chExt cx="571800" cy="571800"/>
          </a:xfrm>
        </p:grpSpPr>
        <p:sp>
          <p:nvSpPr>
            <p:cNvPr id="460" name="Google Shape;460;p30"/>
            <p:cNvSpPr/>
            <p:nvPr/>
          </p:nvSpPr>
          <p:spPr>
            <a:xfrm>
              <a:off x="3454150" y="22706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0"/>
            <p:cNvGrpSpPr/>
            <p:nvPr/>
          </p:nvGrpSpPr>
          <p:grpSpPr>
            <a:xfrm>
              <a:off x="3564151" y="2381095"/>
              <a:ext cx="351941" cy="350995"/>
              <a:chOff x="944600" y="3981825"/>
              <a:chExt cx="297750" cy="296950"/>
            </a:xfrm>
          </p:grpSpPr>
          <p:sp>
            <p:nvSpPr>
              <p:cNvPr id="515" name="Google Shape;515;p30"/>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 name="Google Shape;519;p30"/>
          <p:cNvGrpSpPr/>
          <p:nvPr/>
        </p:nvGrpSpPr>
        <p:grpSpPr>
          <a:xfrm>
            <a:off x="5118175" y="1491126"/>
            <a:ext cx="571800" cy="571800"/>
            <a:chOff x="5118175" y="1491126"/>
            <a:chExt cx="571800" cy="571800"/>
          </a:xfrm>
        </p:grpSpPr>
        <p:sp>
          <p:nvSpPr>
            <p:cNvPr id="458" name="Google Shape;458;p30"/>
            <p:cNvSpPr/>
            <p:nvPr/>
          </p:nvSpPr>
          <p:spPr>
            <a:xfrm>
              <a:off x="5118175" y="14911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0"/>
            <p:cNvGrpSpPr/>
            <p:nvPr/>
          </p:nvGrpSpPr>
          <p:grpSpPr>
            <a:xfrm>
              <a:off x="5227185" y="1602573"/>
              <a:ext cx="353802" cy="348926"/>
              <a:chOff x="2034675" y="3617925"/>
              <a:chExt cx="299325" cy="295200"/>
            </a:xfrm>
          </p:grpSpPr>
          <p:sp>
            <p:nvSpPr>
              <p:cNvPr id="521" name="Google Shape;521;p30"/>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29;p30">
            <a:extLst>
              <a:ext uri="{FF2B5EF4-FFF2-40B4-BE49-F238E27FC236}">
                <a16:creationId xmlns:a16="http://schemas.microsoft.com/office/drawing/2014/main" id="{F6473FA0-A382-1EA3-A1CA-7FB3E9605897}"/>
              </a:ext>
            </a:extLst>
          </p:cNvPr>
          <p:cNvSpPr txBox="1"/>
          <p:nvPr/>
        </p:nvSpPr>
        <p:spPr>
          <a:xfrm flipH="1">
            <a:off x="720001" y="4457368"/>
            <a:ext cx="5626158" cy="5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ES" sz="1100" dirty="0">
                <a:solidFill>
                  <a:schemeClr val="dk1"/>
                </a:solidFill>
                <a:latin typeface="Roboto"/>
                <a:ea typeface="Roboto"/>
                <a:cs typeface="Roboto"/>
                <a:sym typeface="Roboto"/>
              </a:rPr>
              <a:t>*Se ignora los costes de productividad remunerados y no remunerados en las evaluaciones económicas -&gt; subestimen los verdaderos beneficios socioeconómicos asociados a un tratamiento o una intervención</a:t>
            </a:r>
            <a:endParaRPr sz="1100" dirty="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20000" y="335360"/>
            <a:ext cx="7704000" cy="5855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El enfoque del Impacto Social </a:t>
            </a:r>
            <a:endParaRPr dirty="0"/>
          </a:p>
        </p:txBody>
      </p:sp>
      <p:sp>
        <p:nvSpPr>
          <p:cNvPr id="343" name="Google Shape;343;p28"/>
          <p:cNvSpPr txBox="1">
            <a:spLocks noGrp="1"/>
          </p:cNvSpPr>
          <p:nvPr>
            <p:ph type="subTitle" idx="1"/>
          </p:nvPr>
        </p:nvSpPr>
        <p:spPr>
          <a:xfrm>
            <a:off x="4827792" y="2196752"/>
            <a:ext cx="3367321" cy="19906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*Cada euro gastado en el tratamiento con </a:t>
            </a:r>
            <a:r>
              <a:rPr lang="es-ES" dirty="0" err="1"/>
              <a:t>Aimovig</a:t>
            </a:r>
            <a:r>
              <a:rPr lang="es-ES" dirty="0"/>
              <a:t>® puede evitar a la sociedad una pérdida de bienestar o productividad de 3,16 euros</a:t>
            </a:r>
          </a:p>
          <a:p>
            <a:pPr marL="0" lvl="0" indent="0" algn="ctr" rtl="0">
              <a:spcBef>
                <a:spcPts val="0"/>
              </a:spcBef>
              <a:spcAft>
                <a:spcPts val="0"/>
              </a:spcAft>
              <a:buNone/>
            </a:pPr>
            <a:endParaRPr lang="es-ES" dirty="0"/>
          </a:p>
          <a:p>
            <a:pPr marL="0" lvl="0" indent="0" algn="ctr" rtl="0">
              <a:spcBef>
                <a:spcPts val="0"/>
              </a:spcBef>
              <a:spcAft>
                <a:spcPts val="0"/>
              </a:spcAft>
              <a:buNone/>
            </a:pPr>
            <a:r>
              <a:rPr lang="es-ES" b="1" dirty="0"/>
              <a:t>Limitación: </a:t>
            </a:r>
            <a:r>
              <a:rPr lang="es-ES" dirty="0"/>
              <a:t>la base del enfoque del impacto social son las evaluaciones o los datos clínicos existentes lo cual genera incertidumbre asociada a la modelización de futuros acontecimientos sanitarios y socioeconómicos.</a:t>
            </a:r>
          </a:p>
          <a:p>
            <a:pPr marL="0" lvl="0" indent="0" algn="ctr" rtl="0">
              <a:spcBef>
                <a:spcPts val="0"/>
              </a:spcBef>
              <a:spcAft>
                <a:spcPts val="0"/>
              </a:spcAft>
              <a:buNone/>
            </a:pPr>
            <a:endParaRPr lang="es-ES" dirty="0"/>
          </a:p>
          <a:p>
            <a:pPr marL="0" lvl="0" indent="0" algn="ctr" rtl="0">
              <a:spcBef>
                <a:spcPts val="0"/>
              </a:spcBef>
              <a:spcAft>
                <a:spcPts val="0"/>
              </a:spcAft>
              <a:buNone/>
            </a:pPr>
            <a:r>
              <a:rPr lang="es-ES" dirty="0"/>
              <a:t>Se demuestra importancia de considerar los efectos no remunerados y de la cadena de valor</a:t>
            </a:r>
            <a:endParaRPr dirty="0"/>
          </a:p>
        </p:txBody>
      </p:sp>
      <p:sp>
        <p:nvSpPr>
          <p:cNvPr id="344" name="Google Shape;344;p28"/>
          <p:cNvSpPr txBox="1">
            <a:spLocks noGrp="1"/>
          </p:cNvSpPr>
          <p:nvPr>
            <p:ph type="subTitle" idx="2"/>
          </p:nvPr>
        </p:nvSpPr>
        <p:spPr>
          <a:xfrm>
            <a:off x="816683" y="2196752"/>
            <a:ext cx="3367321" cy="17213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Modelaron 2 escenarios:</a:t>
            </a:r>
          </a:p>
          <a:p>
            <a:pPr marL="228600" lvl="0" indent="-228600" algn="ctr" rtl="0">
              <a:spcBef>
                <a:spcPts val="0"/>
              </a:spcBef>
              <a:spcAft>
                <a:spcPts val="0"/>
              </a:spcAft>
              <a:buSzPct val="100000"/>
              <a:buFont typeface="+mj-lt"/>
              <a:buAutoNum type="arabicPeriod"/>
            </a:pPr>
            <a:r>
              <a:rPr lang="es-CO" dirty="0"/>
              <a:t>Escenario de referencia</a:t>
            </a:r>
          </a:p>
          <a:p>
            <a:pPr marL="228600" lvl="0" indent="-228600" algn="ctr" rtl="0">
              <a:spcBef>
                <a:spcPts val="0"/>
              </a:spcBef>
              <a:spcAft>
                <a:spcPts val="0"/>
              </a:spcAft>
              <a:buSzPct val="100000"/>
              <a:buFont typeface="+mj-lt"/>
              <a:buAutoNum type="arabicPeriod"/>
            </a:pPr>
            <a:r>
              <a:rPr lang="es-CO" dirty="0"/>
              <a:t>Escenario de intervención</a:t>
            </a:r>
          </a:p>
          <a:p>
            <a:pPr marL="0" lvl="0" indent="0" algn="ctr" rtl="0">
              <a:spcBef>
                <a:spcPts val="0"/>
              </a:spcBef>
              <a:spcAft>
                <a:spcPts val="0"/>
              </a:spcAft>
              <a:buSzPct val="100000"/>
            </a:pPr>
            <a:endParaRPr lang="es-CO" dirty="0"/>
          </a:p>
          <a:p>
            <a:pPr marL="0" lvl="0" indent="0" algn="ctr" rtl="0">
              <a:spcBef>
                <a:spcPts val="0"/>
              </a:spcBef>
              <a:spcAft>
                <a:spcPts val="0"/>
              </a:spcAft>
              <a:buSzPct val="100000"/>
            </a:pPr>
            <a:r>
              <a:rPr lang="es-ES" dirty="0"/>
              <a:t>Cuantificaron la carga sanitaria de ambos escenarios en términos de días de migraña mensuales acumulados (MMD) y AVAC </a:t>
            </a:r>
          </a:p>
          <a:p>
            <a:pPr marL="0" lvl="0" indent="0" algn="ctr" rtl="0">
              <a:spcBef>
                <a:spcPts val="0"/>
              </a:spcBef>
              <a:spcAft>
                <a:spcPts val="0"/>
              </a:spcAft>
              <a:buSzPct val="100000"/>
            </a:pPr>
            <a:endParaRPr lang="es-CO" dirty="0"/>
          </a:p>
          <a:p>
            <a:pPr marL="0" lvl="0" indent="0" algn="ctr" rtl="0">
              <a:spcBef>
                <a:spcPts val="0"/>
              </a:spcBef>
              <a:spcAft>
                <a:spcPts val="0"/>
              </a:spcAft>
              <a:buSzPct val="100000"/>
            </a:pPr>
            <a:r>
              <a:rPr lang="es-ES" dirty="0"/>
              <a:t>Estimaron de la pérdida de tiempo productivo y valoración monetaria de las horas perdidas remuneradas y no remuneradas</a:t>
            </a:r>
            <a:endParaRPr dirty="0"/>
          </a:p>
        </p:txBody>
      </p:sp>
      <p:sp>
        <p:nvSpPr>
          <p:cNvPr id="345" name="Google Shape;345;p28"/>
          <p:cNvSpPr txBox="1">
            <a:spLocks noGrp="1"/>
          </p:cNvSpPr>
          <p:nvPr>
            <p:ph type="subTitle" idx="3"/>
          </p:nvPr>
        </p:nvSpPr>
        <p:spPr>
          <a:xfrm>
            <a:off x="4965004" y="1877283"/>
            <a:ext cx="3367321"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Conclusiones del caso</a:t>
            </a:r>
            <a:endParaRPr dirty="0"/>
          </a:p>
        </p:txBody>
      </p:sp>
      <p:sp>
        <p:nvSpPr>
          <p:cNvPr id="346" name="Google Shape;346;p28"/>
          <p:cNvSpPr txBox="1">
            <a:spLocks noGrp="1"/>
          </p:cNvSpPr>
          <p:nvPr>
            <p:ph type="subTitle" idx="4"/>
          </p:nvPr>
        </p:nvSpPr>
        <p:spPr>
          <a:xfrm>
            <a:off x="816684" y="1888728"/>
            <a:ext cx="30804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t>Caso </a:t>
            </a:r>
            <a:r>
              <a:rPr lang="es-CO" dirty="0" err="1"/>
              <a:t>Aimovig</a:t>
            </a:r>
            <a:endParaRPr dirty="0"/>
          </a:p>
        </p:txBody>
      </p:sp>
      <p:cxnSp>
        <p:nvCxnSpPr>
          <p:cNvPr id="347" name="Google Shape;347;p28"/>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348" name="Google Shape;348;p2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49" name="Google Shape;349;p28"/>
          <p:cNvGrpSpPr/>
          <p:nvPr/>
        </p:nvGrpSpPr>
        <p:grpSpPr>
          <a:xfrm>
            <a:off x="423863" y="1343339"/>
            <a:ext cx="289350" cy="1820400"/>
            <a:chOff x="423863" y="1343339"/>
            <a:chExt cx="289350" cy="1820400"/>
          </a:xfrm>
        </p:grpSpPr>
        <p:sp>
          <p:nvSpPr>
            <p:cNvPr id="350" name="Google Shape;350;p28"/>
            <p:cNvSpPr/>
            <p:nvPr/>
          </p:nvSpPr>
          <p:spPr>
            <a:xfrm>
              <a:off x="42386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60731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42386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0731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42386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0731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2386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0731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2386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731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42386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60731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42386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731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2386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60731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42386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60731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42386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0731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8"/>
          <p:cNvGrpSpPr/>
          <p:nvPr/>
        </p:nvGrpSpPr>
        <p:grpSpPr>
          <a:xfrm>
            <a:off x="8286088" y="3248339"/>
            <a:ext cx="289350" cy="677400"/>
            <a:chOff x="8286088" y="3248339"/>
            <a:chExt cx="289350" cy="677400"/>
          </a:xfrm>
        </p:grpSpPr>
        <p:sp>
          <p:nvSpPr>
            <p:cNvPr id="371" name="Google Shape;371;p28"/>
            <p:cNvSpPr/>
            <p:nvPr/>
          </p:nvSpPr>
          <p:spPr>
            <a:xfrm>
              <a:off x="828608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846953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828608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846953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828608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846953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828608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846953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8"/>
          <p:cNvGrpSpPr/>
          <p:nvPr/>
        </p:nvGrpSpPr>
        <p:grpSpPr>
          <a:xfrm>
            <a:off x="6333765" y="1135759"/>
            <a:ext cx="635396" cy="585582"/>
            <a:chOff x="5729700" y="1422200"/>
            <a:chExt cx="858900" cy="858900"/>
          </a:xfrm>
        </p:grpSpPr>
        <p:sp>
          <p:nvSpPr>
            <p:cNvPr id="380" name="Google Shape;380;p28"/>
            <p:cNvSpPr/>
            <p:nvPr/>
          </p:nvSpPr>
          <p:spPr>
            <a:xfrm>
              <a:off x="57297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28"/>
            <p:cNvGrpSpPr/>
            <p:nvPr/>
          </p:nvGrpSpPr>
          <p:grpSpPr>
            <a:xfrm>
              <a:off x="5953191" y="1648941"/>
              <a:ext cx="411905" cy="405420"/>
              <a:chOff x="2404875" y="3592725"/>
              <a:chExt cx="298525" cy="293825"/>
            </a:xfrm>
          </p:grpSpPr>
          <p:sp>
            <p:nvSpPr>
              <p:cNvPr id="382" name="Google Shape;382;p28"/>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28"/>
          <p:cNvGrpSpPr/>
          <p:nvPr/>
        </p:nvGrpSpPr>
        <p:grpSpPr>
          <a:xfrm>
            <a:off x="1927434" y="1135759"/>
            <a:ext cx="635396" cy="585582"/>
            <a:chOff x="2555400" y="1422200"/>
            <a:chExt cx="858900" cy="858900"/>
          </a:xfrm>
        </p:grpSpPr>
        <p:sp>
          <p:nvSpPr>
            <p:cNvPr id="386" name="Google Shape;386;p28"/>
            <p:cNvSpPr/>
            <p:nvPr/>
          </p:nvSpPr>
          <p:spPr>
            <a:xfrm>
              <a:off x="25554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8"/>
            <p:cNvGrpSpPr/>
            <p:nvPr/>
          </p:nvGrpSpPr>
          <p:grpSpPr>
            <a:xfrm>
              <a:off x="2793561" y="1648169"/>
              <a:ext cx="382584" cy="406972"/>
              <a:chOff x="5364750" y="3235150"/>
              <a:chExt cx="277275" cy="294950"/>
            </a:xfrm>
          </p:grpSpPr>
          <p:sp>
            <p:nvSpPr>
              <p:cNvPr id="388" name="Google Shape;388;p28"/>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29;p30">
            <a:extLst>
              <a:ext uri="{FF2B5EF4-FFF2-40B4-BE49-F238E27FC236}">
                <a16:creationId xmlns:a16="http://schemas.microsoft.com/office/drawing/2014/main" id="{A41759CE-1A25-153B-45F6-0CB4E71630AA}"/>
              </a:ext>
            </a:extLst>
          </p:cNvPr>
          <p:cNvSpPr txBox="1"/>
          <p:nvPr/>
        </p:nvSpPr>
        <p:spPr>
          <a:xfrm flipH="1">
            <a:off x="720000" y="4376408"/>
            <a:ext cx="5626158" cy="5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ES" sz="1100" dirty="0">
                <a:solidFill>
                  <a:schemeClr val="dk1"/>
                </a:solidFill>
                <a:latin typeface="Roboto"/>
                <a:ea typeface="Roboto"/>
                <a:cs typeface="Roboto"/>
                <a:sym typeface="Roboto"/>
              </a:rPr>
              <a:t>El Impacto Social se expresa en términos monetarios de pérdidas de productividad evitadas que se habrían producido en ausencia de este medicamento.</a:t>
            </a:r>
            <a:endParaRPr sz="11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98875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44500" y="1250375"/>
            <a:ext cx="6255000" cy="2400385"/>
          </a:xfrm>
          <a:prstGeom prst="rect">
            <a:avLst/>
          </a:prstGeom>
        </p:spPr>
        <p:txBody>
          <a:bodyPr spcFirstLastPara="1" wrap="square" lIns="91425" tIns="91425" rIns="91425" bIns="91425" anchor="b" anchorCtr="0">
            <a:noAutofit/>
          </a:bodyPr>
          <a:lstStyle/>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r>
              <a:rPr lang="es-ES" sz="1200" dirty="0"/>
              <a:t>Proponen incorporar la productividad y el trabajo no remunerado en las evaluaciones macroeconómicas de la salud al incorporar una perspectiva macroeconómica en términos de valor añadido bruto (VAB) o producto interior bruto (PIB)</a:t>
            </a:r>
          </a:p>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r>
              <a:rPr lang="es-ES" sz="1200" dirty="0"/>
              <a:t>Los responsables de la toma de decisiones sanitarias podrían beneficiarse de este tipo de pruebas, ya que permiten incluir información adicional sobre las repercusiones sociales y macroeconómicas más amplias en la toma de decisiones sanitarias</a:t>
            </a:r>
          </a:p>
          <a:p>
            <a:pPr marL="0" lvl="0" indent="0" algn="ctr" rtl="0">
              <a:spcBef>
                <a:spcPts val="0"/>
              </a:spcBef>
              <a:spcAft>
                <a:spcPts val="0"/>
              </a:spcAft>
              <a:buSzPct val="100000"/>
            </a:pPr>
            <a:endParaRPr lang="es-ES" sz="1200" dirty="0"/>
          </a:p>
          <a:p>
            <a:pPr marL="171450" lvl="0" indent="-171450" algn="ctr" rtl="0">
              <a:spcBef>
                <a:spcPts val="0"/>
              </a:spcBef>
              <a:spcAft>
                <a:spcPts val="0"/>
              </a:spcAft>
              <a:buSzPct val="100000"/>
              <a:buFont typeface="Arial" panose="020B0604020202020204" pitchFamily="34" charset="0"/>
              <a:buChar char="•"/>
            </a:pPr>
            <a:r>
              <a:rPr lang="es-ES" sz="1200" dirty="0"/>
              <a:t>Un análisis del impacto social ayudará a comprender que las inversiones en productos farmacéuticos crean impactos sociales que son mensurables en términos económicos. </a:t>
            </a:r>
          </a:p>
        </p:txBody>
      </p:sp>
      <p:sp>
        <p:nvSpPr>
          <p:cNvPr id="302" name="Google Shape;302;p27"/>
          <p:cNvSpPr txBox="1">
            <a:spLocks noGrp="1"/>
          </p:cNvSpPr>
          <p:nvPr>
            <p:ph type="title"/>
          </p:nvPr>
        </p:nvSpPr>
        <p:spPr>
          <a:xfrm>
            <a:off x="2277000" y="3622380"/>
            <a:ext cx="4590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 </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299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Expansión de las evaluaciones de tecnologías sanitarias para incluir los efectos sobre el medio ambiente </a:t>
            </a: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8030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44500" y="1070172"/>
            <a:ext cx="6255000" cy="18483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1800" dirty="0"/>
              <a:t>Considera la incorporación de los impactos ambientales en el proceso de evaluación de tecnologías sanitarias, tanto política como metodológicamente y analiza los desafíos asociados; dado que la inclusión formal no ha sido considerada a pesar de la creciente demanda por parte de los interesados en el cuidado de la salud.</a:t>
            </a:r>
          </a:p>
        </p:txBody>
      </p:sp>
      <p:sp>
        <p:nvSpPr>
          <p:cNvPr id="302" name="Google Shape;302;p27"/>
          <p:cNvSpPr txBox="1">
            <a:spLocks noGrp="1"/>
          </p:cNvSpPr>
          <p:nvPr>
            <p:ph type="title"/>
          </p:nvPr>
        </p:nvSpPr>
        <p:spPr>
          <a:xfrm>
            <a:off x="2277000" y="3118860"/>
            <a:ext cx="4590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CONTENIDO: </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065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20000" y="335360"/>
            <a:ext cx="7704000" cy="5855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¿Considerar el impacto ambiental?</a:t>
            </a:r>
            <a:endParaRPr dirty="0"/>
          </a:p>
        </p:txBody>
      </p:sp>
      <p:sp>
        <p:nvSpPr>
          <p:cNvPr id="343" name="Google Shape;343;p28"/>
          <p:cNvSpPr txBox="1">
            <a:spLocks noGrp="1"/>
          </p:cNvSpPr>
          <p:nvPr>
            <p:ph type="subTitle" idx="1"/>
          </p:nvPr>
        </p:nvSpPr>
        <p:spPr>
          <a:xfrm>
            <a:off x="4827792" y="2604380"/>
            <a:ext cx="3367321" cy="1139380"/>
          </a:xfrm>
          <a:prstGeom prst="rect">
            <a:avLst/>
          </a:prstGeom>
        </p:spPr>
        <p:txBody>
          <a:bodyPr spcFirstLastPara="1" wrap="square" lIns="91425" tIns="91425" rIns="91425" bIns="91425" anchor="ctr" anchorCtr="0">
            <a:noAutofit/>
          </a:bodyPr>
          <a:lstStyle/>
          <a:p>
            <a:pPr marL="171450" lvl="0" indent="-171450" algn="ctr" rtl="0">
              <a:spcBef>
                <a:spcPts val="0"/>
              </a:spcBef>
              <a:spcAft>
                <a:spcPts val="0"/>
              </a:spcAft>
              <a:buFont typeface="Arial" panose="020B0604020202020204" pitchFamily="34" charset="0"/>
              <a:buChar char="•"/>
            </a:pPr>
            <a:r>
              <a:rPr lang="es-ES" dirty="0"/>
              <a:t>Si las transferencias entre sectores no son posible, sería inapropiado incluir los factores ambientales dado que el presupuesto legítimamente asignado por los gobiernos para invertir en mejorar la salud se vería afectado</a:t>
            </a:r>
            <a:endParaRPr dirty="0"/>
          </a:p>
        </p:txBody>
      </p:sp>
      <p:sp>
        <p:nvSpPr>
          <p:cNvPr id="344" name="Google Shape;344;p28"/>
          <p:cNvSpPr txBox="1">
            <a:spLocks noGrp="1"/>
          </p:cNvSpPr>
          <p:nvPr>
            <p:ph type="subTitle" idx="2"/>
          </p:nvPr>
        </p:nvSpPr>
        <p:spPr>
          <a:xfrm>
            <a:off x="816683" y="2604379"/>
            <a:ext cx="3367321" cy="1157486"/>
          </a:xfrm>
          <a:prstGeom prst="rect">
            <a:avLst/>
          </a:prstGeom>
        </p:spPr>
        <p:txBody>
          <a:bodyPr spcFirstLastPara="1" wrap="square" lIns="91425" tIns="91425" rIns="91425" bIns="91425" anchor="ctr" anchorCtr="0">
            <a:noAutofit/>
          </a:bodyPr>
          <a:lstStyle/>
          <a:p>
            <a:pPr marL="171450" lvl="0" indent="-171450" algn="ctr" rtl="0">
              <a:spcBef>
                <a:spcPts val="0"/>
              </a:spcBef>
              <a:spcAft>
                <a:spcPts val="0"/>
              </a:spcAft>
              <a:buFont typeface="Arial" panose="020B0604020202020204" pitchFamily="34" charset="0"/>
              <a:buChar char="•"/>
            </a:pPr>
            <a:r>
              <a:rPr lang="es-ES" dirty="0"/>
              <a:t>Hay vínculo estrecho entre la salud y el medio ambiente -&gt; si no se consideran, los responsables de la toma de decisiones no podrían maximizar mejor el bienestar social </a:t>
            </a:r>
          </a:p>
        </p:txBody>
      </p:sp>
      <p:sp>
        <p:nvSpPr>
          <p:cNvPr id="345" name="Google Shape;345;p28"/>
          <p:cNvSpPr txBox="1">
            <a:spLocks noGrp="1"/>
          </p:cNvSpPr>
          <p:nvPr>
            <p:ph type="subTitle" idx="3"/>
          </p:nvPr>
        </p:nvSpPr>
        <p:spPr>
          <a:xfrm>
            <a:off x="5734437" y="2209879"/>
            <a:ext cx="1833226"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 contra</a:t>
            </a:r>
            <a:endParaRPr dirty="0"/>
          </a:p>
        </p:txBody>
      </p:sp>
      <p:sp>
        <p:nvSpPr>
          <p:cNvPr id="346" name="Google Shape;346;p28"/>
          <p:cNvSpPr txBox="1">
            <a:spLocks noGrp="1"/>
          </p:cNvSpPr>
          <p:nvPr>
            <p:ph type="subTitle" idx="4"/>
          </p:nvPr>
        </p:nvSpPr>
        <p:spPr>
          <a:xfrm>
            <a:off x="1609519" y="2274852"/>
            <a:ext cx="1904482"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t>A favor</a:t>
            </a:r>
            <a:endParaRPr dirty="0"/>
          </a:p>
        </p:txBody>
      </p:sp>
      <p:cxnSp>
        <p:nvCxnSpPr>
          <p:cNvPr id="347" name="Google Shape;347;p28"/>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348" name="Google Shape;348;p2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49" name="Google Shape;349;p28"/>
          <p:cNvGrpSpPr/>
          <p:nvPr/>
        </p:nvGrpSpPr>
        <p:grpSpPr>
          <a:xfrm>
            <a:off x="423863" y="1343339"/>
            <a:ext cx="289350" cy="1820400"/>
            <a:chOff x="423863" y="1343339"/>
            <a:chExt cx="289350" cy="1820400"/>
          </a:xfrm>
        </p:grpSpPr>
        <p:sp>
          <p:nvSpPr>
            <p:cNvPr id="350" name="Google Shape;350;p28"/>
            <p:cNvSpPr/>
            <p:nvPr/>
          </p:nvSpPr>
          <p:spPr>
            <a:xfrm>
              <a:off x="42386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60731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42386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0731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42386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0731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2386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0731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2386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731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42386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60731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42386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731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2386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60731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42386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60731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42386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0731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8"/>
          <p:cNvGrpSpPr/>
          <p:nvPr/>
        </p:nvGrpSpPr>
        <p:grpSpPr>
          <a:xfrm>
            <a:off x="8286088" y="3655966"/>
            <a:ext cx="289350" cy="677400"/>
            <a:chOff x="8286088" y="3248339"/>
            <a:chExt cx="289350" cy="677400"/>
          </a:xfrm>
        </p:grpSpPr>
        <p:sp>
          <p:nvSpPr>
            <p:cNvPr id="371" name="Google Shape;371;p28"/>
            <p:cNvSpPr/>
            <p:nvPr/>
          </p:nvSpPr>
          <p:spPr>
            <a:xfrm>
              <a:off x="828608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846953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828608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846953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828608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846953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828608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846953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8"/>
          <p:cNvGrpSpPr/>
          <p:nvPr/>
        </p:nvGrpSpPr>
        <p:grpSpPr>
          <a:xfrm>
            <a:off x="6333352" y="1545788"/>
            <a:ext cx="635396" cy="585582"/>
            <a:chOff x="5729700" y="1422200"/>
            <a:chExt cx="858900" cy="858900"/>
          </a:xfrm>
        </p:grpSpPr>
        <p:sp>
          <p:nvSpPr>
            <p:cNvPr id="380" name="Google Shape;380;p28"/>
            <p:cNvSpPr/>
            <p:nvPr/>
          </p:nvSpPr>
          <p:spPr>
            <a:xfrm>
              <a:off x="57297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28"/>
            <p:cNvGrpSpPr/>
            <p:nvPr/>
          </p:nvGrpSpPr>
          <p:grpSpPr>
            <a:xfrm>
              <a:off x="5953191" y="1648941"/>
              <a:ext cx="411905" cy="405420"/>
              <a:chOff x="2404875" y="3592725"/>
              <a:chExt cx="298525" cy="293825"/>
            </a:xfrm>
          </p:grpSpPr>
          <p:sp>
            <p:nvSpPr>
              <p:cNvPr id="382" name="Google Shape;382;p28"/>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28"/>
          <p:cNvGrpSpPr/>
          <p:nvPr/>
        </p:nvGrpSpPr>
        <p:grpSpPr>
          <a:xfrm>
            <a:off x="2244062" y="1522072"/>
            <a:ext cx="635396" cy="585582"/>
            <a:chOff x="2555400" y="1422200"/>
            <a:chExt cx="858900" cy="858900"/>
          </a:xfrm>
        </p:grpSpPr>
        <p:sp>
          <p:nvSpPr>
            <p:cNvPr id="386" name="Google Shape;386;p28"/>
            <p:cNvSpPr/>
            <p:nvPr/>
          </p:nvSpPr>
          <p:spPr>
            <a:xfrm>
              <a:off x="25554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8"/>
            <p:cNvGrpSpPr/>
            <p:nvPr/>
          </p:nvGrpSpPr>
          <p:grpSpPr>
            <a:xfrm>
              <a:off x="2793561" y="1648169"/>
              <a:ext cx="382584" cy="406972"/>
              <a:chOff x="5364750" y="3235150"/>
              <a:chExt cx="277275" cy="294950"/>
            </a:xfrm>
          </p:grpSpPr>
          <p:sp>
            <p:nvSpPr>
              <p:cNvPr id="388" name="Google Shape;388;p28"/>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0351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pSp>
        <p:nvGrpSpPr>
          <p:cNvPr id="16" name="Google Shape;437;p30">
            <a:extLst>
              <a:ext uri="{FF2B5EF4-FFF2-40B4-BE49-F238E27FC236}">
                <a16:creationId xmlns:a16="http://schemas.microsoft.com/office/drawing/2014/main" id="{FFFC2F7C-2353-C3F0-64B8-5CE7B51A8A5B}"/>
              </a:ext>
            </a:extLst>
          </p:cNvPr>
          <p:cNvGrpSpPr/>
          <p:nvPr/>
        </p:nvGrpSpPr>
        <p:grpSpPr>
          <a:xfrm>
            <a:off x="3978612" y="3787089"/>
            <a:ext cx="1201462" cy="1201462"/>
            <a:chOff x="3898411" y="1995974"/>
            <a:chExt cx="1347232" cy="1347232"/>
          </a:xfrm>
        </p:grpSpPr>
        <p:grpSp>
          <p:nvGrpSpPr>
            <p:cNvPr id="17" name="Google Shape;438;p30">
              <a:extLst>
                <a:ext uri="{FF2B5EF4-FFF2-40B4-BE49-F238E27FC236}">
                  <a16:creationId xmlns:a16="http://schemas.microsoft.com/office/drawing/2014/main" id="{9EC851EE-BF80-0EEB-B931-B706C02CA7E8}"/>
                </a:ext>
              </a:extLst>
            </p:cNvPr>
            <p:cNvGrpSpPr/>
            <p:nvPr/>
          </p:nvGrpSpPr>
          <p:grpSpPr>
            <a:xfrm rot="-899921">
              <a:off x="4022014" y="2119577"/>
              <a:ext cx="1100025" cy="1100025"/>
              <a:chOff x="283373" y="638608"/>
              <a:chExt cx="2358600" cy="2358600"/>
            </a:xfrm>
          </p:grpSpPr>
          <p:sp>
            <p:nvSpPr>
              <p:cNvPr id="19" name="Google Shape;439;p30">
                <a:extLst>
                  <a:ext uri="{FF2B5EF4-FFF2-40B4-BE49-F238E27FC236}">
                    <a16:creationId xmlns:a16="http://schemas.microsoft.com/office/drawing/2014/main" id="{98E8F504-3636-EBFF-898A-D014DBC7687E}"/>
                  </a:ext>
                </a:extLst>
              </p:cNvPr>
              <p:cNvSpPr/>
              <p:nvPr/>
            </p:nvSpPr>
            <p:spPr>
              <a:xfrm rot="3599748">
                <a:off x="599383" y="954618"/>
                <a:ext cx="1726581" cy="172658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0;p30">
                <a:extLst>
                  <a:ext uri="{FF2B5EF4-FFF2-40B4-BE49-F238E27FC236}">
                    <a16:creationId xmlns:a16="http://schemas.microsoft.com/office/drawing/2014/main" id="{6D4298A6-C770-F46D-065F-1159CA4D3CFE}"/>
                  </a:ext>
                </a:extLst>
              </p:cNvPr>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441;p30">
              <a:extLst>
                <a:ext uri="{FF2B5EF4-FFF2-40B4-BE49-F238E27FC236}">
                  <a16:creationId xmlns:a16="http://schemas.microsoft.com/office/drawing/2014/main" id="{4A96FDAA-0ED2-8AC0-D434-AD2BD6D003BC}"/>
                </a:ext>
              </a:extLst>
            </p:cNvPr>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0"/>
          <p:cNvSpPr txBox="1">
            <a:spLocks noGrp="1"/>
          </p:cNvSpPr>
          <p:nvPr>
            <p:ph type="title"/>
          </p:nvPr>
        </p:nvSpPr>
        <p:spPr>
          <a:xfrm>
            <a:off x="720001" y="2818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Formas de incluir el impacto ambiental</a:t>
            </a:r>
            <a:endParaRPr dirty="0"/>
          </a:p>
        </p:txBody>
      </p:sp>
      <p:sp>
        <p:nvSpPr>
          <p:cNvPr id="428" name="Google Shape;428;p30"/>
          <p:cNvSpPr txBox="1"/>
          <p:nvPr/>
        </p:nvSpPr>
        <p:spPr>
          <a:xfrm flipH="1">
            <a:off x="175796" y="1004415"/>
            <a:ext cx="2673001" cy="776616"/>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ES" sz="1500" dirty="0">
                <a:solidFill>
                  <a:schemeClr val="dk1"/>
                </a:solidFill>
                <a:latin typeface="Playfair Display ExtraBold"/>
                <a:ea typeface="Playfair Display ExtraBold"/>
                <a:cs typeface="Playfair Display ExtraBold"/>
                <a:sym typeface="Playfair Display ExtraBold"/>
              </a:rPr>
              <a:t>Análisis de </a:t>
            </a:r>
          </a:p>
          <a:p>
            <a:pPr marL="0" lvl="0" indent="0" algn="r" rtl="0">
              <a:spcBef>
                <a:spcPts val="0"/>
              </a:spcBef>
              <a:spcAft>
                <a:spcPts val="0"/>
              </a:spcAft>
              <a:buNone/>
            </a:pPr>
            <a:r>
              <a:rPr lang="es-ES" sz="1500" dirty="0">
                <a:solidFill>
                  <a:schemeClr val="dk1"/>
                </a:solidFill>
                <a:latin typeface="Playfair Display ExtraBold"/>
                <a:ea typeface="Playfair Display ExtraBold"/>
                <a:cs typeface="Playfair Display ExtraBold"/>
                <a:sym typeface="Playfair Display ExtraBold"/>
              </a:rPr>
              <a:t>insumo-producto ambientalmente extendido </a:t>
            </a:r>
            <a:endParaRPr sz="1500" dirty="0">
              <a:solidFill>
                <a:schemeClr val="dk1"/>
              </a:solidFill>
              <a:latin typeface="Playfair Display ExtraBold"/>
              <a:ea typeface="Playfair Display ExtraBold"/>
              <a:cs typeface="Playfair Display ExtraBold"/>
              <a:sym typeface="Playfair Display ExtraBold"/>
            </a:endParaRPr>
          </a:p>
        </p:txBody>
      </p:sp>
      <p:sp>
        <p:nvSpPr>
          <p:cNvPr id="429" name="Google Shape;429;p30"/>
          <p:cNvSpPr txBox="1"/>
          <p:nvPr/>
        </p:nvSpPr>
        <p:spPr>
          <a:xfrm flipH="1">
            <a:off x="705601" y="2981943"/>
            <a:ext cx="2143200" cy="101426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ES" sz="1100" dirty="0">
                <a:solidFill>
                  <a:schemeClr val="dk1"/>
                </a:solidFill>
                <a:latin typeface="Roboto"/>
                <a:ea typeface="Roboto"/>
                <a:cs typeface="Roboto"/>
                <a:sym typeface="Roboto"/>
              </a:rPr>
              <a:t>convierte todos los resultados en unidades monetarias, permitiendo la comparación directa entre varios costos y beneficios sociales</a:t>
            </a:r>
            <a:endParaRPr sz="1100" dirty="0">
              <a:solidFill>
                <a:schemeClr val="dk1"/>
              </a:solidFill>
              <a:latin typeface="Roboto"/>
              <a:ea typeface="Roboto"/>
              <a:cs typeface="Roboto"/>
              <a:sym typeface="Roboto"/>
            </a:endParaRPr>
          </a:p>
        </p:txBody>
      </p:sp>
      <p:sp>
        <p:nvSpPr>
          <p:cNvPr id="430" name="Google Shape;430;p30"/>
          <p:cNvSpPr txBox="1"/>
          <p:nvPr/>
        </p:nvSpPr>
        <p:spPr>
          <a:xfrm flipH="1">
            <a:off x="175796" y="2727412"/>
            <a:ext cx="2673005" cy="384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CO" sz="1500" dirty="0">
                <a:solidFill>
                  <a:schemeClr val="dk1"/>
                </a:solidFill>
                <a:latin typeface="Playfair Display ExtraBold"/>
                <a:ea typeface="Playfair Display ExtraBold"/>
                <a:cs typeface="Playfair Display ExtraBold"/>
                <a:sym typeface="Playfair Display ExtraBold"/>
              </a:rPr>
              <a:t>Análisis coste-beneficio (ACB)</a:t>
            </a:r>
            <a:endParaRPr sz="1500" dirty="0">
              <a:solidFill>
                <a:schemeClr val="dk1"/>
              </a:solidFill>
              <a:latin typeface="Playfair Display ExtraBold"/>
              <a:ea typeface="Playfair Display ExtraBold"/>
              <a:cs typeface="Playfair Display ExtraBold"/>
              <a:sym typeface="Playfair Display ExtraBold"/>
            </a:endParaRPr>
          </a:p>
        </p:txBody>
      </p:sp>
      <p:sp>
        <p:nvSpPr>
          <p:cNvPr id="431" name="Google Shape;431;p30"/>
          <p:cNvSpPr txBox="1"/>
          <p:nvPr/>
        </p:nvSpPr>
        <p:spPr>
          <a:xfrm flipH="1">
            <a:off x="264405" y="1650661"/>
            <a:ext cx="2584397" cy="57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ES" sz="1100" dirty="0">
                <a:solidFill>
                  <a:schemeClr val="dk1"/>
                </a:solidFill>
                <a:latin typeface="Roboto"/>
                <a:ea typeface="Roboto"/>
                <a:cs typeface="Roboto"/>
                <a:sym typeface="Roboto"/>
              </a:rPr>
              <a:t>Estima las emisiones de carbono generadas por cada unidad de producción en un sector</a:t>
            </a:r>
            <a:endParaRPr sz="1100" dirty="0">
              <a:solidFill>
                <a:schemeClr val="dk1"/>
              </a:solidFill>
              <a:latin typeface="Roboto"/>
              <a:ea typeface="Roboto"/>
              <a:cs typeface="Roboto"/>
              <a:sym typeface="Roboto"/>
            </a:endParaRPr>
          </a:p>
        </p:txBody>
      </p:sp>
      <p:sp>
        <p:nvSpPr>
          <p:cNvPr id="432" name="Google Shape;432;p30"/>
          <p:cNvSpPr txBox="1"/>
          <p:nvPr/>
        </p:nvSpPr>
        <p:spPr>
          <a:xfrm flipH="1">
            <a:off x="6295197" y="1004415"/>
            <a:ext cx="2584395" cy="77662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ES" sz="1500" dirty="0">
                <a:solidFill>
                  <a:schemeClr val="dk1"/>
                </a:solidFill>
                <a:latin typeface="Playfair Display ExtraBold"/>
                <a:ea typeface="Playfair Display ExtraBold"/>
                <a:cs typeface="Playfair Display ExtraBold"/>
                <a:sym typeface="Playfair Display ExtraBold"/>
              </a:rPr>
              <a:t>Estimar el impacto ambiental en todo el ciclo de vida </a:t>
            </a:r>
            <a:endParaRPr sz="1500" dirty="0">
              <a:solidFill>
                <a:schemeClr val="dk1"/>
              </a:solidFill>
              <a:latin typeface="Playfair Display ExtraBold"/>
              <a:ea typeface="Playfair Display ExtraBold"/>
              <a:cs typeface="Playfair Display ExtraBold"/>
              <a:sym typeface="Playfair Display ExtraBold"/>
            </a:endParaRPr>
          </a:p>
        </p:txBody>
      </p:sp>
      <p:sp>
        <p:nvSpPr>
          <p:cNvPr id="433" name="Google Shape;433;p30"/>
          <p:cNvSpPr txBox="1"/>
          <p:nvPr/>
        </p:nvSpPr>
        <p:spPr>
          <a:xfrm flipH="1">
            <a:off x="6295201" y="1650674"/>
            <a:ext cx="2421557"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100" dirty="0">
                <a:solidFill>
                  <a:schemeClr val="dk1"/>
                </a:solidFill>
                <a:latin typeface="Roboto"/>
                <a:ea typeface="Roboto"/>
                <a:cs typeface="Roboto"/>
                <a:sym typeface="Roboto"/>
              </a:rPr>
              <a:t>Considerar el ciclo de vida, contaminación resultante y cambio de tecnología en igual tratamiento</a:t>
            </a:r>
            <a:endParaRPr sz="1100" dirty="0">
              <a:solidFill>
                <a:schemeClr val="dk1"/>
              </a:solidFill>
              <a:latin typeface="Roboto"/>
              <a:ea typeface="Roboto"/>
              <a:cs typeface="Roboto"/>
              <a:sym typeface="Roboto"/>
            </a:endParaRPr>
          </a:p>
        </p:txBody>
      </p:sp>
      <p:sp>
        <p:nvSpPr>
          <p:cNvPr id="434" name="Google Shape;434;p30"/>
          <p:cNvSpPr txBox="1"/>
          <p:nvPr/>
        </p:nvSpPr>
        <p:spPr>
          <a:xfrm flipH="1">
            <a:off x="6280801" y="2595203"/>
            <a:ext cx="2732358"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CO" sz="1500" dirty="0">
                <a:solidFill>
                  <a:schemeClr val="dk1"/>
                </a:solidFill>
                <a:latin typeface="Playfair Display ExtraBold"/>
                <a:ea typeface="Playfair Display ExtraBold"/>
                <a:cs typeface="Playfair Display ExtraBold"/>
                <a:sym typeface="Playfair Display ExtraBold"/>
              </a:rPr>
              <a:t>Análisis de procesos </a:t>
            </a:r>
            <a:endParaRPr sz="1500" dirty="0">
              <a:solidFill>
                <a:schemeClr val="dk1"/>
              </a:solidFill>
              <a:latin typeface="Playfair Display ExtraBold"/>
              <a:ea typeface="Playfair Display ExtraBold"/>
              <a:cs typeface="Playfair Display ExtraBold"/>
              <a:sym typeface="Playfair Display ExtraBold"/>
            </a:endParaRPr>
          </a:p>
        </p:txBody>
      </p:sp>
      <p:sp>
        <p:nvSpPr>
          <p:cNvPr id="435" name="Google Shape;435;p30"/>
          <p:cNvSpPr txBox="1"/>
          <p:nvPr/>
        </p:nvSpPr>
        <p:spPr>
          <a:xfrm flipH="1">
            <a:off x="6280800" y="2849734"/>
            <a:ext cx="2435957"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100" dirty="0">
                <a:solidFill>
                  <a:schemeClr val="dk1"/>
                </a:solidFill>
                <a:latin typeface="Roboto"/>
                <a:ea typeface="Roboto"/>
                <a:cs typeface="Roboto"/>
                <a:sym typeface="Roboto"/>
              </a:rPr>
              <a:t>Análisis detallado de los impactos ambientales en todo el ciclo de vida, incluido el uso de materias primas y el consumo de energía</a:t>
            </a:r>
            <a:endParaRPr sz="1100" dirty="0">
              <a:solidFill>
                <a:schemeClr val="dk1"/>
              </a:solidFill>
              <a:latin typeface="Roboto"/>
              <a:ea typeface="Roboto"/>
              <a:cs typeface="Roboto"/>
              <a:sym typeface="Roboto"/>
            </a:endParaRPr>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37" name="Google Shape;437;p30"/>
          <p:cNvGrpSpPr/>
          <p:nvPr/>
        </p:nvGrpSpPr>
        <p:grpSpPr>
          <a:xfrm>
            <a:off x="3968479" y="3008204"/>
            <a:ext cx="1201462" cy="1201462"/>
            <a:chOff x="3898411" y="1995974"/>
            <a:chExt cx="1347232" cy="1347232"/>
          </a:xfrm>
        </p:grpSpPr>
        <p:grpSp>
          <p:nvGrpSpPr>
            <p:cNvPr id="438" name="Google Shape;438;p30"/>
            <p:cNvGrpSpPr/>
            <p:nvPr/>
          </p:nvGrpSpPr>
          <p:grpSpPr>
            <a:xfrm rot="-899921">
              <a:off x="4022014" y="2119577"/>
              <a:ext cx="1100025" cy="1100025"/>
              <a:chOff x="283373" y="638608"/>
              <a:chExt cx="2358600" cy="2358600"/>
            </a:xfrm>
          </p:grpSpPr>
          <p:sp>
            <p:nvSpPr>
              <p:cNvPr id="439" name="Google Shape;439;p30"/>
              <p:cNvSpPr/>
              <p:nvPr/>
            </p:nvSpPr>
            <p:spPr>
              <a:xfrm rot="3599748">
                <a:off x="599383" y="954618"/>
                <a:ext cx="1726581" cy="172658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0"/>
          <p:cNvGrpSpPr/>
          <p:nvPr/>
        </p:nvGrpSpPr>
        <p:grpSpPr>
          <a:xfrm>
            <a:off x="3961297" y="2221431"/>
            <a:ext cx="1215827" cy="1215827"/>
            <a:chOff x="3890328" y="1987874"/>
            <a:chExt cx="1363340" cy="1363340"/>
          </a:xfrm>
        </p:grpSpPr>
        <p:grpSp>
          <p:nvGrpSpPr>
            <p:cNvPr id="443" name="Google Shape;443;p30"/>
            <p:cNvGrpSpPr/>
            <p:nvPr/>
          </p:nvGrpSpPr>
          <p:grpSpPr>
            <a:xfrm rot="-899921">
              <a:off x="4015410" y="2112956"/>
              <a:ext cx="1113177" cy="1113177"/>
              <a:chOff x="269239" y="624399"/>
              <a:chExt cx="2386800" cy="2386800"/>
            </a:xfrm>
          </p:grpSpPr>
          <p:sp>
            <p:nvSpPr>
              <p:cNvPr id="444"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0"/>
          <p:cNvGrpSpPr/>
          <p:nvPr/>
        </p:nvGrpSpPr>
        <p:grpSpPr>
          <a:xfrm>
            <a:off x="3961297" y="1441881"/>
            <a:ext cx="1215827" cy="1215827"/>
            <a:chOff x="3890328" y="1987874"/>
            <a:chExt cx="1363340" cy="1363340"/>
          </a:xfrm>
        </p:grpSpPr>
        <p:grpSp>
          <p:nvGrpSpPr>
            <p:cNvPr id="448" name="Google Shape;448;p30"/>
            <p:cNvGrpSpPr/>
            <p:nvPr/>
          </p:nvGrpSpPr>
          <p:grpSpPr>
            <a:xfrm rot="-899921">
              <a:off x="4015410" y="2112956"/>
              <a:ext cx="1113177" cy="1113177"/>
              <a:chOff x="269239" y="624399"/>
              <a:chExt cx="2386800" cy="2386800"/>
            </a:xfrm>
          </p:grpSpPr>
          <p:sp>
            <p:nvSpPr>
              <p:cNvPr id="449" name="Google Shape;449;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0"/>
          <p:cNvGrpSpPr/>
          <p:nvPr/>
        </p:nvGrpSpPr>
        <p:grpSpPr>
          <a:xfrm>
            <a:off x="3961297" y="662331"/>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7" name="Google Shape;457;p30"/>
          <p:cNvCxnSpPr>
            <a:stCxn id="458" idx="2"/>
            <a:endCxn id="456" idx="6"/>
          </p:cNvCxnSpPr>
          <p:nvPr/>
        </p:nvCxnSpPr>
        <p:spPr>
          <a:xfrm rot="10800000">
            <a:off x="4869775" y="1270244"/>
            <a:ext cx="24840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0"/>
          <p:cNvCxnSpPr>
            <a:stCxn id="451" idx="2"/>
            <a:endCxn id="460" idx="6"/>
          </p:cNvCxnSpPr>
          <p:nvPr/>
        </p:nvCxnSpPr>
        <p:spPr>
          <a:xfrm rot="10800000">
            <a:off x="4026095" y="2049794"/>
            <a:ext cx="242400"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30"/>
          <p:cNvCxnSpPr>
            <a:stCxn id="446" idx="6"/>
            <a:endCxn id="462" idx="2"/>
          </p:cNvCxnSpPr>
          <p:nvPr/>
        </p:nvCxnSpPr>
        <p:spPr>
          <a:xfrm>
            <a:off x="4869925" y="2829344"/>
            <a:ext cx="248400" cy="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0"/>
          <p:cNvCxnSpPr>
            <a:cxnSpLocks/>
            <a:stCxn id="441" idx="2"/>
            <a:endCxn id="464" idx="6"/>
          </p:cNvCxnSpPr>
          <p:nvPr/>
        </p:nvCxnSpPr>
        <p:spPr>
          <a:xfrm rot="10800000">
            <a:off x="4026070" y="3608894"/>
            <a:ext cx="242400" cy="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30"/>
          <p:cNvCxnSpPr>
            <a:cxnSpLocks/>
            <a:stCxn id="458" idx="6"/>
            <a:endCxn id="433" idx="3"/>
          </p:cNvCxnSpPr>
          <p:nvPr/>
        </p:nvCxnSpPr>
        <p:spPr>
          <a:xfrm>
            <a:off x="5689975" y="1270244"/>
            <a:ext cx="605226" cy="66633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6" name="Google Shape;466;p30"/>
          <p:cNvCxnSpPr>
            <a:cxnSpLocks/>
            <a:stCxn id="460" idx="2"/>
            <a:endCxn id="431" idx="1"/>
          </p:cNvCxnSpPr>
          <p:nvPr/>
        </p:nvCxnSpPr>
        <p:spPr>
          <a:xfrm rot="10800000">
            <a:off x="2848802" y="1936562"/>
            <a:ext cx="605348" cy="113233"/>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7" name="Google Shape;467;p30"/>
          <p:cNvCxnSpPr>
            <a:cxnSpLocks/>
            <a:stCxn id="462" idx="6"/>
            <a:endCxn id="435" idx="3"/>
          </p:cNvCxnSpPr>
          <p:nvPr/>
        </p:nvCxnSpPr>
        <p:spPr>
          <a:xfrm>
            <a:off x="5689975" y="2829344"/>
            <a:ext cx="590825" cy="30629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8" name="Google Shape;468;p30"/>
          <p:cNvCxnSpPr>
            <a:cxnSpLocks/>
            <a:stCxn id="464" idx="2"/>
            <a:endCxn id="429" idx="1"/>
          </p:cNvCxnSpPr>
          <p:nvPr/>
        </p:nvCxnSpPr>
        <p:spPr>
          <a:xfrm rot="10800000">
            <a:off x="2848802" y="3489074"/>
            <a:ext cx="605349" cy="119821"/>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469" name="Google Shape;469;p30"/>
          <p:cNvSpPr txBox="1">
            <a:spLocks noGrp="1"/>
          </p:cNvSpPr>
          <p:nvPr>
            <p:ph type="title" idx="4294967295"/>
          </p:nvPr>
        </p:nvSpPr>
        <p:spPr>
          <a:xfrm>
            <a:off x="4201860" y="105656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01</a:t>
            </a:r>
            <a:endParaRPr sz="3000" b="1">
              <a:latin typeface="Roboto"/>
              <a:ea typeface="Roboto"/>
              <a:cs typeface="Roboto"/>
              <a:sym typeface="Roboto"/>
            </a:endParaRPr>
          </a:p>
        </p:txBody>
      </p:sp>
      <p:sp>
        <p:nvSpPr>
          <p:cNvPr id="470" name="Google Shape;470;p30"/>
          <p:cNvSpPr txBox="1">
            <a:spLocks noGrp="1"/>
          </p:cNvSpPr>
          <p:nvPr>
            <p:ph type="title" idx="4294967295"/>
          </p:nvPr>
        </p:nvSpPr>
        <p:spPr>
          <a:xfrm>
            <a:off x="4201860" y="182598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02</a:t>
            </a:r>
            <a:endParaRPr sz="3000" b="1">
              <a:latin typeface="Roboto"/>
              <a:ea typeface="Roboto"/>
              <a:cs typeface="Roboto"/>
              <a:sym typeface="Roboto"/>
            </a:endParaRPr>
          </a:p>
        </p:txBody>
      </p:sp>
      <p:sp>
        <p:nvSpPr>
          <p:cNvPr id="471" name="Google Shape;471;p30"/>
          <p:cNvSpPr txBox="1">
            <a:spLocks noGrp="1"/>
          </p:cNvSpPr>
          <p:nvPr>
            <p:ph type="title" idx="4294967295"/>
          </p:nvPr>
        </p:nvSpPr>
        <p:spPr>
          <a:xfrm>
            <a:off x="4201860" y="260422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Roboto"/>
                <a:ea typeface="Roboto"/>
                <a:cs typeface="Roboto"/>
                <a:sym typeface="Roboto"/>
              </a:rPr>
              <a:t>03</a:t>
            </a:r>
            <a:endParaRPr sz="3000" b="1" dirty="0">
              <a:latin typeface="Roboto"/>
              <a:ea typeface="Roboto"/>
              <a:cs typeface="Roboto"/>
              <a:sym typeface="Roboto"/>
            </a:endParaRPr>
          </a:p>
        </p:txBody>
      </p:sp>
      <p:sp>
        <p:nvSpPr>
          <p:cNvPr id="472" name="Google Shape;472;p30"/>
          <p:cNvSpPr txBox="1">
            <a:spLocks noGrp="1"/>
          </p:cNvSpPr>
          <p:nvPr>
            <p:ph type="title" idx="4294967295"/>
          </p:nvPr>
        </p:nvSpPr>
        <p:spPr>
          <a:xfrm>
            <a:off x="4201860" y="338508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Roboto"/>
                <a:ea typeface="Roboto"/>
                <a:cs typeface="Roboto"/>
                <a:sym typeface="Roboto"/>
              </a:rPr>
              <a:t>04</a:t>
            </a:r>
            <a:endParaRPr sz="3000" b="1" dirty="0">
              <a:latin typeface="Roboto"/>
              <a:ea typeface="Roboto"/>
              <a:cs typeface="Roboto"/>
              <a:sym typeface="Roboto"/>
            </a:endParaRPr>
          </a:p>
        </p:txBody>
      </p:sp>
      <p:grpSp>
        <p:nvGrpSpPr>
          <p:cNvPr id="502" name="Google Shape;502;p30"/>
          <p:cNvGrpSpPr/>
          <p:nvPr/>
        </p:nvGrpSpPr>
        <p:grpSpPr>
          <a:xfrm>
            <a:off x="5118175" y="2543444"/>
            <a:ext cx="571800" cy="571800"/>
            <a:chOff x="5118175" y="3050226"/>
            <a:chExt cx="571800" cy="571800"/>
          </a:xfrm>
        </p:grpSpPr>
        <p:sp>
          <p:nvSpPr>
            <p:cNvPr id="462" name="Google Shape;462;p30"/>
            <p:cNvSpPr/>
            <p:nvPr/>
          </p:nvSpPr>
          <p:spPr>
            <a:xfrm>
              <a:off x="5118175" y="30502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0"/>
            <p:cNvGrpSpPr/>
            <p:nvPr/>
          </p:nvGrpSpPr>
          <p:grpSpPr>
            <a:xfrm>
              <a:off x="5228173" y="3162039"/>
              <a:ext cx="351940" cy="348188"/>
              <a:chOff x="581525" y="3254850"/>
              <a:chExt cx="297750" cy="294575"/>
            </a:xfrm>
          </p:grpSpPr>
          <p:sp>
            <p:nvSpPr>
              <p:cNvPr id="504" name="Google Shape;504;p30"/>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7" name="Google Shape;507;p30"/>
          <p:cNvGrpSpPr/>
          <p:nvPr/>
        </p:nvGrpSpPr>
        <p:grpSpPr>
          <a:xfrm>
            <a:off x="3454150" y="3322994"/>
            <a:ext cx="571800" cy="571800"/>
            <a:chOff x="3454150" y="3829776"/>
            <a:chExt cx="571800" cy="571800"/>
          </a:xfrm>
        </p:grpSpPr>
        <p:sp>
          <p:nvSpPr>
            <p:cNvPr id="464" name="Google Shape;464;p30"/>
            <p:cNvSpPr/>
            <p:nvPr/>
          </p:nvSpPr>
          <p:spPr>
            <a:xfrm>
              <a:off x="3454150" y="38297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0"/>
            <p:cNvGrpSpPr/>
            <p:nvPr/>
          </p:nvGrpSpPr>
          <p:grpSpPr>
            <a:xfrm>
              <a:off x="3582254" y="3941139"/>
              <a:ext cx="350995" cy="349133"/>
              <a:chOff x="2404875" y="3955825"/>
              <a:chExt cx="296950" cy="295375"/>
            </a:xfrm>
          </p:grpSpPr>
          <p:sp>
            <p:nvSpPr>
              <p:cNvPr id="509" name="Google Shape;509;p30"/>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3" name="Google Shape;513;p30"/>
          <p:cNvGrpSpPr/>
          <p:nvPr/>
        </p:nvGrpSpPr>
        <p:grpSpPr>
          <a:xfrm>
            <a:off x="3454150" y="1763894"/>
            <a:ext cx="571800" cy="571800"/>
            <a:chOff x="3454150" y="2270676"/>
            <a:chExt cx="571800" cy="571800"/>
          </a:xfrm>
        </p:grpSpPr>
        <p:sp>
          <p:nvSpPr>
            <p:cNvPr id="460" name="Google Shape;460;p30"/>
            <p:cNvSpPr/>
            <p:nvPr/>
          </p:nvSpPr>
          <p:spPr>
            <a:xfrm>
              <a:off x="3454150" y="22706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0"/>
            <p:cNvGrpSpPr/>
            <p:nvPr/>
          </p:nvGrpSpPr>
          <p:grpSpPr>
            <a:xfrm>
              <a:off x="3564151" y="2381095"/>
              <a:ext cx="351941" cy="350995"/>
              <a:chOff x="944600" y="3981825"/>
              <a:chExt cx="297750" cy="296950"/>
            </a:xfrm>
          </p:grpSpPr>
          <p:sp>
            <p:nvSpPr>
              <p:cNvPr id="515" name="Google Shape;515;p30"/>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 name="Google Shape;519;p30"/>
          <p:cNvGrpSpPr/>
          <p:nvPr/>
        </p:nvGrpSpPr>
        <p:grpSpPr>
          <a:xfrm>
            <a:off x="5118175" y="984344"/>
            <a:ext cx="571800" cy="571800"/>
            <a:chOff x="5118175" y="1491126"/>
            <a:chExt cx="571800" cy="571800"/>
          </a:xfrm>
        </p:grpSpPr>
        <p:sp>
          <p:nvSpPr>
            <p:cNvPr id="458" name="Google Shape;458;p30"/>
            <p:cNvSpPr/>
            <p:nvPr/>
          </p:nvSpPr>
          <p:spPr>
            <a:xfrm>
              <a:off x="5118175" y="14911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0"/>
            <p:cNvGrpSpPr/>
            <p:nvPr/>
          </p:nvGrpSpPr>
          <p:grpSpPr>
            <a:xfrm>
              <a:off x="5227185" y="1602573"/>
              <a:ext cx="353802" cy="348926"/>
              <a:chOff x="2034675" y="3617925"/>
              <a:chExt cx="299325" cy="295200"/>
            </a:xfrm>
          </p:grpSpPr>
          <p:sp>
            <p:nvSpPr>
              <p:cNvPr id="521" name="Google Shape;521;p30"/>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435;p30">
            <a:extLst>
              <a:ext uri="{FF2B5EF4-FFF2-40B4-BE49-F238E27FC236}">
                <a16:creationId xmlns:a16="http://schemas.microsoft.com/office/drawing/2014/main" id="{22C05DDF-B413-825B-B845-6FF134E27B96}"/>
              </a:ext>
            </a:extLst>
          </p:cNvPr>
          <p:cNvSpPr txBox="1"/>
          <p:nvPr/>
        </p:nvSpPr>
        <p:spPr>
          <a:xfrm flipH="1">
            <a:off x="6289619" y="4191670"/>
            <a:ext cx="2435957"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100" dirty="0">
                <a:solidFill>
                  <a:schemeClr val="dk1"/>
                </a:solidFill>
                <a:latin typeface="Roboto"/>
                <a:ea typeface="Roboto"/>
                <a:cs typeface="Roboto"/>
                <a:sym typeface="Roboto"/>
              </a:rPr>
              <a:t>Determina la opción preferida considerando cómo se intercambian los resultados cuando se toman decisiones</a:t>
            </a:r>
            <a:endParaRPr sz="1100" dirty="0">
              <a:solidFill>
                <a:schemeClr val="dk1"/>
              </a:solidFill>
              <a:latin typeface="Roboto"/>
              <a:ea typeface="Roboto"/>
              <a:cs typeface="Roboto"/>
              <a:sym typeface="Roboto"/>
            </a:endParaRPr>
          </a:p>
        </p:txBody>
      </p:sp>
      <p:cxnSp>
        <p:nvCxnSpPr>
          <p:cNvPr id="7" name="Google Shape;461;p30">
            <a:extLst>
              <a:ext uri="{FF2B5EF4-FFF2-40B4-BE49-F238E27FC236}">
                <a16:creationId xmlns:a16="http://schemas.microsoft.com/office/drawing/2014/main" id="{EFB741B8-3BF9-8CC9-956A-135A10F32103}"/>
              </a:ext>
            </a:extLst>
          </p:cNvPr>
          <p:cNvCxnSpPr>
            <a:endCxn id="11" idx="2"/>
          </p:cNvCxnSpPr>
          <p:nvPr/>
        </p:nvCxnSpPr>
        <p:spPr>
          <a:xfrm>
            <a:off x="4869925" y="4367711"/>
            <a:ext cx="248400" cy="0"/>
          </a:xfrm>
          <a:prstGeom prst="straightConnector1">
            <a:avLst/>
          </a:prstGeom>
          <a:noFill/>
          <a:ln w="9525" cap="flat" cmpd="sng">
            <a:solidFill>
              <a:schemeClr val="dk2"/>
            </a:solidFill>
            <a:prstDash val="solid"/>
            <a:round/>
            <a:headEnd type="none" w="med" len="med"/>
            <a:tailEnd type="none" w="med" len="med"/>
          </a:ln>
        </p:spPr>
      </p:cxnSp>
      <p:cxnSp>
        <p:nvCxnSpPr>
          <p:cNvPr id="8" name="Google Shape;467;p30">
            <a:extLst>
              <a:ext uri="{FF2B5EF4-FFF2-40B4-BE49-F238E27FC236}">
                <a16:creationId xmlns:a16="http://schemas.microsoft.com/office/drawing/2014/main" id="{3FB89CAE-C138-E2D7-FDD0-A729052F5B59}"/>
              </a:ext>
            </a:extLst>
          </p:cNvPr>
          <p:cNvCxnSpPr>
            <a:cxnSpLocks/>
            <a:stCxn id="11" idx="6"/>
            <a:endCxn id="6" idx="3"/>
          </p:cNvCxnSpPr>
          <p:nvPr/>
        </p:nvCxnSpPr>
        <p:spPr>
          <a:xfrm>
            <a:off x="5689975" y="4367711"/>
            <a:ext cx="599644" cy="109859"/>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9" name="Google Shape;471;p30">
            <a:extLst>
              <a:ext uri="{FF2B5EF4-FFF2-40B4-BE49-F238E27FC236}">
                <a16:creationId xmlns:a16="http://schemas.microsoft.com/office/drawing/2014/main" id="{5F95FF2E-DAE3-A15A-C697-718632ABFA92}"/>
              </a:ext>
            </a:extLst>
          </p:cNvPr>
          <p:cNvSpPr txBox="1">
            <a:spLocks/>
          </p:cNvSpPr>
          <p:nvPr/>
        </p:nvSpPr>
        <p:spPr>
          <a:xfrm>
            <a:off x="4201860" y="4142596"/>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ExtraBold"/>
              <a:buNone/>
              <a:defRPr sz="3500" b="0" i="0" u="none" strike="noStrike" cap="none">
                <a:solidFill>
                  <a:schemeClr val="dk1"/>
                </a:solidFill>
                <a:latin typeface="Playfair Display ExtraBold"/>
                <a:ea typeface="Playfair Display ExtraBold"/>
                <a:cs typeface="Playfair Display ExtraBold"/>
                <a:sym typeface="Playfair Display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 sz="3000" b="1" dirty="0">
                <a:latin typeface="Roboto"/>
                <a:ea typeface="Roboto"/>
                <a:cs typeface="Roboto"/>
                <a:sym typeface="Roboto"/>
              </a:rPr>
              <a:t>05</a:t>
            </a:r>
          </a:p>
        </p:txBody>
      </p:sp>
      <p:grpSp>
        <p:nvGrpSpPr>
          <p:cNvPr id="10" name="Google Shape;502;p30">
            <a:extLst>
              <a:ext uri="{FF2B5EF4-FFF2-40B4-BE49-F238E27FC236}">
                <a16:creationId xmlns:a16="http://schemas.microsoft.com/office/drawing/2014/main" id="{8BA56FED-F029-BCBA-3134-BEB451B5044A}"/>
              </a:ext>
            </a:extLst>
          </p:cNvPr>
          <p:cNvGrpSpPr/>
          <p:nvPr/>
        </p:nvGrpSpPr>
        <p:grpSpPr>
          <a:xfrm>
            <a:off x="5118175" y="4081811"/>
            <a:ext cx="571800" cy="571800"/>
            <a:chOff x="5118175" y="3050226"/>
            <a:chExt cx="571800" cy="571800"/>
          </a:xfrm>
        </p:grpSpPr>
        <p:sp>
          <p:nvSpPr>
            <p:cNvPr id="11" name="Google Shape;462;p30">
              <a:extLst>
                <a:ext uri="{FF2B5EF4-FFF2-40B4-BE49-F238E27FC236}">
                  <a16:creationId xmlns:a16="http://schemas.microsoft.com/office/drawing/2014/main" id="{2DDFEEB8-829D-0ACC-414F-1CDF7DC36EB7}"/>
                </a:ext>
              </a:extLst>
            </p:cNvPr>
            <p:cNvSpPr/>
            <p:nvPr/>
          </p:nvSpPr>
          <p:spPr>
            <a:xfrm>
              <a:off x="5118175" y="305022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03;p30">
              <a:extLst>
                <a:ext uri="{FF2B5EF4-FFF2-40B4-BE49-F238E27FC236}">
                  <a16:creationId xmlns:a16="http://schemas.microsoft.com/office/drawing/2014/main" id="{A472CE83-87F4-BF83-AF82-3F0668D693E6}"/>
                </a:ext>
              </a:extLst>
            </p:cNvPr>
            <p:cNvGrpSpPr/>
            <p:nvPr/>
          </p:nvGrpSpPr>
          <p:grpSpPr>
            <a:xfrm>
              <a:off x="5228173" y="3162039"/>
              <a:ext cx="351940" cy="348188"/>
              <a:chOff x="581525" y="3254850"/>
              <a:chExt cx="297750" cy="294575"/>
            </a:xfrm>
          </p:grpSpPr>
          <p:sp>
            <p:nvSpPr>
              <p:cNvPr id="13" name="Google Shape;504;p30">
                <a:extLst>
                  <a:ext uri="{FF2B5EF4-FFF2-40B4-BE49-F238E27FC236}">
                    <a16:creationId xmlns:a16="http://schemas.microsoft.com/office/drawing/2014/main" id="{E33D9FB2-C9F8-DC63-F849-F341757D7C81}"/>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5;p30">
                <a:extLst>
                  <a:ext uri="{FF2B5EF4-FFF2-40B4-BE49-F238E27FC236}">
                    <a16:creationId xmlns:a16="http://schemas.microsoft.com/office/drawing/2014/main" id="{0DB4F396-AD2A-440A-FA7F-4CDC056DF130}"/>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6;p30">
                <a:extLst>
                  <a:ext uri="{FF2B5EF4-FFF2-40B4-BE49-F238E27FC236}">
                    <a16:creationId xmlns:a16="http://schemas.microsoft.com/office/drawing/2014/main" id="{BB082F38-9C01-9776-1AB0-8B93871E63B6}"/>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 name="Google Shape;434;p30">
            <a:extLst>
              <a:ext uri="{FF2B5EF4-FFF2-40B4-BE49-F238E27FC236}">
                <a16:creationId xmlns:a16="http://schemas.microsoft.com/office/drawing/2014/main" id="{370DDAC8-EC9F-21DA-84ED-9D00B91643F1}"/>
              </a:ext>
            </a:extLst>
          </p:cNvPr>
          <p:cNvSpPr txBox="1"/>
          <p:nvPr/>
        </p:nvSpPr>
        <p:spPr>
          <a:xfrm flipH="1">
            <a:off x="6289619" y="3900905"/>
            <a:ext cx="2732358"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CO" sz="1500" dirty="0">
                <a:solidFill>
                  <a:schemeClr val="dk1"/>
                </a:solidFill>
                <a:latin typeface="Playfair Display ExtraBold"/>
                <a:ea typeface="Playfair Display ExtraBold"/>
                <a:cs typeface="Playfair Display ExtraBold"/>
                <a:sym typeface="Playfair Display ExtraBold"/>
              </a:rPr>
              <a:t>MCDA</a:t>
            </a:r>
            <a:endParaRPr sz="1500" dirty="0">
              <a:solidFill>
                <a:schemeClr val="dk1"/>
              </a:solidFill>
              <a:latin typeface="Playfair Display ExtraBold"/>
              <a:ea typeface="Playfair Display ExtraBold"/>
              <a:cs typeface="Playfair Display ExtraBold"/>
              <a:sym typeface="Playfair Display ExtraBold"/>
            </a:endParaRPr>
          </a:p>
        </p:txBody>
      </p:sp>
    </p:spTree>
    <p:extLst>
      <p:ext uri="{BB962C8B-B14F-4D97-AF65-F5344CB8AC3E}">
        <p14:creationId xmlns:p14="http://schemas.microsoft.com/office/powerpoint/2010/main" val="114411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077512" y="1157668"/>
            <a:ext cx="6993900" cy="2400385"/>
          </a:xfrm>
          <a:prstGeom prst="rect">
            <a:avLst/>
          </a:prstGeom>
        </p:spPr>
        <p:txBody>
          <a:bodyPr spcFirstLastPara="1" wrap="square" lIns="91425" tIns="91425" rIns="91425" bIns="91425" anchor="b" anchorCtr="0">
            <a:noAutofit/>
          </a:bodyPr>
          <a:lstStyle/>
          <a:p>
            <a:pPr marL="171450" lvl="0" indent="-171450" algn="ctr" rtl="0">
              <a:spcBef>
                <a:spcPts val="0"/>
              </a:spcBef>
              <a:spcAft>
                <a:spcPts val="0"/>
              </a:spcAft>
              <a:buSzPct val="100000"/>
              <a:buFont typeface="Arial" panose="020B0604020202020204" pitchFamily="34" charset="0"/>
              <a:buChar char="•"/>
            </a:pPr>
            <a:r>
              <a:rPr lang="es-ES" sz="1200" dirty="0"/>
              <a:t>La mejor opción es utilizar MCDA para HTA para incorporar factores ambientales en dicho enfoque, dado que MCDA proporciona una forma de obtener el valor de estos impactos de una manera estructurada; pero se considera que se requerirá un mayor desarrollo y pruebas piloto antes de que pueda ser ampliamente preferido a análisis de costo-utilidad.</a:t>
            </a:r>
          </a:p>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r>
              <a:rPr lang="es-ES" sz="1200" dirty="0"/>
              <a:t>Debe haber una revisión adecuada de los métodos de evaluación (incluidos CBA y MCDA) para ayudar a la formulación de políticas ambientales a identificar desafíos y lecciones en este campo.</a:t>
            </a:r>
          </a:p>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r>
              <a:rPr lang="es-ES" sz="1200" dirty="0"/>
              <a:t>Comprender y tener en cuenta cómo la salud afecta y es afectada por el medio ambiente no han sido consideraciones significativas en las HTA clásicas; por lo cual se requiere más trabajo sobre la demanda de tales datos y sobre los métodos ajustados a la evidencia actual.</a:t>
            </a:r>
          </a:p>
        </p:txBody>
      </p:sp>
      <p:sp>
        <p:nvSpPr>
          <p:cNvPr id="302" name="Google Shape;302;p27"/>
          <p:cNvSpPr txBox="1">
            <a:spLocks noGrp="1"/>
          </p:cNvSpPr>
          <p:nvPr>
            <p:ph type="title"/>
          </p:nvPr>
        </p:nvSpPr>
        <p:spPr>
          <a:xfrm>
            <a:off x="2277000" y="3622380"/>
            <a:ext cx="4590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 </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9672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Referencias:</a:t>
            </a:r>
            <a:endParaRPr dirty="0"/>
          </a:p>
        </p:txBody>
      </p:sp>
      <p:cxnSp>
        <p:nvCxnSpPr>
          <p:cNvPr id="681" name="Google Shape;681;p36"/>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682" name="Google Shape;682;p36"/>
          <p:cNvGrpSpPr/>
          <p:nvPr/>
        </p:nvGrpSpPr>
        <p:grpSpPr>
          <a:xfrm>
            <a:off x="6721768" y="2371215"/>
            <a:ext cx="3527353" cy="3527353"/>
            <a:chOff x="6075786" y="2219333"/>
            <a:chExt cx="3027251" cy="3027251"/>
          </a:xfrm>
        </p:grpSpPr>
        <p:grpSp>
          <p:nvGrpSpPr>
            <p:cNvPr id="683" name="Google Shape;683;p36"/>
            <p:cNvGrpSpPr/>
            <p:nvPr/>
          </p:nvGrpSpPr>
          <p:grpSpPr>
            <a:xfrm rot="-5400000">
              <a:off x="6075786" y="2219333"/>
              <a:ext cx="3027251" cy="3027251"/>
              <a:chOff x="436975" y="792140"/>
              <a:chExt cx="2051400" cy="2051400"/>
            </a:xfrm>
          </p:grpSpPr>
          <p:sp>
            <p:nvSpPr>
              <p:cNvPr id="684" name="Google Shape;684;p36"/>
              <p:cNvSpPr/>
              <p:nvPr/>
            </p:nvSpPr>
            <p:spPr>
              <a:xfrm rot="729440">
                <a:off x="599415" y="954580"/>
                <a:ext cx="1726521" cy="17265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rot="732455">
                <a:off x="1580926" y="908445"/>
                <a:ext cx="127687" cy="1276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6"/>
            <p:cNvSpPr/>
            <p:nvPr/>
          </p:nvSpPr>
          <p:spPr>
            <a:xfrm>
              <a:off x="6532670" y="2676241"/>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6"/>
          <p:cNvSpPr txBox="1">
            <a:spLocks noGrp="1"/>
          </p:cNvSpPr>
          <p:nvPr>
            <p:ph type="body" idx="1"/>
          </p:nvPr>
        </p:nvSpPr>
        <p:spPr>
          <a:xfrm>
            <a:off x="720000" y="1017794"/>
            <a:ext cx="7704000" cy="3586200"/>
          </a:xfrm>
          <a:prstGeom prst="rect">
            <a:avLst/>
          </a:prstGeom>
        </p:spPr>
        <p:txBody>
          <a:bodyPr spcFirstLastPara="1" wrap="square" lIns="91425" tIns="91425" rIns="91425" bIns="91425" anchor="t" anchorCtr="0">
            <a:noAutofit/>
          </a:bodyPr>
          <a:lstStyle/>
          <a:p>
            <a:pPr marL="171450" indent="-171450" algn="just">
              <a:spcBef>
                <a:spcPts val="300"/>
              </a:spcBef>
            </a:pPr>
            <a:r>
              <a:rPr lang="en" dirty="0"/>
              <a:t>[1] Jaime Caro, J. Brazier, John E. </a:t>
            </a:r>
            <a:r>
              <a:rPr lang="en" err="1"/>
              <a:t>Karnon</a:t>
            </a:r>
            <a:r>
              <a:rPr lang="en" dirty="0"/>
              <a:t>, Jonathan. </a:t>
            </a:r>
            <a:r>
              <a:rPr lang="en" err="1"/>
              <a:t>Kolominsky</a:t>
            </a:r>
            <a:r>
              <a:rPr lang="en" dirty="0"/>
              <a:t>-Rabas, Peter. McGuire, Alistair J. Nord, Erik. Schlander, Michael, “</a:t>
            </a:r>
            <a:r>
              <a:rPr lang="en" err="1"/>
              <a:t>Determinación</a:t>
            </a:r>
            <a:r>
              <a:rPr lang="en" dirty="0"/>
              <a:t> del valor </a:t>
            </a:r>
            <a:r>
              <a:rPr lang="en" err="1"/>
              <a:t>en</a:t>
            </a:r>
            <a:r>
              <a:rPr lang="en" dirty="0"/>
              <a:t> la </a:t>
            </a:r>
            <a:r>
              <a:rPr lang="en" err="1"/>
              <a:t>evaluación</a:t>
            </a:r>
            <a:r>
              <a:rPr lang="en" dirty="0"/>
              <a:t> de </a:t>
            </a:r>
            <a:r>
              <a:rPr lang="en" err="1"/>
              <a:t>tecnologías</a:t>
            </a:r>
            <a:r>
              <a:rPr lang="en" dirty="0"/>
              <a:t> </a:t>
            </a:r>
            <a:r>
              <a:rPr lang="en" err="1"/>
              <a:t>sanitarias</a:t>
            </a:r>
            <a:r>
              <a:rPr lang="en" dirty="0"/>
              <a:t>: ¿</a:t>
            </a:r>
            <a:r>
              <a:rPr lang="en" err="1"/>
              <a:t>Mantener</a:t>
            </a:r>
            <a:r>
              <a:rPr lang="en" dirty="0"/>
              <a:t> </a:t>
            </a:r>
            <a:r>
              <a:rPr lang="en" err="1"/>
              <a:t>el</a:t>
            </a:r>
            <a:r>
              <a:rPr lang="en" dirty="0"/>
              <a:t> rumbo o </a:t>
            </a:r>
            <a:r>
              <a:rPr lang="en" err="1"/>
              <a:t>desviarse</a:t>
            </a:r>
            <a:r>
              <a:rPr lang="en" dirty="0"/>
              <a:t>?,” </a:t>
            </a:r>
            <a:r>
              <a:rPr lang="en" err="1"/>
              <a:t>PharmacoEconomics</a:t>
            </a:r>
            <a:r>
              <a:rPr lang="en" dirty="0"/>
              <a:t>, vol. 37, pp. 293–299, 9 de </a:t>
            </a:r>
            <a:r>
              <a:rPr lang="en" err="1"/>
              <a:t>noviembre</a:t>
            </a:r>
            <a:r>
              <a:rPr lang="en" dirty="0"/>
              <a:t> de 2018.</a:t>
            </a:r>
            <a:endParaRPr lang="es-ES"/>
          </a:p>
          <a:p>
            <a:pPr marL="171450" indent="-171450" algn="just">
              <a:spcBef>
                <a:spcPts val="300"/>
              </a:spcBef>
            </a:pPr>
            <a:r>
              <a:rPr lang="en" dirty="0"/>
              <a:t>[2] S. C. S. M. Jason., “Impacto social de </a:t>
            </a:r>
            <a:r>
              <a:rPr lang="en" err="1"/>
              <a:t>los</a:t>
            </a:r>
            <a:r>
              <a:rPr lang="en" dirty="0"/>
              <a:t> </a:t>
            </a:r>
            <a:r>
              <a:rPr lang="en" err="1"/>
              <a:t>medicamentos</a:t>
            </a:r>
            <a:r>
              <a:rPr lang="en" dirty="0"/>
              <a:t> </a:t>
            </a:r>
            <a:r>
              <a:rPr lang="en" err="1"/>
              <a:t>innovadores</a:t>
            </a:r>
            <a:r>
              <a:rPr lang="en" dirty="0"/>
              <a:t>: un </a:t>
            </a:r>
            <a:r>
              <a:rPr lang="en" err="1"/>
              <a:t>enfoque</a:t>
            </a:r>
            <a:r>
              <a:rPr lang="en" dirty="0"/>
              <a:t> </a:t>
            </a:r>
            <a:r>
              <a:rPr lang="en" err="1"/>
              <a:t>sistemático</a:t>
            </a:r>
            <a:r>
              <a:rPr lang="en" dirty="0"/>
              <a:t> para </a:t>
            </a:r>
            <a:r>
              <a:rPr lang="en" err="1"/>
              <a:t>captar</a:t>
            </a:r>
            <a:r>
              <a:rPr lang="en" dirty="0"/>
              <a:t> la </a:t>
            </a:r>
            <a:r>
              <a:rPr lang="en" err="1"/>
              <a:t>dimensión</a:t>
            </a:r>
            <a:r>
              <a:rPr lang="en" dirty="0"/>
              <a:t> social y </a:t>
            </a:r>
            <a:r>
              <a:rPr lang="en" err="1"/>
              <a:t>macroeconómica</a:t>
            </a:r>
            <a:r>
              <a:rPr lang="en" dirty="0"/>
              <a:t> de </a:t>
            </a:r>
            <a:r>
              <a:rPr lang="en" err="1"/>
              <a:t>los</a:t>
            </a:r>
            <a:r>
              <a:rPr lang="en" dirty="0"/>
              <a:t> </a:t>
            </a:r>
            <a:r>
              <a:rPr lang="en" err="1"/>
              <a:t>medicamentos</a:t>
            </a:r>
            <a:r>
              <a:rPr lang="en" dirty="0"/>
              <a:t>,” Junio de 2021.</a:t>
            </a:r>
          </a:p>
          <a:p>
            <a:pPr marL="171450" indent="-171450" algn="just">
              <a:spcBef>
                <a:spcPts val="300"/>
              </a:spcBef>
            </a:pPr>
            <a:r>
              <a:rPr lang="en" dirty="0"/>
              <a:t>[3] Marsh, Kevin. Ganza, Michael L. Hsu, John. Strandberg-Larsen, Martin. Palomino González, Raquel. Lund, Niels., “</a:t>
            </a:r>
            <a:r>
              <a:rPr lang="en" err="1"/>
              <a:t>Expansión</a:t>
            </a:r>
            <a:r>
              <a:rPr lang="en" dirty="0"/>
              <a:t> de las </a:t>
            </a:r>
            <a:r>
              <a:rPr lang="en" err="1"/>
              <a:t>evaluaciones</a:t>
            </a:r>
            <a:r>
              <a:rPr lang="en" dirty="0"/>
              <a:t> de </a:t>
            </a:r>
            <a:r>
              <a:rPr lang="en" err="1"/>
              <a:t>tecnologías</a:t>
            </a:r>
            <a:r>
              <a:rPr lang="en" dirty="0"/>
              <a:t> </a:t>
            </a:r>
            <a:r>
              <a:rPr lang="en" err="1"/>
              <a:t>sanitarias</a:t>
            </a:r>
            <a:r>
              <a:rPr lang="en" dirty="0"/>
              <a:t> para </a:t>
            </a:r>
            <a:r>
              <a:rPr lang="en" err="1"/>
              <a:t>incluir</a:t>
            </a:r>
            <a:r>
              <a:rPr lang="en" dirty="0"/>
              <a:t> </a:t>
            </a:r>
            <a:r>
              <a:rPr lang="en" err="1"/>
              <a:t>los</a:t>
            </a:r>
            <a:r>
              <a:rPr lang="en" dirty="0"/>
              <a:t> </a:t>
            </a:r>
            <a:r>
              <a:rPr lang="en" err="1"/>
              <a:t>efectos</a:t>
            </a:r>
            <a:r>
              <a:rPr lang="en" dirty="0"/>
              <a:t> </a:t>
            </a:r>
            <a:r>
              <a:rPr lang="en" err="1"/>
              <a:t>sobre</a:t>
            </a:r>
            <a:r>
              <a:rPr lang="en" dirty="0"/>
              <a:t> </a:t>
            </a:r>
            <a:r>
              <a:rPr lang="en" err="1"/>
              <a:t>el</a:t>
            </a:r>
            <a:r>
              <a:rPr lang="en" dirty="0"/>
              <a:t> medio </a:t>
            </a:r>
            <a:r>
              <a:rPr lang="en" err="1"/>
              <a:t>ambiente</a:t>
            </a:r>
            <a:r>
              <a:rPr lang="en" dirty="0"/>
              <a:t>,” ScienceDirect, pp. 249–254, 2016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204646"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751373"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657925"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Tabla de contenidos</a:t>
            </a:r>
            <a:endParaRPr dirty="0"/>
          </a:p>
        </p:txBody>
      </p:sp>
      <p:sp>
        <p:nvSpPr>
          <p:cNvPr id="173" name="Google Shape;173;p24"/>
          <p:cNvSpPr txBox="1">
            <a:spLocks noGrp="1"/>
          </p:cNvSpPr>
          <p:nvPr>
            <p:ph type="title" idx="2"/>
          </p:nvPr>
        </p:nvSpPr>
        <p:spPr>
          <a:xfrm>
            <a:off x="3484346" y="2495427"/>
            <a:ext cx="2175300" cy="233007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600" dirty="0"/>
              <a:t>Impacto social de los medicamentos innovadores: un enfoque sistemático para captar la dimensión social y macroeconómica de los medicamentos </a:t>
            </a:r>
            <a:endParaRPr sz="1600" dirty="0"/>
          </a:p>
        </p:txBody>
      </p:sp>
      <p:sp>
        <p:nvSpPr>
          <p:cNvPr id="175" name="Google Shape;175;p24"/>
          <p:cNvSpPr txBox="1">
            <a:spLocks noGrp="1"/>
          </p:cNvSpPr>
          <p:nvPr>
            <p:ph type="title" idx="3"/>
          </p:nvPr>
        </p:nvSpPr>
        <p:spPr>
          <a:xfrm>
            <a:off x="937625" y="2472233"/>
            <a:ext cx="2175300" cy="233007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600" dirty="0"/>
              <a:t>Determinación del valor en la evaluación de tecnologías sanitarias: </a:t>
            </a:r>
            <a:br>
              <a:rPr lang="es-ES" sz="1600" dirty="0"/>
            </a:br>
            <a:r>
              <a:rPr lang="es-ES" sz="1600" dirty="0"/>
              <a:t>¿Mantener el rumbo o desviarse?</a:t>
            </a:r>
            <a:endParaRPr sz="1600" dirty="0"/>
          </a:p>
        </p:txBody>
      </p:sp>
      <p:sp>
        <p:nvSpPr>
          <p:cNvPr id="177" name="Google Shape;177;p24"/>
          <p:cNvSpPr txBox="1">
            <a:spLocks noGrp="1"/>
          </p:cNvSpPr>
          <p:nvPr>
            <p:ph type="title" idx="5"/>
          </p:nvPr>
        </p:nvSpPr>
        <p:spPr>
          <a:xfrm>
            <a:off x="6031073" y="2368395"/>
            <a:ext cx="2175300" cy="233007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1600" dirty="0"/>
              <a:t>Expansión de las evaluaciones de tecnologías sanitarias para incluir los efectos sobre el medio ambiente </a:t>
            </a:r>
            <a:endParaRPr sz="1600" dirty="0"/>
          </a:p>
        </p:txBody>
      </p:sp>
      <p:sp>
        <p:nvSpPr>
          <p:cNvPr id="179" name="Google Shape;179;p24"/>
          <p:cNvSpPr txBox="1">
            <a:spLocks noGrp="1"/>
          </p:cNvSpPr>
          <p:nvPr>
            <p:ph type="title" idx="7"/>
          </p:nvPr>
        </p:nvSpPr>
        <p:spPr>
          <a:xfrm>
            <a:off x="1657925"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0" name="Google Shape;180;p24"/>
          <p:cNvSpPr txBox="1">
            <a:spLocks noGrp="1"/>
          </p:cNvSpPr>
          <p:nvPr>
            <p:ph type="title" idx="8"/>
          </p:nvPr>
        </p:nvSpPr>
        <p:spPr>
          <a:xfrm>
            <a:off x="4204646"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1" name="Google Shape;181;p24"/>
          <p:cNvSpPr txBox="1">
            <a:spLocks noGrp="1"/>
          </p:cNvSpPr>
          <p:nvPr>
            <p:ph type="title" idx="9"/>
          </p:nvPr>
        </p:nvSpPr>
        <p:spPr>
          <a:xfrm>
            <a:off x="6751373"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182" name="Google Shape;182;p24"/>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83" name="Google Shape;183;p24"/>
          <p:cNvSpPr/>
          <p:nvPr/>
        </p:nvSpPr>
        <p:spPr>
          <a:xfrm>
            <a:off x="5600072" y="4590262"/>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184" name="Google Shape;184;p24"/>
          <p:cNvSpPr/>
          <p:nvPr/>
        </p:nvSpPr>
        <p:spPr>
          <a:xfrm>
            <a:off x="8481350" y="3213164"/>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sp>
        <p:nvSpPr>
          <p:cNvPr id="185" name="Google Shape;185;p24"/>
          <p:cNvSpPr/>
          <p:nvPr/>
        </p:nvSpPr>
        <p:spPr>
          <a:xfrm>
            <a:off x="697026" y="2341564"/>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p>
        </p:txBody>
      </p:sp>
      <p:cxnSp>
        <p:nvCxnSpPr>
          <p:cNvPr id="186" name="Google Shape;186;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87" name="Google Shape;187;p24"/>
          <p:cNvGrpSpPr/>
          <p:nvPr/>
        </p:nvGrpSpPr>
        <p:grpSpPr>
          <a:xfrm>
            <a:off x="-62573" y="959839"/>
            <a:ext cx="1629900" cy="289350"/>
            <a:chOff x="7920125" y="394825"/>
            <a:chExt cx="1629900" cy="289350"/>
          </a:xfrm>
        </p:grpSpPr>
        <p:sp>
          <p:nvSpPr>
            <p:cNvPr id="188" name="Google Shape;188;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05" name="Google Shape;605;p34"/>
          <p:cNvSpPr/>
          <p:nvPr/>
        </p:nvSpPr>
        <p:spPr>
          <a:xfrm>
            <a:off x="2176473" y="1323121"/>
            <a:ext cx="1178100" cy="117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txBox="1">
            <a:spLocks noGrp="1"/>
          </p:cNvSpPr>
          <p:nvPr>
            <p:ph type="title"/>
          </p:nvPr>
        </p:nvSpPr>
        <p:spPr>
          <a:xfrm>
            <a:off x="1862523" y="1583612"/>
            <a:ext cx="5418954" cy="13362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a:t>
            </a:r>
            <a:endParaRPr dirty="0"/>
          </a:p>
        </p:txBody>
      </p:sp>
      <p:sp>
        <p:nvSpPr>
          <p:cNvPr id="608" name="Google Shape;608;p34"/>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Please keep this slide for attribution</a:t>
            </a:r>
            <a:endParaRPr sz="1100">
              <a:solidFill>
                <a:schemeClr val="dk1"/>
              </a:solidFill>
              <a:latin typeface="Roboto"/>
              <a:ea typeface="Roboto"/>
              <a:cs typeface="Roboto"/>
              <a:sym typeface="Roboto"/>
            </a:endParaRPr>
          </a:p>
        </p:txBody>
      </p:sp>
      <p:grpSp>
        <p:nvGrpSpPr>
          <p:cNvPr id="609" name="Google Shape;609;p34"/>
          <p:cNvGrpSpPr/>
          <p:nvPr/>
        </p:nvGrpSpPr>
        <p:grpSpPr>
          <a:xfrm rot="-5400000">
            <a:off x="6683149" y="-1938589"/>
            <a:ext cx="3522201" cy="3522201"/>
            <a:chOff x="269239" y="624399"/>
            <a:chExt cx="2386800" cy="2386800"/>
          </a:xfrm>
        </p:grpSpPr>
        <p:sp>
          <p:nvSpPr>
            <p:cNvPr id="610" name="Google Shape;610;p3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34"/>
          <p:cNvGrpSpPr/>
          <p:nvPr/>
        </p:nvGrpSpPr>
        <p:grpSpPr>
          <a:xfrm rot="5400000">
            <a:off x="374513" y="4120620"/>
            <a:ext cx="677400" cy="289350"/>
            <a:chOff x="8682125" y="394825"/>
            <a:chExt cx="677400" cy="289350"/>
          </a:xfrm>
        </p:grpSpPr>
        <p:sp>
          <p:nvSpPr>
            <p:cNvPr id="614" name="Google Shape;614;p3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Determinación del valor en la evaluación de tecnologías sanitarias: </a:t>
            </a:r>
            <a:br>
              <a:rPr lang="es-ES" sz="2000" dirty="0"/>
            </a:br>
            <a:r>
              <a:rPr lang="es-ES" sz="2000" dirty="0"/>
              <a:t>¿Mantener el rumbo o desviarse?</a:t>
            </a: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44500" y="1296886"/>
            <a:ext cx="6255000" cy="16216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1800" dirty="0"/>
              <a:t>Se intenta dar respuesta a las siguientes preguntas:</a:t>
            </a:r>
          </a:p>
          <a:p>
            <a:pPr marL="0" lvl="0" indent="0" algn="ctr" rtl="0">
              <a:spcBef>
                <a:spcPts val="0"/>
              </a:spcBef>
              <a:spcAft>
                <a:spcPts val="0"/>
              </a:spcAft>
              <a:buNone/>
            </a:pPr>
            <a:r>
              <a:rPr lang="es-ES" sz="1800" dirty="0"/>
              <a:t>¿Qué debería conseguir la evaluación de tecnologías sanitarias (HTA)? </a:t>
            </a:r>
          </a:p>
          <a:p>
            <a:pPr marL="0" lvl="0" indent="0" algn="ctr" rtl="0">
              <a:spcBef>
                <a:spcPts val="0"/>
              </a:spcBef>
              <a:spcAft>
                <a:spcPts val="0"/>
              </a:spcAft>
              <a:buNone/>
            </a:pPr>
            <a:r>
              <a:rPr lang="es-ES" sz="1800" dirty="0"/>
              <a:t>¿Cuál debería ser el enfoque de la fijación de precios basada en el valor?</a:t>
            </a:r>
          </a:p>
        </p:txBody>
      </p:sp>
      <p:sp>
        <p:nvSpPr>
          <p:cNvPr id="302" name="Google Shape;302;p27"/>
          <p:cNvSpPr txBox="1">
            <a:spLocks noGrp="1"/>
          </p:cNvSpPr>
          <p:nvPr>
            <p:ph type="title"/>
          </p:nvPr>
        </p:nvSpPr>
        <p:spPr>
          <a:xfrm>
            <a:off x="2277000" y="3118860"/>
            <a:ext cx="4590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CONTENIDO: </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355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Objetivos sociales del sistema sanitario</a:t>
            </a:r>
            <a:endParaRPr dirty="0"/>
          </a:p>
        </p:txBody>
      </p:sp>
      <p:sp>
        <p:nvSpPr>
          <p:cNvPr id="401" name="Google Shape;401;p29"/>
          <p:cNvSpPr txBox="1">
            <a:spLocks noGrp="1"/>
          </p:cNvSpPr>
          <p:nvPr>
            <p:ph type="subTitle" idx="1"/>
          </p:nvPr>
        </p:nvSpPr>
        <p:spPr>
          <a:xfrm>
            <a:off x="3848100" y="1667108"/>
            <a:ext cx="4612854" cy="2769228"/>
          </a:xfrm>
          <a:prstGeom prst="rect">
            <a:avLst/>
          </a:prstGeom>
        </p:spPr>
        <p:txBody>
          <a:bodyPr spcFirstLastPara="1" wrap="square" lIns="91425" tIns="91425" rIns="91425" bIns="91425" anchor="t" anchorCtr="0">
            <a:noAutofit/>
          </a:bodyPr>
          <a:lstStyle/>
          <a:p>
            <a:pPr marL="158750" lvl="0" indent="0" algn="just" rtl="0">
              <a:spcBef>
                <a:spcPts val="0"/>
              </a:spcBef>
              <a:spcAft>
                <a:spcPts val="0"/>
              </a:spcAft>
              <a:buSzPts val="1100"/>
              <a:buNone/>
            </a:pPr>
            <a:endParaRPr lang="es-ES" dirty="0"/>
          </a:p>
          <a:p>
            <a:pPr marL="158750" lvl="0" indent="0" algn="just" rtl="0">
              <a:spcBef>
                <a:spcPts val="0"/>
              </a:spcBef>
              <a:spcAft>
                <a:spcPts val="0"/>
              </a:spcAft>
              <a:buSzPts val="1100"/>
              <a:buNone/>
            </a:pPr>
            <a:r>
              <a:rPr lang="es-ES" dirty="0"/>
              <a:t>Plantean:</a:t>
            </a:r>
          </a:p>
          <a:p>
            <a:pPr marL="158750" lvl="0" indent="0" algn="just" rtl="0">
              <a:spcBef>
                <a:spcPts val="0"/>
              </a:spcBef>
              <a:spcAft>
                <a:spcPts val="0"/>
              </a:spcAft>
              <a:buSzPts val="1100"/>
              <a:buNone/>
            </a:pPr>
            <a:endParaRPr lang="es-ES" dirty="0"/>
          </a:p>
          <a:p>
            <a:pPr marL="457200" lvl="0" indent="-298450" algn="just" rtl="0">
              <a:spcBef>
                <a:spcPts val="0"/>
              </a:spcBef>
              <a:spcAft>
                <a:spcPts val="0"/>
              </a:spcAft>
              <a:buSzPts val="1100"/>
              <a:buChar char="●"/>
            </a:pPr>
            <a:r>
              <a:rPr lang="es-ES" b="1" dirty="0"/>
              <a:t>Equidad: </a:t>
            </a:r>
            <a:r>
              <a:rPr lang="es-ES" dirty="0"/>
              <a:t>destinar recursos a gestionar una enfermedad a la que la sociedad concede mayor prioridad, </a:t>
            </a:r>
            <a:r>
              <a:rPr lang="es-ES" b="1" dirty="0"/>
              <a:t>PERO</a:t>
            </a:r>
            <a:r>
              <a:rPr lang="es-ES" dirty="0"/>
              <a:t> los análisis coste-valor (social) no han alcanzado la suficiente madurez como para recomendar su aplicación formal en HTA</a:t>
            </a:r>
          </a:p>
          <a:p>
            <a:pPr marL="457200" lvl="0" indent="-298450" algn="just" rtl="0">
              <a:spcBef>
                <a:spcPts val="0"/>
              </a:spcBef>
              <a:spcAft>
                <a:spcPts val="0"/>
              </a:spcAft>
              <a:buSzPts val="1100"/>
              <a:buChar char="●"/>
            </a:pPr>
            <a:endParaRPr lang="es-ES" dirty="0"/>
          </a:p>
          <a:p>
            <a:pPr marL="457200" lvl="0" indent="-298450" algn="just" rtl="0">
              <a:spcBef>
                <a:spcPts val="0"/>
              </a:spcBef>
              <a:spcAft>
                <a:spcPts val="0"/>
              </a:spcAft>
              <a:buSzPts val="1100"/>
              <a:buChar char="●"/>
            </a:pPr>
            <a:r>
              <a:rPr lang="es-ES" dirty="0"/>
              <a:t>Los objetivos sanitarios de la sociedad deberían considerar aspectos, como el bienestar, la carga de la enfermedad, el grado de necesidad insatisfecha, la mejora de la productividad, el impacto en los cuidadores, la mejora de la eficiencia organizativa, el mantenimiento de la esperanza e incluso el carácter innovador de la intervención</a:t>
            </a:r>
          </a:p>
          <a:p>
            <a:pPr marL="457200" lvl="0" indent="-298450" algn="just" rtl="0">
              <a:spcBef>
                <a:spcPts val="0"/>
              </a:spcBef>
              <a:spcAft>
                <a:spcPts val="0"/>
              </a:spcAft>
              <a:buSzPts val="1100"/>
              <a:buChar char="●"/>
            </a:pPr>
            <a:endParaRPr dirty="0"/>
          </a:p>
        </p:txBody>
      </p:sp>
      <p:grpSp>
        <p:nvGrpSpPr>
          <p:cNvPr id="402" name="Google Shape;402;p29"/>
          <p:cNvGrpSpPr/>
          <p:nvPr/>
        </p:nvGrpSpPr>
        <p:grpSpPr>
          <a:xfrm rot="-5400000">
            <a:off x="7177125" y="-1427192"/>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807291" y="-812027"/>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28;p30">
            <a:extLst>
              <a:ext uri="{FF2B5EF4-FFF2-40B4-BE49-F238E27FC236}">
                <a16:creationId xmlns:a16="http://schemas.microsoft.com/office/drawing/2014/main" id="{B2AEC0FB-A29D-0B9A-9EC6-399AA70929F3}"/>
              </a:ext>
            </a:extLst>
          </p:cNvPr>
          <p:cNvSpPr txBox="1"/>
          <p:nvPr/>
        </p:nvSpPr>
        <p:spPr>
          <a:xfrm flipH="1">
            <a:off x="911580" y="1227941"/>
            <a:ext cx="2875228" cy="160112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ES" sz="1500" dirty="0">
                <a:solidFill>
                  <a:schemeClr val="dk1"/>
                </a:solidFill>
                <a:latin typeface="Playfair Display ExtraBold"/>
                <a:ea typeface="Playfair Display ExtraBold"/>
                <a:cs typeface="Playfair Display ExtraBold"/>
                <a:sym typeface="Playfair Display ExtraBold"/>
              </a:rPr>
              <a:t>Principal: sistema sanitario debe satisfacer las necesidades que surgen a causa de la enfermedad, restableciendo y manteniendo la salud</a:t>
            </a:r>
            <a:endParaRPr sz="1500" dirty="0">
              <a:solidFill>
                <a:schemeClr val="dk1"/>
              </a:solidFill>
              <a:latin typeface="Playfair Display ExtraBold"/>
              <a:ea typeface="Playfair Display ExtraBold"/>
              <a:cs typeface="Playfair Display ExtraBold"/>
              <a:sym typeface="Playfair Display ExtraBold"/>
            </a:endParaRPr>
          </a:p>
        </p:txBody>
      </p:sp>
      <p:grpSp>
        <p:nvGrpSpPr>
          <p:cNvPr id="5" name="Google Shape;664;p35">
            <a:extLst>
              <a:ext uri="{FF2B5EF4-FFF2-40B4-BE49-F238E27FC236}">
                <a16:creationId xmlns:a16="http://schemas.microsoft.com/office/drawing/2014/main" id="{730763ED-C9A0-AD93-E142-A6004A826A8B}"/>
              </a:ext>
            </a:extLst>
          </p:cNvPr>
          <p:cNvGrpSpPr/>
          <p:nvPr/>
        </p:nvGrpSpPr>
        <p:grpSpPr>
          <a:xfrm>
            <a:off x="911580" y="2971053"/>
            <a:ext cx="2875228" cy="1787566"/>
            <a:chOff x="1829600" y="1821563"/>
            <a:chExt cx="845400" cy="904375"/>
          </a:xfrm>
        </p:grpSpPr>
        <p:sp>
          <p:nvSpPr>
            <p:cNvPr id="6" name="Google Shape;665;p35">
              <a:extLst>
                <a:ext uri="{FF2B5EF4-FFF2-40B4-BE49-F238E27FC236}">
                  <a16:creationId xmlns:a16="http://schemas.microsoft.com/office/drawing/2014/main" id="{89A24A29-A0C4-BFC2-DE75-1D1B64C2891B}"/>
                </a:ext>
              </a:extLst>
            </p:cNvPr>
            <p:cNvSpPr/>
            <p:nvPr/>
          </p:nvSpPr>
          <p:spPr>
            <a:xfrm>
              <a:off x="1829600" y="1880538"/>
              <a:ext cx="845400" cy="84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6;p35">
              <a:extLst>
                <a:ext uri="{FF2B5EF4-FFF2-40B4-BE49-F238E27FC236}">
                  <a16:creationId xmlns:a16="http://schemas.microsoft.com/office/drawing/2014/main" id="{8C0E9DB1-71F0-4F5C-D52A-1D6F30068849}"/>
                </a:ext>
              </a:extLst>
            </p:cNvPr>
            <p:cNvSpPr/>
            <p:nvPr/>
          </p:nvSpPr>
          <p:spPr>
            <a:xfrm>
              <a:off x="2189000" y="1821563"/>
              <a:ext cx="126600" cy="12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7;p35">
              <a:extLst>
                <a:ext uri="{FF2B5EF4-FFF2-40B4-BE49-F238E27FC236}">
                  <a16:creationId xmlns:a16="http://schemas.microsoft.com/office/drawing/2014/main" id="{4C1E963E-F621-4392-6B0B-14E04A5B6E19}"/>
                </a:ext>
              </a:extLst>
            </p:cNvPr>
            <p:cNvSpPr/>
            <p:nvPr/>
          </p:nvSpPr>
          <p:spPr>
            <a:xfrm>
              <a:off x="1899193" y="2002338"/>
              <a:ext cx="711393" cy="678170"/>
            </a:xfrm>
            <a:prstGeom prst="rect">
              <a:avLst/>
            </a:prstGeom>
            <a:solidFill>
              <a:schemeClr val="dk2"/>
            </a:solidFill>
            <a:ln>
              <a:noFill/>
            </a:ln>
          </p:spPr>
          <p:txBody>
            <a:bodyPr spcFirstLastPara="1" wrap="square" lIns="91425" tIns="91425" rIns="91425" bIns="91425" anchor="ctr" anchorCtr="0">
              <a:noAutofit/>
            </a:bodyPr>
            <a:lstStyle/>
            <a:p>
              <a:pPr algn="ctr"/>
              <a:r>
                <a:rPr lang="es-ES" sz="1300" dirty="0">
                  <a:latin typeface="Playfair Display ExtraBold" panose="020B0604020202020204" charset="0"/>
                </a:rPr>
                <a:t>Sociedad desea maximizar la salud de la población, independientemente de quién padezca qué enfermedad o reciba qué beneficio.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05600" y="138677"/>
            <a:ext cx="7704000" cy="1050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Mantener el rumbo: </a:t>
            </a:r>
            <a:br>
              <a:rPr lang="es-ES" dirty="0"/>
            </a:br>
            <a:r>
              <a:rPr lang="es-ES" dirty="0"/>
              <a:t>"La eficacia es lo primero" </a:t>
            </a:r>
            <a:endParaRPr dirty="0"/>
          </a:p>
        </p:txBody>
      </p:sp>
      <p:sp>
        <p:nvSpPr>
          <p:cNvPr id="344" name="Google Shape;344;p28"/>
          <p:cNvSpPr txBox="1">
            <a:spLocks noGrp="1"/>
          </p:cNvSpPr>
          <p:nvPr>
            <p:ph type="subTitle" idx="2"/>
          </p:nvPr>
        </p:nvSpPr>
        <p:spPr>
          <a:xfrm>
            <a:off x="4281844" y="1991325"/>
            <a:ext cx="3843135" cy="19240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El enfoque juzga los beneficios para la salud en términos de AVAC frente a un umbral predeterminado de coste por AVAC, que representa el coste de oportunidad (la disposición a pagar por nuevas intervenciones) </a:t>
            </a:r>
          </a:p>
          <a:p>
            <a:pPr marL="0" lvl="0" indent="0" algn="ctr" rtl="0">
              <a:spcBef>
                <a:spcPts val="0"/>
              </a:spcBef>
              <a:spcAft>
                <a:spcPts val="0"/>
              </a:spcAft>
              <a:buNone/>
            </a:pPr>
            <a:endParaRPr lang="es-ES" dirty="0"/>
          </a:p>
          <a:p>
            <a:pPr marL="0" indent="0"/>
            <a:r>
              <a:rPr lang="es-ES" dirty="0"/>
              <a:t>Las ganancias en salud sólo pueden considerarse si pueden medirse en AVAC y no se tiene en cuenta la duración o calidad de vida u otro factor</a:t>
            </a:r>
            <a:endParaRPr dirty="0"/>
          </a:p>
        </p:txBody>
      </p:sp>
      <p:sp>
        <p:nvSpPr>
          <p:cNvPr id="346" name="Google Shape;346;p28"/>
          <p:cNvSpPr txBox="1">
            <a:spLocks noGrp="1"/>
          </p:cNvSpPr>
          <p:nvPr>
            <p:ph type="subTitle" idx="4"/>
          </p:nvPr>
        </p:nvSpPr>
        <p:spPr>
          <a:xfrm>
            <a:off x="559528" y="2230276"/>
            <a:ext cx="3654240" cy="922867"/>
          </a:xfrm>
          <a:prstGeom prst="rect">
            <a:avLst/>
          </a:prstGeom>
        </p:spPr>
        <p:txBody>
          <a:bodyPr spcFirstLastPara="1" wrap="square" lIns="91425" tIns="91425" rIns="91425" bIns="91425" anchor="b" anchorCtr="0">
            <a:noAutofit/>
          </a:bodyPr>
          <a:lstStyle/>
          <a:p>
            <a:pPr marL="0" indent="0"/>
            <a:r>
              <a:rPr lang="es-CO" dirty="0"/>
              <a:t>Utilización de años de vida ajustados por calidad (AVAC)</a:t>
            </a:r>
            <a:endParaRPr dirty="0"/>
          </a:p>
        </p:txBody>
      </p:sp>
      <p:cxnSp>
        <p:nvCxnSpPr>
          <p:cNvPr id="347" name="Google Shape;347;p28"/>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348" name="Google Shape;348;p2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49" name="Google Shape;349;p28"/>
          <p:cNvGrpSpPr/>
          <p:nvPr/>
        </p:nvGrpSpPr>
        <p:grpSpPr>
          <a:xfrm>
            <a:off x="161097" y="1323451"/>
            <a:ext cx="289350" cy="1820400"/>
            <a:chOff x="423863" y="1343339"/>
            <a:chExt cx="289350" cy="1820400"/>
          </a:xfrm>
        </p:grpSpPr>
        <p:sp>
          <p:nvSpPr>
            <p:cNvPr id="350" name="Google Shape;350;p28"/>
            <p:cNvSpPr/>
            <p:nvPr/>
          </p:nvSpPr>
          <p:spPr>
            <a:xfrm>
              <a:off x="42386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60731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42386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0731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42386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0731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2386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0731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2386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731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42386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60731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42386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731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2386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60731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42386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60731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42386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0731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8"/>
          <p:cNvGrpSpPr/>
          <p:nvPr/>
        </p:nvGrpSpPr>
        <p:grpSpPr>
          <a:xfrm>
            <a:off x="8286088" y="3248339"/>
            <a:ext cx="289350" cy="677400"/>
            <a:chOff x="8286088" y="3248339"/>
            <a:chExt cx="289350" cy="677400"/>
          </a:xfrm>
        </p:grpSpPr>
        <p:sp>
          <p:nvSpPr>
            <p:cNvPr id="371" name="Google Shape;371;p28"/>
            <p:cNvSpPr/>
            <p:nvPr/>
          </p:nvSpPr>
          <p:spPr>
            <a:xfrm>
              <a:off x="828608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846953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828608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846953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828608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846953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828608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846953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644;p35">
            <a:extLst>
              <a:ext uri="{FF2B5EF4-FFF2-40B4-BE49-F238E27FC236}">
                <a16:creationId xmlns:a16="http://schemas.microsoft.com/office/drawing/2014/main" id="{76EE1EEF-F98B-0F68-0D70-F205D99A78AE}"/>
              </a:ext>
            </a:extLst>
          </p:cNvPr>
          <p:cNvGrpSpPr/>
          <p:nvPr/>
        </p:nvGrpSpPr>
        <p:grpSpPr>
          <a:xfrm>
            <a:off x="2091510" y="3371313"/>
            <a:ext cx="772575" cy="120779"/>
            <a:chOff x="8682125" y="578275"/>
            <a:chExt cx="677400" cy="105900"/>
          </a:xfrm>
          <a:solidFill>
            <a:schemeClr val="bg2"/>
          </a:solidFill>
        </p:grpSpPr>
        <p:sp>
          <p:nvSpPr>
            <p:cNvPr id="8" name="Google Shape;645;p35">
              <a:extLst>
                <a:ext uri="{FF2B5EF4-FFF2-40B4-BE49-F238E27FC236}">
                  <a16:creationId xmlns:a16="http://schemas.microsoft.com/office/drawing/2014/main" id="{541571D8-8520-4332-2277-C2E20E3CA918}"/>
                </a:ext>
              </a:extLst>
            </p:cNvPr>
            <p:cNvSpPr/>
            <p:nvPr/>
          </p:nvSpPr>
          <p:spPr>
            <a:xfrm rot="-5400000">
              <a:off x="86821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6;p35">
              <a:extLst>
                <a:ext uri="{FF2B5EF4-FFF2-40B4-BE49-F238E27FC236}">
                  <a16:creationId xmlns:a16="http://schemas.microsoft.com/office/drawing/2014/main" id="{51C2E7A3-0394-136D-42A3-9302C592D4FE}"/>
                </a:ext>
              </a:extLst>
            </p:cNvPr>
            <p:cNvSpPr/>
            <p:nvPr/>
          </p:nvSpPr>
          <p:spPr>
            <a:xfrm rot="-5400000">
              <a:off x="88726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7;p35">
              <a:extLst>
                <a:ext uri="{FF2B5EF4-FFF2-40B4-BE49-F238E27FC236}">
                  <a16:creationId xmlns:a16="http://schemas.microsoft.com/office/drawing/2014/main" id="{068B523A-82C3-C218-768F-523F06E88CF1}"/>
                </a:ext>
              </a:extLst>
            </p:cNvPr>
            <p:cNvSpPr/>
            <p:nvPr/>
          </p:nvSpPr>
          <p:spPr>
            <a:xfrm rot="-5400000">
              <a:off x="90631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8;p35">
              <a:extLst>
                <a:ext uri="{FF2B5EF4-FFF2-40B4-BE49-F238E27FC236}">
                  <a16:creationId xmlns:a16="http://schemas.microsoft.com/office/drawing/2014/main" id="{718E7562-1C82-DBA9-6157-9D8557837573}"/>
                </a:ext>
              </a:extLst>
            </p:cNvPr>
            <p:cNvSpPr/>
            <p:nvPr/>
          </p:nvSpPr>
          <p:spPr>
            <a:xfrm rot="-5400000">
              <a:off x="92536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05600" y="381182"/>
            <a:ext cx="7704000" cy="6846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El debate:</a:t>
            </a:r>
            <a:endParaRPr dirty="0"/>
          </a:p>
        </p:txBody>
      </p:sp>
      <p:sp>
        <p:nvSpPr>
          <p:cNvPr id="343" name="Google Shape;343;p28"/>
          <p:cNvSpPr txBox="1">
            <a:spLocks noGrp="1"/>
          </p:cNvSpPr>
          <p:nvPr>
            <p:ph type="subTitle" idx="1"/>
          </p:nvPr>
        </p:nvSpPr>
        <p:spPr>
          <a:xfrm>
            <a:off x="5003573" y="2185344"/>
            <a:ext cx="3367321" cy="25625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s-CO" b="1" dirty="0"/>
              <a:t>Análisis multicriterio de decisiones: </a:t>
            </a:r>
            <a:r>
              <a:rPr lang="es-ES" dirty="0"/>
              <a:t>proporciona la clasificación sin una valoración adicional, para elegir entre distintas intervenciones</a:t>
            </a:r>
          </a:p>
          <a:p>
            <a:pPr marL="0" lvl="0" indent="0" algn="ctr" rtl="0">
              <a:spcBef>
                <a:spcPts val="0"/>
              </a:spcBef>
              <a:spcAft>
                <a:spcPts val="0"/>
              </a:spcAft>
            </a:pPr>
            <a:endParaRPr lang="es-ES" dirty="0"/>
          </a:p>
          <a:p>
            <a:pPr marL="171450" lvl="0" indent="-171450" algn="ctr" rtl="0">
              <a:spcBef>
                <a:spcPts val="0"/>
              </a:spcBef>
              <a:spcAft>
                <a:spcPts val="0"/>
              </a:spcAft>
              <a:buFont typeface="Arial" panose="020B0604020202020204" pitchFamily="34" charset="0"/>
              <a:buChar char="•"/>
            </a:pPr>
            <a:r>
              <a:rPr lang="es-ES" dirty="0"/>
              <a:t>Componentes se valoran por separado</a:t>
            </a:r>
          </a:p>
          <a:p>
            <a:pPr marL="0" lvl="0" indent="0" algn="ctr" rtl="0">
              <a:spcBef>
                <a:spcPts val="0"/>
              </a:spcBef>
              <a:spcAft>
                <a:spcPts val="0"/>
              </a:spcAft>
            </a:pPr>
            <a:endParaRPr lang="es-ES" dirty="0"/>
          </a:p>
          <a:p>
            <a:pPr marL="171450" lvl="0" indent="-171450" algn="ctr" rtl="0">
              <a:spcBef>
                <a:spcPts val="0"/>
              </a:spcBef>
              <a:spcAft>
                <a:spcPts val="0"/>
              </a:spcAft>
              <a:buFont typeface="Arial" panose="020B0604020202020204" pitchFamily="34" charset="0"/>
              <a:buChar char="•"/>
            </a:pPr>
            <a:r>
              <a:rPr lang="es-ES" dirty="0"/>
              <a:t>Se considera que el valor aumenta con la gravedad, pero decrece a medida que se recupera la salud</a:t>
            </a:r>
          </a:p>
          <a:p>
            <a:pPr marL="0" lvl="0" indent="0" algn="ctr" rtl="0">
              <a:spcBef>
                <a:spcPts val="0"/>
              </a:spcBef>
              <a:spcAft>
                <a:spcPts val="0"/>
              </a:spcAft>
            </a:pPr>
            <a:endParaRPr lang="es-ES" dirty="0"/>
          </a:p>
          <a:p>
            <a:pPr marL="171450" lvl="0" indent="-171450" algn="ctr" rtl="0">
              <a:spcBef>
                <a:spcPts val="0"/>
              </a:spcBef>
              <a:spcAft>
                <a:spcPts val="0"/>
              </a:spcAft>
              <a:buFont typeface="Arial" panose="020B0604020202020204" pitchFamily="34" charset="0"/>
              <a:buChar char="•"/>
            </a:pPr>
            <a:r>
              <a:rPr lang="es-ES" dirty="0"/>
              <a:t>Se aplican distintos valores a cada ámbito y se pueden incorporar otros criterios que les afecten</a:t>
            </a:r>
          </a:p>
        </p:txBody>
      </p:sp>
      <p:sp>
        <p:nvSpPr>
          <p:cNvPr id="344" name="Google Shape;344;p28"/>
          <p:cNvSpPr txBox="1">
            <a:spLocks noGrp="1"/>
          </p:cNvSpPr>
          <p:nvPr>
            <p:ph type="subTitle" idx="2"/>
          </p:nvPr>
        </p:nvSpPr>
        <p:spPr>
          <a:xfrm>
            <a:off x="614539" y="2198979"/>
            <a:ext cx="3367321" cy="220462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s-ES" dirty="0"/>
              <a:t>Incorporar otros ámbitos, como el impacto en las relaciones, la autonomía</a:t>
            </a:r>
          </a:p>
          <a:p>
            <a:pPr marL="171450" lvl="0" indent="-171450" algn="ctr" rtl="0">
              <a:spcBef>
                <a:spcPts val="0"/>
              </a:spcBef>
              <a:spcAft>
                <a:spcPts val="0"/>
              </a:spcAft>
              <a:buFont typeface="Arial" panose="020B0604020202020204" pitchFamily="34" charset="0"/>
              <a:buChar char="•"/>
            </a:pPr>
            <a:endParaRPr lang="es-ES" dirty="0"/>
          </a:p>
          <a:p>
            <a:pPr marL="171450" lvl="0" indent="-171450" algn="ctr" rtl="0">
              <a:spcBef>
                <a:spcPts val="0"/>
              </a:spcBef>
              <a:spcAft>
                <a:spcPts val="0"/>
              </a:spcAft>
              <a:buFont typeface="Arial" panose="020B0604020202020204" pitchFamily="34" charset="0"/>
              <a:buChar char="•"/>
            </a:pPr>
            <a:r>
              <a:rPr lang="es-ES" dirty="0"/>
              <a:t>Considerar que la eficacia del umbral es solo una de las aportaciones para determinar el valor de una intervención, mientras que otras pueden incorporarse mediante deliberación</a:t>
            </a:r>
          </a:p>
          <a:p>
            <a:pPr marL="171450" lvl="0" indent="-171450" algn="ctr" rtl="0">
              <a:spcBef>
                <a:spcPts val="0"/>
              </a:spcBef>
              <a:spcAft>
                <a:spcPts val="0"/>
              </a:spcAft>
              <a:buFont typeface="Arial" panose="020B0604020202020204" pitchFamily="34" charset="0"/>
              <a:buChar char="•"/>
            </a:pPr>
            <a:endParaRPr lang="es-ES" dirty="0"/>
          </a:p>
          <a:p>
            <a:pPr marL="171450" lvl="0" indent="-171450" algn="ctr" rtl="0">
              <a:spcBef>
                <a:spcPts val="0"/>
              </a:spcBef>
              <a:spcAft>
                <a:spcPts val="0"/>
              </a:spcAft>
              <a:buFont typeface="Arial" panose="020B0604020202020204" pitchFamily="34" charset="0"/>
              <a:buChar char="•"/>
            </a:pPr>
            <a:r>
              <a:rPr lang="es-ES" dirty="0"/>
              <a:t>Considerar el grado en que una enfermedad disminuye los AVAC para aplicar diferentes precios umbral en consecuencia</a:t>
            </a:r>
          </a:p>
          <a:p>
            <a:pPr marL="171450" lvl="0" indent="-171450" algn="ctr" rtl="0">
              <a:spcBef>
                <a:spcPts val="0"/>
              </a:spcBef>
              <a:spcAft>
                <a:spcPts val="0"/>
              </a:spcAft>
              <a:buFont typeface="Arial" panose="020B0604020202020204" pitchFamily="34" charset="0"/>
              <a:buChar char="•"/>
            </a:pPr>
            <a:endParaRPr lang="es-ES" dirty="0"/>
          </a:p>
          <a:p>
            <a:pPr marL="171450" lvl="0" indent="-171450" algn="ctr" rtl="0">
              <a:spcBef>
                <a:spcPts val="0"/>
              </a:spcBef>
              <a:spcAft>
                <a:spcPts val="0"/>
              </a:spcAft>
              <a:buFont typeface="Arial" panose="020B0604020202020204" pitchFamily="34" charset="0"/>
              <a:buChar char="•"/>
            </a:pPr>
            <a:r>
              <a:rPr lang="es-ES" b="1" dirty="0"/>
              <a:t>PERO</a:t>
            </a:r>
            <a:r>
              <a:rPr lang="es-ES" dirty="0"/>
              <a:t> no se ha determinado si favorecer a los que tienen una mayor esperanza de vida o una mejor calidad de vida de antemano</a:t>
            </a:r>
            <a:endParaRPr dirty="0"/>
          </a:p>
        </p:txBody>
      </p:sp>
      <p:sp>
        <p:nvSpPr>
          <p:cNvPr id="345" name="Google Shape;345;p28"/>
          <p:cNvSpPr txBox="1">
            <a:spLocks noGrp="1"/>
          </p:cNvSpPr>
          <p:nvPr>
            <p:ph type="subTitle" idx="3"/>
          </p:nvPr>
        </p:nvSpPr>
        <p:spPr>
          <a:xfrm>
            <a:off x="4770010" y="1857843"/>
            <a:ext cx="3834449"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Alejarse</a:t>
            </a:r>
            <a:endParaRPr dirty="0"/>
          </a:p>
        </p:txBody>
      </p:sp>
      <p:sp>
        <p:nvSpPr>
          <p:cNvPr id="346" name="Google Shape;346;p28"/>
          <p:cNvSpPr txBox="1">
            <a:spLocks noGrp="1"/>
          </p:cNvSpPr>
          <p:nvPr>
            <p:ph type="subTitle" idx="4"/>
          </p:nvPr>
        </p:nvSpPr>
        <p:spPr>
          <a:xfrm>
            <a:off x="436002" y="1875685"/>
            <a:ext cx="3652076"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t>Ampliar alcance </a:t>
            </a:r>
          </a:p>
        </p:txBody>
      </p:sp>
      <p:cxnSp>
        <p:nvCxnSpPr>
          <p:cNvPr id="347" name="Google Shape;347;p28"/>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348" name="Google Shape;348;p2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49" name="Google Shape;349;p28"/>
          <p:cNvGrpSpPr/>
          <p:nvPr/>
        </p:nvGrpSpPr>
        <p:grpSpPr>
          <a:xfrm>
            <a:off x="161097" y="1323451"/>
            <a:ext cx="289350" cy="1820400"/>
            <a:chOff x="423863" y="1343339"/>
            <a:chExt cx="289350" cy="1820400"/>
          </a:xfrm>
        </p:grpSpPr>
        <p:sp>
          <p:nvSpPr>
            <p:cNvPr id="350" name="Google Shape;350;p28"/>
            <p:cNvSpPr/>
            <p:nvPr/>
          </p:nvSpPr>
          <p:spPr>
            <a:xfrm>
              <a:off x="42386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60731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42386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0731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42386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0731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2386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0731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2386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731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42386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60731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42386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731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2386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60731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42386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60731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42386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0731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8"/>
          <p:cNvGrpSpPr/>
          <p:nvPr/>
        </p:nvGrpSpPr>
        <p:grpSpPr>
          <a:xfrm>
            <a:off x="8693712" y="3435281"/>
            <a:ext cx="289350" cy="677400"/>
            <a:chOff x="8286088" y="3248339"/>
            <a:chExt cx="289350" cy="677400"/>
          </a:xfrm>
        </p:grpSpPr>
        <p:sp>
          <p:nvSpPr>
            <p:cNvPr id="371" name="Google Shape;371;p28"/>
            <p:cNvSpPr/>
            <p:nvPr/>
          </p:nvSpPr>
          <p:spPr>
            <a:xfrm>
              <a:off x="828608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846953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828608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846953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828608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846953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828608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846953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8"/>
          <p:cNvGrpSpPr/>
          <p:nvPr/>
        </p:nvGrpSpPr>
        <p:grpSpPr>
          <a:xfrm>
            <a:off x="6333765" y="1135759"/>
            <a:ext cx="635396" cy="585582"/>
            <a:chOff x="5729700" y="1422200"/>
            <a:chExt cx="858900" cy="858900"/>
          </a:xfrm>
        </p:grpSpPr>
        <p:sp>
          <p:nvSpPr>
            <p:cNvPr id="380" name="Google Shape;380;p28"/>
            <p:cNvSpPr/>
            <p:nvPr/>
          </p:nvSpPr>
          <p:spPr>
            <a:xfrm>
              <a:off x="57297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28"/>
            <p:cNvGrpSpPr/>
            <p:nvPr/>
          </p:nvGrpSpPr>
          <p:grpSpPr>
            <a:xfrm>
              <a:off x="5953191" y="1648941"/>
              <a:ext cx="411905" cy="405420"/>
              <a:chOff x="2404875" y="3592725"/>
              <a:chExt cx="298525" cy="293825"/>
            </a:xfrm>
          </p:grpSpPr>
          <p:sp>
            <p:nvSpPr>
              <p:cNvPr id="382" name="Google Shape;382;p28"/>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28"/>
          <p:cNvGrpSpPr/>
          <p:nvPr/>
        </p:nvGrpSpPr>
        <p:grpSpPr>
          <a:xfrm>
            <a:off x="1927434" y="1135759"/>
            <a:ext cx="635396" cy="585582"/>
            <a:chOff x="2555400" y="1422200"/>
            <a:chExt cx="858900" cy="858900"/>
          </a:xfrm>
        </p:grpSpPr>
        <p:sp>
          <p:nvSpPr>
            <p:cNvPr id="386" name="Google Shape;386;p28"/>
            <p:cNvSpPr/>
            <p:nvPr/>
          </p:nvSpPr>
          <p:spPr>
            <a:xfrm>
              <a:off x="25554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8"/>
            <p:cNvGrpSpPr/>
            <p:nvPr/>
          </p:nvGrpSpPr>
          <p:grpSpPr>
            <a:xfrm>
              <a:off x="2793561" y="1648169"/>
              <a:ext cx="382584" cy="406972"/>
              <a:chOff x="5364750" y="3235150"/>
              <a:chExt cx="277275" cy="294950"/>
            </a:xfrm>
          </p:grpSpPr>
          <p:sp>
            <p:nvSpPr>
              <p:cNvPr id="388" name="Google Shape;388;p28"/>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766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075050" y="1221995"/>
            <a:ext cx="6993900" cy="2400385"/>
          </a:xfrm>
          <a:prstGeom prst="rect">
            <a:avLst/>
          </a:prstGeom>
        </p:spPr>
        <p:txBody>
          <a:bodyPr spcFirstLastPara="1" wrap="square" lIns="91425" tIns="91425" rIns="91425" bIns="91425" anchor="b" anchorCtr="0">
            <a:noAutofit/>
          </a:bodyPr>
          <a:lstStyle/>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endParaRPr lang="es-ES" sz="1200" dirty="0"/>
          </a:p>
          <a:p>
            <a:pPr marL="171450" lvl="0" indent="-171450" algn="ctr" rtl="0">
              <a:spcBef>
                <a:spcPts val="0"/>
              </a:spcBef>
              <a:spcAft>
                <a:spcPts val="0"/>
              </a:spcAft>
              <a:buSzPct val="100000"/>
              <a:buFont typeface="Arial" panose="020B0604020202020204" pitchFamily="34" charset="0"/>
              <a:buChar char="•"/>
            </a:pPr>
            <a:r>
              <a:rPr lang="es-ES" sz="1200" dirty="0"/>
              <a:t>Si el objetivo es maximizar la salud agregada, se podría mantener el coste por AVAC ganado comparado con un umbral, pero considerar las limitaciones de este.</a:t>
            </a:r>
          </a:p>
          <a:p>
            <a:pPr marL="171450" lvl="0" indent="-171450" algn="ctr" rtl="0">
              <a:spcBef>
                <a:spcPts val="0"/>
              </a:spcBef>
              <a:spcAft>
                <a:spcPts val="0"/>
              </a:spcAft>
              <a:buSzPct val="100000"/>
              <a:buFont typeface="Arial" panose="020B0604020202020204" pitchFamily="34" charset="0"/>
              <a:buChar char="•"/>
            </a:pPr>
            <a:endParaRPr lang="es-ES" sz="1200" dirty="0"/>
          </a:p>
          <a:p>
            <a:pPr marL="171450" indent="-171450">
              <a:buSzPct val="100000"/>
              <a:buFont typeface="Arial" panose="020B0604020202020204" pitchFamily="34" charset="0"/>
              <a:buChar char="•"/>
            </a:pPr>
            <a:r>
              <a:rPr lang="es-ES" sz="1200" dirty="0"/>
              <a:t>Si el único objetivo no es maximizar la salud agregada, entonces sería conveniente utilizar otros métodos como basarse en una frontera de eficiencia; dado que asume que los gastos establecidos reflejan las prioridades de la sociedad o utilizar el análisis de decisiones multicriterio (MCDA), aunque no se ha desarrollado para decisiones recurrentes a nivel social.</a:t>
            </a:r>
          </a:p>
          <a:p>
            <a:pPr marL="171450" lvl="0" indent="-171450" algn="ctr" rtl="0">
              <a:spcBef>
                <a:spcPts val="0"/>
              </a:spcBef>
              <a:spcAft>
                <a:spcPts val="0"/>
              </a:spcAft>
              <a:buSzPct val="100000"/>
              <a:buFont typeface="Arial" panose="020B0604020202020204" pitchFamily="34" charset="0"/>
              <a:buChar char="•"/>
            </a:pPr>
            <a:endParaRPr lang="es-ES" sz="1200" dirty="0"/>
          </a:p>
          <a:p>
            <a:pPr marL="171450" indent="-171450">
              <a:buSzPct val="100000"/>
              <a:buFont typeface="Arial" panose="020B0604020202020204" pitchFamily="34" charset="0"/>
              <a:buChar char="•"/>
            </a:pPr>
            <a:r>
              <a:rPr lang="es-ES" sz="1200" dirty="0"/>
              <a:t>Si se determina cuánta financiación adicional se necesitaría sin desplazar factores, no se necesitaría el umbral de rentabilidad o AVAC, ya que la decisión se vería menos influida por una única regla de decisión basada en un umbral y se le daría la importancia a todas las aportaciones pertinentes.</a:t>
            </a:r>
          </a:p>
        </p:txBody>
      </p:sp>
      <p:sp>
        <p:nvSpPr>
          <p:cNvPr id="302" name="Google Shape;302;p27"/>
          <p:cNvSpPr txBox="1">
            <a:spLocks noGrp="1"/>
          </p:cNvSpPr>
          <p:nvPr>
            <p:ph type="title"/>
          </p:nvPr>
        </p:nvSpPr>
        <p:spPr>
          <a:xfrm>
            <a:off x="2277000" y="3622380"/>
            <a:ext cx="4590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 </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528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Impacto social de los medicamentos innovadores: un enfoque sistemático para captar la dimensión social y macroeconómica de los medicamentos </a:t>
            </a:r>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924191"/>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2091</Words>
  <Application>Microsoft Office PowerPoint</Application>
  <PresentationFormat>Presentación en pantalla (16:9)</PresentationFormat>
  <Paragraphs>161</Paragraphs>
  <Slides>20</Slides>
  <Notes>20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Minimalist Business Basic Template by Slidesgo</vt:lpstr>
      <vt:lpstr>SAIM  BY MEDImages</vt:lpstr>
      <vt:lpstr>Tabla de contenidos</vt:lpstr>
      <vt:lpstr>Determinación del valor en la evaluación de tecnologías sanitarias:  ¿Mantener el rumbo o desviarse?</vt:lpstr>
      <vt:lpstr>CONTENIDO: </vt:lpstr>
      <vt:lpstr>Objetivos sociales del sistema sanitario</vt:lpstr>
      <vt:lpstr>Mantener el rumbo:  "La eficacia es lo primero" </vt:lpstr>
      <vt:lpstr>El debate:</vt:lpstr>
      <vt:lpstr>CONCLUSIONES: </vt:lpstr>
      <vt:lpstr>Impacto social de los medicamentos innovadores: un enfoque sistemático para captar la dimensión social y macroeconómica de los medicamentos </vt:lpstr>
      <vt:lpstr>CONTENIDO: </vt:lpstr>
      <vt:lpstr>Métodos analíticos actuales utilizados en las HTA</vt:lpstr>
      <vt:lpstr>El enfoque del Impacto Social </vt:lpstr>
      <vt:lpstr>CONCLUSIONES: </vt:lpstr>
      <vt:lpstr>Expansión de las evaluaciones de tecnologías sanitarias para incluir los efectos sobre el medio ambiente </vt:lpstr>
      <vt:lpstr>CONTENIDO: </vt:lpstr>
      <vt:lpstr>¿Considerar el impacto ambiental?</vt:lpstr>
      <vt:lpstr>Formas de incluir el impacto ambiental</vt:lpstr>
      <vt:lpstr>CONCLUSIONES: </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Basic Template</dc:title>
  <cp:lastModifiedBy>KAROL TATIANA GUACAS PIAMBA</cp:lastModifiedBy>
  <cp:revision>39</cp:revision>
  <dcterms:modified xsi:type="dcterms:W3CDTF">2023-05-12T02:57:50Z</dcterms:modified>
</cp:coreProperties>
</file>