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2" r:id="rId4"/>
    <p:sldId id="259" r:id="rId5"/>
    <p:sldId id="260" r:id="rId6"/>
    <p:sldId id="261" r:id="rId7"/>
  </p:sldIdLst>
  <p:sldSz cx="18288000" cy="10287000"/>
  <p:notesSz cx="6858000" cy="9144000"/>
  <p:embeddedFontLst>
    <p:embeddedFont>
      <p:font typeface="Arimo" panose="020B0604020202020204" pitchFamily="34" charset="0"/>
      <p:regular r:id="rId8"/>
    </p:embeddedFont>
    <p:embeddedFont>
      <p:font typeface="Arimo Bold" panose="020B0704020202020204" pitchFamily="34" charset="0"/>
      <p:regular r:id="rId9"/>
    </p:embeddedFont>
    <p:embeddedFont>
      <p:font typeface="Calibri" panose="020F0502020204030204" pitchFamily="34" charset="0"/>
      <p:regular r:id="rId10"/>
      <p:bold r:id="rId11"/>
      <p:italic r:id="rId12"/>
      <p:boldItalic r:id="rId13"/>
    </p:embeddedFont>
    <p:embeddedFont>
      <p:font typeface="Canva Sans" panose="020B0503030501040103" pitchFamily="34" charset="0"/>
      <p:regular r:id="rId14"/>
    </p:embeddedFont>
    <p:embeddedFont>
      <p:font typeface="Canva Sans Bold" panose="020B0803030501040103" pitchFamily="34" charset="0"/>
      <p:regular r:id="rId15"/>
    </p:embeddedFont>
    <p:embeddedFont>
      <p:font typeface="Poppins"/>
      <p:regular r:id="rId16"/>
      <p:bold r:id="rId17"/>
      <p:italic r:id="rId18"/>
      <p:boldItalic r:id="rId19"/>
    </p:embeddedFont>
    <p:embeddedFont>
      <p:font typeface="Poppins Bold"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 /><Relationship Id="rId13" Type="http://schemas.openxmlformats.org/officeDocument/2006/relationships/font" Target="fonts/font6.fntdata" /><Relationship Id="rId18" Type="http://schemas.openxmlformats.org/officeDocument/2006/relationships/font" Target="fonts/font11.fntdata" /><Relationship Id="rId3" Type="http://schemas.openxmlformats.org/officeDocument/2006/relationships/slide" Target="slides/slide2.xml" /><Relationship Id="rId21" Type="http://schemas.openxmlformats.org/officeDocument/2006/relationships/font" Target="fonts/font14.fntdata" /><Relationship Id="rId7" Type="http://schemas.openxmlformats.org/officeDocument/2006/relationships/slide" Target="slides/slide6.xml" /><Relationship Id="rId12" Type="http://schemas.openxmlformats.org/officeDocument/2006/relationships/font" Target="fonts/font5.fntdata" /><Relationship Id="rId17" Type="http://schemas.openxmlformats.org/officeDocument/2006/relationships/font" Target="fonts/font10.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9.fntdata" /><Relationship Id="rId20" Type="http://schemas.openxmlformats.org/officeDocument/2006/relationships/font" Target="fonts/font1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4.fntdata"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8.fntdata" /><Relationship Id="rId23" Type="http://schemas.openxmlformats.org/officeDocument/2006/relationships/viewProps" Target="viewProps.xml" /><Relationship Id="rId10" Type="http://schemas.openxmlformats.org/officeDocument/2006/relationships/font" Target="fonts/font3.fntdata" /><Relationship Id="rId19"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font" Target="fonts/font2.fntdata" /><Relationship Id="rId14" Type="http://schemas.openxmlformats.org/officeDocument/2006/relationships/font" Target="fonts/font7.fntdata"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7.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 y="1138128"/>
            <a:ext cx="9148872" cy="9148872"/>
          </a:xfrm>
          <a:custGeom>
            <a:avLst/>
            <a:gdLst/>
            <a:ahLst/>
            <a:cxnLst/>
            <a:rect l="l" t="t" r="r" b="b"/>
            <a:pathLst>
              <a:path w="9148872" h="9148872">
                <a:moveTo>
                  <a:pt x="0" y="0"/>
                </a:moveTo>
                <a:lnTo>
                  <a:pt x="9148873" y="0"/>
                </a:lnTo>
                <a:lnTo>
                  <a:pt x="9148873" y="9148872"/>
                </a:lnTo>
                <a:lnTo>
                  <a:pt x="0" y="91488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875381" y="193683"/>
            <a:ext cx="9692639" cy="1756107"/>
          </a:xfrm>
          <a:prstGeom prst="rect">
            <a:avLst/>
          </a:prstGeom>
        </p:spPr>
        <p:txBody>
          <a:bodyPr lIns="0" tIns="0" rIns="0" bIns="0" rtlCol="0" anchor="t">
            <a:spAutoFit/>
          </a:bodyPr>
          <a:lstStyle/>
          <a:p>
            <a:pPr algn="ctr">
              <a:lnSpc>
                <a:spcPts val="6480"/>
              </a:lnSpc>
            </a:pPr>
            <a:r>
              <a:rPr lang="en-US" sz="5400">
                <a:solidFill>
                  <a:srgbClr val="000000"/>
                </a:solidFill>
                <a:latin typeface="Arimo Bold"/>
              </a:rPr>
              <a:t>Basic Details of the Team and Problem Statement</a:t>
            </a:r>
          </a:p>
        </p:txBody>
      </p:sp>
      <p:sp>
        <p:nvSpPr>
          <p:cNvPr id="4" name="TextBox 4"/>
          <p:cNvSpPr txBox="1"/>
          <p:nvPr/>
        </p:nvSpPr>
        <p:spPr>
          <a:xfrm>
            <a:off x="8735625" y="2372956"/>
            <a:ext cx="9068542" cy="6694140"/>
          </a:xfrm>
          <a:prstGeom prst="rect">
            <a:avLst/>
          </a:prstGeom>
        </p:spPr>
        <p:txBody>
          <a:bodyPr lIns="0" tIns="0" rIns="0" bIns="0" rtlCol="0" anchor="t">
            <a:spAutoFit/>
          </a:bodyPr>
          <a:lstStyle/>
          <a:p>
            <a:pPr algn="l">
              <a:lnSpc>
                <a:spcPts val="2916"/>
              </a:lnSpc>
            </a:pPr>
            <a:r>
              <a:rPr lang="en-US" sz="2700" b="1">
                <a:solidFill>
                  <a:srgbClr val="004AAD"/>
                </a:solidFill>
                <a:latin typeface="Arimo"/>
              </a:rPr>
              <a:t>Ministry/Organization Name/Student Innovation:</a:t>
            </a:r>
            <a:r>
              <a:rPr lang="en-US" sz="2700">
                <a:solidFill>
                  <a:srgbClr val="004AAD"/>
                </a:solidFill>
                <a:latin typeface="Arimo"/>
              </a:rPr>
              <a:t> Government of Jammu and Kashmir</a:t>
            </a:r>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PS Code: </a:t>
            </a:r>
            <a:r>
              <a:rPr lang="en-US" sz="2700">
                <a:solidFill>
                  <a:srgbClr val="004AAD"/>
                </a:solidFill>
                <a:latin typeface="Arimo"/>
              </a:rPr>
              <a:t>1352</a:t>
            </a:r>
            <a:endParaRPr lang="en-US" sz="2700">
              <a:solidFill>
                <a:srgbClr val="004AAD"/>
              </a:solidFill>
              <a:latin typeface="Arimo"/>
              <a:ea typeface="Arimo"/>
              <a:cs typeface="Arimo"/>
            </a:endParaRPr>
          </a:p>
          <a:p>
            <a:pPr>
              <a:lnSpc>
                <a:spcPts val="2916"/>
              </a:lnSpc>
            </a:pPr>
            <a:r>
              <a:rPr lang="en-US" sz="2700">
                <a:solidFill>
                  <a:srgbClr val="004AAD"/>
                </a:solidFill>
                <a:latin typeface="Arimo"/>
              </a:rPr>
              <a:t>   </a:t>
            </a:r>
            <a:endParaRPr lang="en-US" sz="2700">
              <a:solidFill>
                <a:srgbClr val="004AAD"/>
              </a:solidFill>
              <a:latin typeface="Arimo"/>
              <a:ea typeface="Arimo"/>
              <a:cs typeface="Arimo"/>
            </a:endParaRPr>
          </a:p>
          <a:p>
            <a:pPr>
              <a:lnSpc>
                <a:spcPts val="2916"/>
              </a:lnSpc>
            </a:pPr>
            <a:r>
              <a:rPr lang="en-US" sz="2700" b="1">
                <a:solidFill>
                  <a:srgbClr val="004AAD"/>
                </a:solidFill>
                <a:latin typeface="Arimo"/>
              </a:rPr>
              <a:t>Problem Statement Title:</a:t>
            </a:r>
            <a:r>
              <a:rPr lang="en-US" sz="2700">
                <a:solidFill>
                  <a:srgbClr val="004AAD"/>
                </a:solidFill>
                <a:latin typeface="Arimo"/>
              </a:rPr>
              <a:t> </a:t>
            </a:r>
          </a:p>
          <a:p>
            <a:pPr>
              <a:lnSpc>
                <a:spcPts val="2916"/>
              </a:lnSpc>
            </a:pPr>
            <a:r>
              <a:rPr lang="en-US" sz="2700">
                <a:solidFill>
                  <a:srgbClr val="004AAD"/>
                </a:solidFill>
                <a:latin typeface="Arimo"/>
              </a:rPr>
              <a:t>Empowering agricultural </a:t>
            </a:r>
            <a:r>
              <a:rPr lang="en-US" sz="2700" err="1">
                <a:solidFill>
                  <a:srgbClr val="004AAD"/>
                </a:solidFill>
                <a:latin typeface="Arimo"/>
              </a:rPr>
              <a:t>labour</a:t>
            </a:r>
            <a:r>
              <a:rPr lang="en-US" sz="2700">
                <a:solidFill>
                  <a:srgbClr val="004AAD"/>
                </a:solidFill>
                <a:latin typeface="Arimo"/>
              </a:rPr>
              <a:t>- Enhancing working conditions and opportunities.    </a:t>
            </a:r>
            <a:endParaRPr lang="en-US"/>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Team Name:</a:t>
            </a:r>
            <a:r>
              <a:rPr lang="en-US" sz="2700">
                <a:solidFill>
                  <a:srgbClr val="004AAD"/>
                </a:solidFill>
                <a:latin typeface="Arimo"/>
              </a:rPr>
              <a:t> Tech Titans</a:t>
            </a:r>
            <a:endParaRPr lang="en-US" sz="2700">
              <a:solidFill>
                <a:srgbClr val="004AAD"/>
              </a:solidFill>
              <a:latin typeface="Arimo"/>
              <a:ea typeface="Arimo"/>
              <a:cs typeface="Arimo"/>
            </a:endParaRPr>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Team Leader Name:</a:t>
            </a:r>
            <a:r>
              <a:rPr lang="en-US" sz="2700">
                <a:solidFill>
                  <a:srgbClr val="004AAD"/>
                </a:solidFill>
                <a:latin typeface="Arimo"/>
              </a:rPr>
              <a:t> Sibam Dash</a:t>
            </a:r>
            <a:endParaRPr lang="en-US" sz="2700">
              <a:solidFill>
                <a:srgbClr val="004AAD"/>
              </a:solidFill>
              <a:latin typeface="Arimo"/>
              <a:ea typeface="Arimo"/>
              <a:cs typeface="Arimo"/>
            </a:endParaRPr>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Institute Code (AISHE):</a:t>
            </a:r>
            <a:r>
              <a:rPr lang="en-US" sz="2700">
                <a:solidFill>
                  <a:srgbClr val="004AAD"/>
                </a:solidFill>
                <a:latin typeface="Arimo"/>
              </a:rPr>
              <a:t> U-1071</a:t>
            </a:r>
            <a:endParaRPr lang="en-US" sz="2700">
              <a:solidFill>
                <a:srgbClr val="004AAD"/>
              </a:solidFill>
              <a:latin typeface="Arimo"/>
              <a:ea typeface="Arimo"/>
              <a:cs typeface="Arimo"/>
            </a:endParaRPr>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Institute Name:</a:t>
            </a:r>
            <a:r>
              <a:rPr lang="en-US" sz="2700">
                <a:solidFill>
                  <a:srgbClr val="004AAD"/>
                </a:solidFill>
                <a:latin typeface="Arimo"/>
              </a:rPr>
              <a:t> GIETU GUNUPUR</a:t>
            </a:r>
            <a:endParaRPr lang="en-US" sz="2700">
              <a:solidFill>
                <a:srgbClr val="004AAD"/>
              </a:solidFill>
              <a:latin typeface="Arimo"/>
              <a:ea typeface="Arimo"/>
              <a:cs typeface="Arimo"/>
            </a:endParaRPr>
          </a:p>
          <a:p>
            <a:pPr algn="l">
              <a:lnSpc>
                <a:spcPts val="2916"/>
              </a:lnSpc>
            </a:pPr>
            <a:endParaRPr lang="en-US" sz="2700">
              <a:solidFill>
                <a:srgbClr val="004AAD"/>
              </a:solidFill>
              <a:latin typeface="Arimo"/>
            </a:endParaRPr>
          </a:p>
          <a:p>
            <a:pPr algn="l">
              <a:lnSpc>
                <a:spcPts val="2916"/>
              </a:lnSpc>
            </a:pPr>
            <a:r>
              <a:rPr lang="en-US" sz="2700" b="1">
                <a:solidFill>
                  <a:srgbClr val="004AAD"/>
                </a:solidFill>
                <a:latin typeface="Arimo"/>
              </a:rPr>
              <a:t>Theme Name:</a:t>
            </a:r>
            <a:r>
              <a:rPr lang="en-US" sz="2700">
                <a:solidFill>
                  <a:srgbClr val="004AAD"/>
                </a:solidFill>
                <a:latin typeface="Arimo"/>
              </a:rPr>
              <a:t> Smart Education</a:t>
            </a:r>
            <a:endParaRPr lang="en-US" sz="2700">
              <a:solidFill>
                <a:srgbClr val="004AAD"/>
              </a:solidFill>
              <a:latin typeface="Arimo"/>
              <a:ea typeface="Arimo"/>
              <a:cs typeface="Arimo"/>
            </a:endParaRPr>
          </a:p>
        </p:txBody>
      </p:sp>
      <p:sp>
        <p:nvSpPr>
          <p:cNvPr id="5" name="Freeform 5"/>
          <p:cNvSpPr/>
          <p:nvPr/>
        </p:nvSpPr>
        <p:spPr>
          <a:xfrm>
            <a:off x="1820213" y="378309"/>
            <a:ext cx="4995368" cy="2506292"/>
          </a:xfrm>
          <a:custGeom>
            <a:avLst/>
            <a:gdLst/>
            <a:ahLst/>
            <a:cxnLst/>
            <a:rect l="l" t="t" r="r" b="b"/>
            <a:pathLst>
              <a:path w="4995368" h="2506292">
                <a:moveTo>
                  <a:pt x="0" y="0"/>
                </a:moveTo>
                <a:lnTo>
                  <a:pt x="4995367" y="0"/>
                </a:lnTo>
                <a:lnTo>
                  <a:pt x="4995367" y="2506291"/>
                </a:lnTo>
                <a:lnTo>
                  <a:pt x="0" y="2506291"/>
                </a:lnTo>
                <a:lnTo>
                  <a:pt x="0" y="0"/>
                </a:lnTo>
                <a:close/>
              </a:path>
            </a:pathLst>
          </a:custGeom>
          <a:blipFill>
            <a:blip r:embed="rId4"/>
            <a:stretch>
              <a:fillRect r="-4707"/>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4015368" y="4073132"/>
            <a:ext cx="4272632" cy="6213868"/>
            <a:chOff x="0" y="0"/>
            <a:chExt cx="1125302" cy="1636574"/>
          </a:xfrm>
        </p:grpSpPr>
        <p:sp>
          <p:nvSpPr>
            <p:cNvPr id="3" name="Freeform 3"/>
            <p:cNvSpPr/>
            <p:nvPr/>
          </p:nvSpPr>
          <p:spPr>
            <a:xfrm>
              <a:off x="0" y="0"/>
              <a:ext cx="1125302" cy="1636574"/>
            </a:xfrm>
            <a:custGeom>
              <a:avLst/>
              <a:gdLst/>
              <a:ahLst/>
              <a:cxnLst/>
              <a:rect l="l" t="t" r="r" b="b"/>
              <a:pathLst>
                <a:path w="1125302" h="1636574">
                  <a:moveTo>
                    <a:pt x="0" y="0"/>
                  </a:moveTo>
                  <a:lnTo>
                    <a:pt x="1125302" y="0"/>
                  </a:lnTo>
                  <a:lnTo>
                    <a:pt x="1125302" y="1636574"/>
                  </a:lnTo>
                  <a:lnTo>
                    <a:pt x="0" y="1636574"/>
                  </a:lnTo>
                  <a:close/>
                </a:path>
              </a:pathLst>
            </a:custGeom>
            <a:solidFill>
              <a:srgbClr val="24E880"/>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2779193"/>
            <a:ext cx="11144623" cy="7260717"/>
          </a:xfrm>
          <a:prstGeom prst="rect">
            <a:avLst/>
          </a:prstGeom>
        </p:spPr>
        <p:txBody>
          <a:bodyPr lIns="0" tIns="0" rIns="0" bIns="0" rtlCol="0" anchor="t">
            <a:spAutoFit/>
          </a:bodyPr>
          <a:lstStyle/>
          <a:p>
            <a:pPr marL="564752" lvl="1" indent="-282376">
              <a:lnSpc>
                <a:spcPts val="3662"/>
              </a:lnSpc>
              <a:buFont typeface="Arial"/>
              <a:buChar char="•"/>
            </a:pPr>
            <a:r>
              <a:rPr lang="en-US" sz="2615">
                <a:solidFill>
                  <a:srgbClr val="000000"/>
                </a:solidFill>
                <a:latin typeface="Poppins Bold"/>
              </a:rPr>
              <a:t>As India is primarily an agricultural country, with agriculture          contributing approximately 17.5% to 18% of the country’s GDP and   being the second largest rice exporter globally, we would like to present an empowering idea for daily wage workers.​ This initiative aims to connect labours with land owners benefitting both parties.</a:t>
            </a:r>
          </a:p>
          <a:p>
            <a:pPr marL="564752" lvl="1" indent="-282376">
              <a:lnSpc>
                <a:spcPts val="3662"/>
              </a:lnSpc>
              <a:buFont typeface="Arial"/>
              <a:buChar char="•"/>
            </a:pPr>
            <a:r>
              <a:rPr lang="en-US" sz="2615">
                <a:solidFill>
                  <a:srgbClr val="000000"/>
                </a:solidFill>
                <a:latin typeface="Poppins Bold"/>
              </a:rPr>
              <a:t>Our website will facilitate fair pricing for farmers’ crops and enable millers to acquire crops at reasonable rates by eliminating intermediaries. Additionally, the platform will keep farmers informed about both state and central government schemes.</a:t>
            </a:r>
          </a:p>
          <a:p>
            <a:pPr marL="564752" lvl="1" indent="-282376">
              <a:lnSpc>
                <a:spcPts val="3662"/>
              </a:lnSpc>
              <a:buFont typeface="Arial"/>
              <a:buChar char="•"/>
            </a:pPr>
            <a:r>
              <a:rPr lang="en-US" sz="2615">
                <a:solidFill>
                  <a:srgbClr val="000000"/>
                </a:solidFill>
                <a:latin typeface="Poppins Bold"/>
              </a:rPr>
              <a:t>Furthermore it will assist new farmers in making informed decision by recommending suitable crops based on soil and weather conditions.</a:t>
            </a:r>
          </a:p>
          <a:p>
            <a:pPr algn="ctr">
              <a:lnSpc>
                <a:spcPts val="3239"/>
              </a:lnSpc>
              <a:spcBef>
                <a:spcPct val="0"/>
              </a:spcBef>
            </a:pPr>
            <a:r>
              <a:rPr lang="en-US" sz="2314">
                <a:solidFill>
                  <a:srgbClr val="000000"/>
                </a:solidFill>
                <a:latin typeface="Poppins"/>
              </a:rPr>
              <a:t> </a:t>
            </a:r>
          </a:p>
          <a:p>
            <a:pPr algn="ctr">
              <a:lnSpc>
                <a:spcPts val="3380"/>
              </a:lnSpc>
              <a:spcBef>
                <a:spcPct val="0"/>
              </a:spcBef>
            </a:pPr>
            <a:endParaRPr lang="en-US" sz="2314">
              <a:solidFill>
                <a:srgbClr val="000000"/>
              </a:solidFill>
              <a:latin typeface="Poppins"/>
            </a:endParaRPr>
          </a:p>
        </p:txBody>
      </p:sp>
      <p:sp>
        <p:nvSpPr>
          <p:cNvPr id="6" name="Freeform 6"/>
          <p:cNvSpPr/>
          <p:nvPr/>
        </p:nvSpPr>
        <p:spPr>
          <a:xfrm>
            <a:off x="12203918" y="3799346"/>
            <a:ext cx="5714975" cy="6240564"/>
          </a:xfrm>
          <a:custGeom>
            <a:avLst/>
            <a:gdLst/>
            <a:ahLst/>
            <a:cxnLst/>
            <a:rect l="l" t="t" r="r" b="b"/>
            <a:pathLst>
              <a:path w="5714975" h="6240564">
                <a:moveTo>
                  <a:pt x="0" y="0"/>
                </a:moveTo>
                <a:lnTo>
                  <a:pt x="5714975" y="0"/>
                </a:lnTo>
                <a:lnTo>
                  <a:pt x="5714975" y="6240564"/>
                </a:lnTo>
                <a:lnTo>
                  <a:pt x="0" y="6240564"/>
                </a:lnTo>
                <a:lnTo>
                  <a:pt x="0" y="0"/>
                </a:lnTo>
                <a:close/>
              </a:path>
            </a:pathLst>
          </a:custGeom>
          <a:blipFill>
            <a:blip r:embed="rId2"/>
            <a:stretch>
              <a:fillRect l="-6659" r="-2537"/>
            </a:stretch>
          </a:blipFill>
        </p:spPr>
      </p:sp>
      <p:sp>
        <p:nvSpPr>
          <p:cNvPr id="7" name="TextBox 7"/>
          <p:cNvSpPr txBox="1"/>
          <p:nvPr/>
        </p:nvSpPr>
        <p:spPr>
          <a:xfrm>
            <a:off x="1028700" y="981075"/>
            <a:ext cx="4377042" cy="1589222"/>
          </a:xfrm>
          <a:prstGeom prst="rect">
            <a:avLst/>
          </a:prstGeom>
        </p:spPr>
        <p:txBody>
          <a:bodyPr wrap="square" lIns="0" tIns="0" rIns="0" bIns="0" rtlCol="0" anchor="t">
            <a:spAutoFit/>
          </a:bodyPr>
          <a:lstStyle/>
          <a:p>
            <a:pPr algn="ctr">
              <a:lnSpc>
                <a:spcPts val="12432"/>
              </a:lnSpc>
              <a:spcBef>
                <a:spcPct val="0"/>
              </a:spcBef>
            </a:pPr>
            <a:r>
              <a:rPr lang="en-US" sz="10360">
                <a:solidFill>
                  <a:srgbClr val="000000"/>
                </a:solidFill>
                <a:latin typeface="Arimo Bold"/>
              </a:rPr>
              <a:t>IDEA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357821"/>
            <a:ext cx="4181645" cy="1900479"/>
            <a:chOff x="0" y="0"/>
            <a:chExt cx="1101339" cy="500538"/>
          </a:xfrm>
        </p:grpSpPr>
        <p:sp>
          <p:nvSpPr>
            <p:cNvPr id="3" name="Freeform 3"/>
            <p:cNvSpPr/>
            <p:nvPr/>
          </p:nvSpPr>
          <p:spPr>
            <a:xfrm>
              <a:off x="0" y="0"/>
              <a:ext cx="1101339" cy="500538"/>
            </a:xfrm>
            <a:custGeom>
              <a:avLst/>
              <a:gdLst/>
              <a:ahLst/>
              <a:cxnLst/>
              <a:rect l="l" t="t" r="r" b="b"/>
              <a:pathLst>
                <a:path w="1101339" h="500538">
                  <a:moveTo>
                    <a:pt x="94422" y="0"/>
                  </a:moveTo>
                  <a:lnTo>
                    <a:pt x="1006917" y="0"/>
                  </a:lnTo>
                  <a:cubicBezTo>
                    <a:pt x="1059065" y="0"/>
                    <a:pt x="1101339" y="42274"/>
                    <a:pt x="1101339" y="94422"/>
                  </a:cubicBezTo>
                  <a:lnTo>
                    <a:pt x="1101339" y="406116"/>
                  </a:lnTo>
                  <a:cubicBezTo>
                    <a:pt x="1101339" y="431158"/>
                    <a:pt x="1091391" y="455175"/>
                    <a:pt x="1073683" y="472882"/>
                  </a:cubicBezTo>
                  <a:cubicBezTo>
                    <a:pt x="1055976" y="490590"/>
                    <a:pt x="1031959" y="500538"/>
                    <a:pt x="1006917" y="500538"/>
                  </a:cubicBezTo>
                  <a:lnTo>
                    <a:pt x="94422" y="500538"/>
                  </a:lnTo>
                  <a:cubicBezTo>
                    <a:pt x="69379" y="500538"/>
                    <a:pt x="45363" y="490590"/>
                    <a:pt x="27655" y="472882"/>
                  </a:cubicBezTo>
                  <a:cubicBezTo>
                    <a:pt x="9948" y="455175"/>
                    <a:pt x="0" y="431158"/>
                    <a:pt x="0" y="406116"/>
                  </a:cubicBezTo>
                  <a:lnTo>
                    <a:pt x="0" y="94422"/>
                  </a:lnTo>
                  <a:cubicBezTo>
                    <a:pt x="0" y="69379"/>
                    <a:pt x="9948" y="45363"/>
                    <a:pt x="27655" y="27655"/>
                  </a:cubicBezTo>
                  <a:cubicBezTo>
                    <a:pt x="45363" y="9948"/>
                    <a:pt x="69379" y="0"/>
                    <a:pt x="94422" y="0"/>
                  </a:cubicBezTo>
                  <a:close/>
                </a:path>
              </a:pathLst>
            </a:custGeom>
            <a:solidFill>
              <a:srgbClr val="13A959"/>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pPr>
              <a:endParaRPr lang="en-US" sz="1850">
                <a:solidFill>
                  <a:srgbClr val="13A959"/>
                </a:solidFill>
                <a:latin typeface="Canva Sans"/>
              </a:endParaRPr>
            </a:p>
          </p:txBody>
        </p:sp>
      </p:grpSp>
      <p:sp>
        <p:nvSpPr>
          <p:cNvPr id="5" name="TextBox 5"/>
          <p:cNvSpPr txBox="1"/>
          <p:nvPr/>
        </p:nvSpPr>
        <p:spPr>
          <a:xfrm>
            <a:off x="1295448" y="7580180"/>
            <a:ext cx="3648149" cy="1378726"/>
          </a:xfrm>
          <a:prstGeom prst="rect">
            <a:avLst/>
          </a:prstGeom>
        </p:spPr>
        <p:txBody>
          <a:bodyPr lIns="0" tIns="0" rIns="0" bIns="0" rtlCol="0" anchor="t">
            <a:spAutoFit/>
          </a:bodyPr>
          <a:lstStyle/>
          <a:p>
            <a:pPr algn="ctr">
              <a:lnSpc>
                <a:spcPts val="2757"/>
              </a:lnSpc>
              <a:spcBef>
                <a:spcPct val="0"/>
              </a:spcBef>
            </a:pPr>
            <a:r>
              <a:rPr lang="en-US" sz="1969">
                <a:solidFill>
                  <a:srgbClr val="000000"/>
                </a:solidFill>
                <a:latin typeface="Canva Sans Bold"/>
              </a:rPr>
              <a:t>SELLING CROPS DIRECTLY TO THE MILLS WILL PROVIDE FARMER A BETTER PRICE FOR THEIR CROPS.​</a:t>
            </a:r>
          </a:p>
        </p:txBody>
      </p:sp>
      <p:grpSp>
        <p:nvGrpSpPr>
          <p:cNvPr id="6" name="Group 6"/>
          <p:cNvGrpSpPr/>
          <p:nvPr/>
        </p:nvGrpSpPr>
        <p:grpSpPr>
          <a:xfrm>
            <a:off x="6279972" y="7214528"/>
            <a:ext cx="4068779" cy="2043772"/>
            <a:chOff x="0" y="0"/>
            <a:chExt cx="1071613" cy="538277"/>
          </a:xfrm>
        </p:grpSpPr>
        <p:sp>
          <p:nvSpPr>
            <p:cNvPr id="7" name="Freeform 7"/>
            <p:cNvSpPr/>
            <p:nvPr/>
          </p:nvSpPr>
          <p:spPr>
            <a:xfrm>
              <a:off x="0" y="0"/>
              <a:ext cx="1071613" cy="538277"/>
            </a:xfrm>
            <a:custGeom>
              <a:avLst/>
              <a:gdLst/>
              <a:ahLst/>
              <a:cxnLst/>
              <a:rect l="l" t="t" r="r" b="b"/>
              <a:pathLst>
                <a:path w="1071613" h="538277">
                  <a:moveTo>
                    <a:pt x="97041" y="0"/>
                  </a:moveTo>
                  <a:lnTo>
                    <a:pt x="974572" y="0"/>
                  </a:lnTo>
                  <a:cubicBezTo>
                    <a:pt x="1000309" y="0"/>
                    <a:pt x="1024991" y="10224"/>
                    <a:pt x="1043190" y="28423"/>
                  </a:cubicBezTo>
                  <a:cubicBezTo>
                    <a:pt x="1061389" y="46621"/>
                    <a:pt x="1071613" y="71304"/>
                    <a:pt x="1071613" y="97041"/>
                  </a:cubicBezTo>
                  <a:lnTo>
                    <a:pt x="1071613" y="441236"/>
                  </a:lnTo>
                  <a:cubicBezTo>
                    <a:pt x="1071613" y="466973"/>
                    <a:pt x="1061389" y="491656"/>
                    <a:pt x="1043190" y="509855"/>
                  </a:cubicBezTo>
                  <a:cubicBezTo>
                    <a:pt x="1024991" y="528053"/>
                    <a:pt x="1000309" y="538277"/>
                    <a:pt x="974572" y="538277"/>
                  </a:cubicBezTo>
                  <a:lnTo>
                    <a:pt x="97041" y="538277"/>
                  </a:lnTo>
                  <a:cubicBezTo>
                    <a:pt x="71304" y="538277"/>
                    <a:pt x="46621" y="528053"/>
                    <a:pt x="28423" y="509855"/>
                  </a:cubicBezTo>
                  <a:cubicBezTo>
                    <a:pt x="10224" y="491656"/>
                    <a:pt x="0" y="466973"/>
                    <a:pt x="0" y="441236"/>
                  </a:cubicBezTo>
                  <a:lnTo>
                    <a:pt x="0" y="97041"/>
                  </a:lnTo>
                  <a:cubicBezTo>
                    <a:pt x="0" y="71304"/>
                    <a:pt x="10224" y="46621"/>
                    <a:pt x="28423" y="28423"/>
                  </a:cubicBezTo>
                  <a:cubicBezTo>
                    <a:pt x="46621" y="10224"/>
                    <a:pt x="71304" y="0"/>
                    <a:pt x="97041" y="0"/>
                  </a:cubicBezTo>
                  <a:close/>
                </a:path>
              </a:pathLst>
            </a:custGeom>
            <a:solidFill>
              <a:srgbClr val="13A959"/>
            </a:soli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2659"/>
                </a:lnSpc>
              </a:pPr>
              <a:endParaRPr lang="en-US" sz="1899">
                <a:solidFill>
                  <a:srgbClr val="13A959"/>
                </a:solidFill>
                <a:latin typeface="Canva Sans"/>
              </a:endParaRPr>
            </a:p>
          </p:txBody>
        </p:sp>
      </p:grpSp>
      <p:sp>
        <p:nvSpPr>
          <p:cNvPr id="9" name="TextBox 9"/>
          <p:cNvSpPr txBox="1"/>
          <p:nvPr/>
        </p:nvSpPr>
        <p:spPr>
          <a:xfrm>
            <a:off x="6490287" y="7329246"/>
            <a:ext cx="3648149" cy="1721626"/>
          </a:xfrm>
          <a:prstGeom prst="rect">
            <a:avLst/>
          </a:prstGeom>
        </p:spPr>
        <p:txBody>
          <a:bodyPr lIns="0" tIns="0" rIns="0" bIns="0" rtlCol="0" anchor="t">
            <a:spAutoFit/>
          </a:bodyPr>
          <a:lstStyle/>
          <a:p>
            <a:pPr algn="ctr">
              <a:lnSpc>
                <a:spcPts val="2757"/>
              </a:lnSpc>
              <a:spcBef>
                <a:spcPct val="0"/>
              </a:spcBef>
            </a:pPr>
            <a:r>
              <a:rPr lang="en-US" sz="1969">
                <a:solidFill>
                  <a:srgbClr val="000000"/>
                </a:solidFill>
                <a:latin typeface="Canva Sans Bold"/>
              </a:rPr>
              <a:t>OUR WEBSITE WILL PROVIDE BASIC TEACHINGS AND INSTRUCTIONS FOR NEW FARMERS TO TAKE PROPER DECISIONS.​</a:t>
            </a:r>
          </a:p>
        </p:txBody>
      </p:sp>
      <p:grpSp>
        <p:nvGrpSpPr>
          <p:cNvPr id="10" name="Group 10"/>
          <p:cNvGrpSpPr/>
          <p:nvPr/>
        </p:nvGrpSpPr>
        <p:grpSpPr>
          <a:xfrm>
            <a:off x="1028700" y="2380941"/>
            <a:ext cx="3619082" cy="2153652"/>
            <a:chOff x="0" y="0"/>
            <a:chExt cx="953174" cy="567217"/>
          </a:xfrm>
        </p:grpSpPr>
        <p:sp>
          <p:nvSpPr>
            <p:cNvPr id="11" name="Freeform 11"/>
            <p:cNvSpPr/>
            <p:nvPr/>
          </p:nvSpPr>
          <p:spPr>
            <a:xfrm>
              <a:off x="0" y="0"/>
              <a:ext cx="953174" cy="557951"/>
            </a:xfrm>
            <a:custGeom>
              <a:avLst/>
              <a:gdLst/>
              <a:ahLst/>
              <a:cxnLst/>
              <a:rect l="l" t="t" r="r" b="b"/>
              <a:pathLst>
                <a:path w="953174" h="557951">
                  <a:moveTo>
                    <a:pt x="109099" y="0"/>
                  </a:moveTo>
                  <a:lnTo>
                    <a:pt x="844075" y="0"/>
                  </a:lnTo>
                  <a:cubicBezTo>
                    <a:pt x="904329" y="0"/>
                    <a:pt x="953174" y="48845"/>
                    <a:pt x="953174" y="109099"/>
                  </a:cubicBezTo>
                  <a:lnTo>
                    <a:pt x="953174" y="448852"/>
                  </a:lnTo>
                  <a:cubicBezTo>
                    <a:pt x="953174" y="509106"/>
                    <a:pt x="904329" y="557951"/>
                    <a:pt x="844075" y="557951"/>
                  </a:cubicBezTo>
                  <a:lnTo>
                    <a:pt x="109099" y="557951"/>
                  </a:lnTo>
                  <a:cubicBezTo>
                    <a:pt x="48845" y="557951"/>
                    <a:pt x="0" y="509106"/>
                    <a:pt x="0" y="448852"/>
                  </a:cubicBezTo>
                  <a:lnTo>
                    <a:pt x="0" y="109099"/>
                  </a:lnTo>
                  <a:cubicBezTo>
                    <a:pt x="0" y="48845"/>
                    <a:pt x="48845" y="0"/>
                    <a:pt x="109099" y="0"/>
                  </a:cubicBezTo>
                  <a:close/>
                </a:path>
              </a:pathLst>
            </a:custGeom>
            <a:solidFill>
              <a:srgbClr val="13A959"/>
            </a:solidFill>
          </p:spPr>
        </p:sp>
        <p:sp>
          <p:nvSpPr>
            <p:cNvPr id="12" name="TextBox 12"/>
            <p:cNvSpPr txBox="1"/>
            <p:nvPr/>
          </p:nvSpPr>
          <p:spPr>
            <a:xfrm>
              <a:off x="0" y="2265"/>
              <a:ext cx="951435" cy="564952"/>
            </a:xfrm>
            <a:prstGeom prst="rect">
              <a:avLst/>
            </a:prstGeom>
          </p:spPr>
          <p:txBody>
            <a:bodyPr lIns="50800" tIns="50800" rIns="50800" bIns="50800" rtlCol="0" anchor="ctr"/>
            <a:lstStyle/>
            <a:p>
              <a:pPr algn="ctr">
                <a:lnSpc>
                  <a:spcPts val="2659"/>
                </a:lnSpc>
              </a:pPr>
              <a:endParaRPr lang="en-US" sz="1850">
                <a:solidFill>
                  <a:srgbClr val="13A959"/>
                </a:solidFill>
                <a:latin typeface="Canva Sans"/>
              </a:endParaRPr>
            </a:p>
          </p:txBody>
        </p:sp>
      </p:grpSp>
      <p:sp>
        <p:nvSpPr>
          <p:cNvPr id="13" name="TextBox 13"/>
          <p:cNvSpPr txBox="1"/>
          <p:nvPr/>
        </p:nvSpPr>
        <p:spPr>
          <a:xfrm>
            <a:off x="1313831" y="2876460"/>
            <a:ext cx="3048821" cy="1035826"/>
          </a:xfrm>
          <a:prstGeom prst="rect">
            <a:avLst/>
          </a:prstGeom>
        </p:spPr>
        <p:txBody>
          <a:bodyPr lIns="0" tIns="0" rIns="0" bIns="0" rtlCol="0" anchor="t">
            <a:spAutoFit/>
          </a:bodyPr>
          <a:lstStyle/>
          <a:p>
            <a:pPr algn="ctr">
              <a:lnSpc>
                <a:spcPts val="2757"/>
              </a:lnSpc>
              <a:spcBef>
                <a:spcPct val="0"/>
              </a:spcBef>
            </a:pPr>
            <a:r>
              <a:rPr lang="en-US" sz="1969">
                <a:solidFill>
                  <a:srgbClr val="000000"/>
                </a:solidFill>
                <a:latin typeface="Canva Sans Bold"/>
              </a:rPr>
              <a:t>LABOURS WILL FIND JOBS MORE EASILY LEADING A BETTER LIFE.​</a:t>
            </a:r>
          </a:p>
        </p:txBody>
      </p:sp>
      <p:grpSp>
        <p:nvGrpSpPr>
          <p:cNvPr id="14" name="Group 14"/>
          <p:cNvGrpSpPr/>
          <p:nvPr/>
        </p:nvGrpSpPr>
        <p:grpSpPr>
          <a:xfrm>
            <a:off x="6577635" y="2258951"/>
            <a:ext cx="3816234" cy="3303089"/>
            <a:chOff x="0" y="-57150"/>
            <a:chExt cx="1005099" cy="869950"/>
          </a:xfrm>
        </p:grpSpPr>
        <p:sp>
          <p:nvSpPr>
            <p:cNvPr id="15" name="Freeform 15"/>
            <p:cNvSpPr/>
            <p:nvPr/>
          </p:nvSpPr>
          <p:spPr>
            <a:xfrm>
              <a:off x="0" y="0"/>
              <a:ext cx="1005099" cy="610896"/>
            </a:xfrm>
            <a:custGeom>
              <a:avLst/>
              <a:gdLst/>
              <a:ahLst/>
              <a:cxnLst/>
              <a:rect l="l" t="t" r="r" b="b"/>
              <a:pathLst>
                <a:path w="1005099" h="610896">
                  <a:moveTo>
                    <a:pt x="103463" y="0"/>
                  </a:moveTo>
                  <a:lnTo>
                    <a:pt x="901636" y="0"/>
                  </a:lnTo>
                  <a:cubicBezTo>
                    <a:pt x="929076" y="0"/>
                    <a:pt x="955392" y="10901"/>
                    <a:pt x="974795" y="30304"/>
                  </a:cubicBezTo>
                  <a:cubicBezTo>
                    <a:pt x="994198" y="49707"/>
                    <a:pt x="1005099" y="76023"/>
                    <a:pt x="1005099" y="103463"/>
                  </a:cubicBezTo>
                  <a:lnTo>
                    <a:pt x="1005099" y="507433"/>
                  </a:lnTo>
                  <a:cubicBezTo>
                    <a:pt x="1005099" y="534873"/>
                    <a:pt x="994198" y="561189"/>
                    <a:pt x="974795" y="580592"/>
                  </a:cubicBezTo>
                  <a:cubicBezTo>
                    <a:pt x="955392" y="599995"/>
                    <a:pt x="929076" y="610896"/>
                    <a:pt x="901636" y="610896"/>
                  </a:cubicBezTo>
                  <a:lnTo>
                    <a:pt x="103463" y="610896"/>
                  </a:lnTo>
                  <a:cubicBezTo>
                    <a:pt x="76023" y="610896"/>
                    <a:pt x="49707" y="599995"/>
                    <a:pt x="30304" y="580592"/>
                  </a:cubicBezTo>
                  <a:cubicBezTo>
                    <a:pt x="10901" y="561189"/>
                    <a:pt x="0" y="534873"/>
                    <a:pt x="0" y="507433"/>
                  </a:cubicBezTo>
                  <a:lnTo>
                    <a:pt x="0" y="103463"/>
                  </a:lnTo>
                  <a:cubicBezTo>
                    <a:pt x="0" y="76023"/>
                    <a:pt x="10901" y="49707"/>
                    <a:pt x="30304" y="30304"/>
                  </a:cubicBezTo>
                  <a:cubicBezTo>
                    <a:pt x="49707" y="10901"/>
                    <a:pt x="76023" y="0"/>
                    <a:pt x="103463" y="0"/>
                  </a:cubicBezTo>
                  <a:close/>
                </a:path>
              </a:pathLst>
            </a:custGeom>
            <a:solidFill>
              <a:srgbClr val="13A959"/>
            </a:solidFill>
          </p:spPr>
        </p:sp>
        <p:sp>
          <p:nvSpPr>
            <p:cNvPr id="16" name="TextBox 16"/>
            <p:cNvSpPr txBox="1"/>
            <p:nvPr/>
          </p:nvSpPr>
          <p:spPr>
            <a:xfrm>
              <a:off x="0" y="-57150"/>
              <a:ext cx="812800" cy="869950"/>
            </a:xfrm>
            <a:prstGeom prst="rect">
              <a:avLst/>
            </a:prstGeom>
          </p:spPr>
          <p:txBody>
            <a:bodyPr lIns="50800" tIns="50800" rIns="50800" bIns="50800" rtlCol="0" anchor="ctr"/>
            <a:lstStyle/>
            <a:p>
              <a:pPr algn="ctr">
                <a:lnSpc>
                  <a:spcPts val="2659"/>
                </a:lnSpc>
              </a:pPr>
              <a:endParaRPr lang="en-US" sz="1850">
                <a:solidFill>
                  <a:srgbClr val="13A959"/>
                </a:solidFill>
                <a:latin typeface="Canva Sans"/>
              </a:endParaRPr>
            </a:p>
          </p:txBody>
        </p:sp>
      </p:grpSp>
      <p:sp>
        <p:nvSpPr>
          <p:cNvPr id="17" name="TextBox 17"/>
          <p:cNvSpPr txBox="1"/>
          <p:nvPr/>
        </p:nvSpPr>
        <p:spPr>
          <a:xfrm>
            <a:off x="6692130" y="2877932"/>
            <a:ext cx="3648149" cy="1574306"/>
          </a:xfrm>
          <a:prstGeom prst="rect">
            <a:avLst/>
          </a:prstGeom>
        </p:spPr>
        <p:txBody>
          <a:bodyPr lIns="0" tIns="0" rIns="0" bIns="0" rtlCol="0" anchor="t">
            <a:spAutoFit/>
          </a:bodyPr>
          <a:lstStyle/>
          <a:p>
            <a:pPr algn="ctr">
              <a:lnSpc>
                <a:spcPts val="2477"/>
              </a:lnSpc>
              <a:spcBef>
                <a:spcPct val="0"/>
              </a:spcBef>
            </a:pPr>
            <a:r>
              <a:rPr lang="en-US" sz="1769">
                <a:solidFill>
                  <a:srgbClr val="000000"/>
                </a:solidFill>
                <a:latin typeface="Canva Sans Bold"/>
              </a:rPr>
              <a:t>OUR WEBSITE LETS FARMERS KNOW ABOUT ALL THE LATEST SCHEMES LAUNCHED BY THE STATE AND CENTRAL GOVERNMENT.​</a:t>
            </a:r>
          </a:p>
        </p:txBody>
      </p:sp>
      <p:grpSp>
        <p:nvGrpSpPr>
          <p:cNvPr id="18" name="Group 18"/>
          <p:cNvGrpSpPr/>
          <p:nvPr/>
        </p:nvGrpSpPr>
        <p:grpSpPr>
          <a:xfrm>
            <a:off x="3564654" y="4952349"/>
            <a:ext cx="3945231" cy="1901987"/>
            <a:chOff x="0" y="0"/>
            <a:chExt cx="1039073" cy="500935"/>
          </a:xfrm>
        </p:grpSpPr>
        <p:sp>
          <p:nvSpPr>
            <p:cNvPr id="19" name="Freeform 19"/>
            <p:cNvSpPr/>
            <p:nvPr/>
          </p:nvSpPr>
          <p:spPr>
            <a:xfrm>
              <a:off x="0" y="0"/>
              <a:ext cx="1039073" cy="500935"/>
            </a:xfrm>
            <a:custGeom>
              <a:avLst/>
              <a:gdLst/>
              <a:ahLst/>
              <a:cxnLst/>
              <a:rect l="l" t="t" r="r" b="b"/>
              <a:pathLst>
                <a:path w="1039073" h="500935">
                  <a:moveTo>
                    <a:pt x="100080" y="0"/>
                  </a:moveTo>
                  <a:lnTo>
                    <a:pt x="938994" y="0"/>
                  </a:lnTo>
                  <a:cubicBezTo>
                    <a:pt x="965536" y="0"/>
                    <a:pt x="990992" y="10544"/>
                    <a:pt x="1009761" y="29313"/>
                  </a:cubicBezTo>
                  <a:cubicBezTo>
                    <a:pt x="1028529" y="48081"/>
                    <a:pt x="1039073" y="73537"/>
                    <a:pt x="1039073" y="100080"/>
                  </a:cubicBezTo>
                  <a:lnTo>
                    <a:pt x="1039073" y="400855"/>
                  </a:lnTo>
                  <a:cubicBezTo>
                    <a:pt x="1039073" y="427398"/>
                    <a:pt x="1028529" y="452854"/>
                    <a:pt x="1009761" y="471622"/>
                  </a:cubicBezTo>
                  <a:cubicBezTo>
                    <a:pt x="990992" y="490391"/>
                    <a:pt x="965536" y="500935"/>
                    <a:pt x="938994" y="500935"/>
                  </a:cubicBezTo>
                  <a:lnTo>
                    <a:pt x="100080" y="500935"/>
                  </a:lnTo>
                  <a:cubicBezTo>
                    <a:pt x="73537" y="500935"/>
                    <a:pt x="48081" y="490391"/>
                    <a:pt x="29313" y="471622"/>
                  </a:cubicBezTo>
                  <a:cubicBezTo>
                    <a:pt x="10544" y="452854"/>
                    <a:pt x="0" y="427398"/>
                    <a:pt x="0" y="400855"/>
                  </a:cubicBezTo>
                  <a:lnTo>
                    <a:pt x="0" y="100080"/>
                  </a:lnTo>
                  <a:cubicBezTo>
                    <a:pt x="0" y="73537"/>
                    <a:pt x="10544" y="48081"/>
                    <a:pt x="29313" y="29313"/>
                  </a:cubicBezTo>
                  <a:cubicBezTo>
                    <a:pt x="48081" y="10544"/>
                    <a:pt x="73537" y="0"/>
                    <a:pt x="100080" y="0"/>
                  </a:cubicBezTo>
                  <a:close/>
                </a:path>
              </a:pathLst>
            </a:custGeom>
            <a:solidFill>
              <a:srgbClr val="13A959"/>
            </a:solidFill>
          </p:spPr>
        </p:sp>
        <p:sp>
          <p:nvSpPr>
            <p:cNvPr id="20" name="TextBox 20"/>
            <p:cNvSpPr txBox="1"/>
            <p:nvPr/>
          </p:nvSpPr>
          <p:spPr>
            <a:xfrm>
              <a:off x="0" y="-57150"/>
              <a:ext cx="812800" cy="869950"/>
            </a:xfrm>
            <a:prstGeom prst="rect">
              <a:avLst/>
            </a:prstGeom>
          </p:spPr>
          <p:txBody>
            <a:bodyPr lIns="50800" tIns="50800" rIns="50800" bIns="50800" rtlCol="0" anchor="ctr"/>
            <a:lstStyle/>
            <a:p>
              <a:pPr algn="ctr">
                <a:lnSpc>
                  <a:spcPts val="2659"/>
                </a:lnSpc>
              </a:pPr>
              <a:endParaRPr lang="en-US" sz="1850">
                <a:solidFill>
                  <a:srgbClr val="13A959"/>
                </a:solidFill>
                <a:latin typeface="Canva Sans"/>
              </a:endParaRPr>
            </a:p>
          </p:txBody>
        </p:sp>
      </p:grpSp>
      <p:sp>
        <p:nvSpPr>
          <p:cNvPr id="21" name="TextBox 21"/>
          <p:cNvSpPr txBox="1"/>
          <p:nvPr/>
        </p:nvSpPr>
        <p:spPr>
          <a:xfrm>
            <a:off x="3701915" y="5148574"/>
            <a:ext cx="3648149" cy="1378726"/>
          </a:xfrm>
          <a:prstGeom prst="rect">
            <a:avLst/>
          </a:prstGeom>
        </p:spPr>
        <p:txBody>
          <a:bodyPr lIns="0" tIns="0" rIns="0" bIns="0" rtlCol="0" anchor="t">
            <a:spAutoFit/>
          </a:bodyPr>
          <a:lstStyle/>
          <a:p>
            <a:pPr algn="ctr">
              <a:lnSpc>
                <a:spcPts val="2757"/>
              </a:lnSpc>
              <a:spcBef>
                <a:spcPct val="0"/>
              </a:spcBef>
            </a:pPr>
            <a:r>
              <a:rPr lang="en-US" sz="1969">
                <a:solidFill>
                  <a:srgbClr val="000000"/>
                </a:solidFill>
                <a:latin typeface="Canva Sans Bold"/>
              </a:rPr>
              <a:t>LANDLORDS WILL BE MORE PROFITABLE BY FARMING RATHER THAN LEAVING THEIR LAND UNUSED.​</a:t>
            </a:r>
          </a:p>
        </p:txBody>
      </p:sp>
      <p:grpSp>
        <p:nvGrpSpPr>
          <p:cNvPr id="22" name="Group 22"/>
          <p:cNvGrpSpPr/>
          <p:nvPr/>
        </p:nvGrpSpPr>
        <p:grpSpPr>
          <a:xfrm>
            <a:off x="10949653" y="2476268"/>
            <a:ext cx="6760127" cy="6535796"/>
            <a:chOff x="0" y="0"/>
            <a:chExt cx="1780445" cy="1721362"/>
          </a:xfrm>
        </p:grpSpPr>
        <p:sp>
          <p:nvSpPr>
            <p:cNvPr id="23" name="Freeform 23"/>
            <p:cNvSpPr/>
            <p:nvPr/>
          </p:nvSpPr>
          <p:spPr>
            <a:xfrm>
              <a:off x="0" y="0"/>
              <a:ext cx="1780445" cy="1721362"/>
            </a:xfrm>
            <a:custGeom>
              <a:avLst/>
              <a:gdLst/>
              <a:ahLst/>
              <a:cxnLst/>
              <a:rect l="l" t="t" r="r" b="b"/>
              <a:pathLst>
                <a:path w="1780445" h="1721362">
                  <a:moveTo>
                    <a:pt x="58407" y="0"/>
                  </a:moveTo>
                  <a:lnTo>
                    <a:pt x="1722038" y="0"/>
                  </a:lnTo>
                  <a:cubicBezTo>
                    <a:pt x="1754295" y="0"/>
                    <a:pt x="1780445" y="26150"/>
                    <a:pt x="1780445" y="58407"/>
                  </a:cubicBezTo>
                  <a:lnTo>
                    <a:pt x="1780445" y="1662955"/>
                  </a:lnTo>
                  <a:cubicBezTo>
                    <a:pt x="1780445" y="1695212"/>
                    <a:pt x="1754295" y="1721362"/>
                    <a:pt x="1722038" y="1721362"/>
                  </a:cubicBezTo>
                  <a:lnTo>
                    <a:pt x="58407" y="1721362"/>
                  </a:lnTo>
                  <a:cubicBezTo>
                    <a:pt x="26150" y="1721362"/>
                    <a:pt x="0" y="1695212"/>
                    <a:pt x="0" y="1662955"/>
                  </a:cubicBezTo>
                  <a:lnTo>
                    <a:pt x="0" y="58407"/>
                  </a:lnTo>
                  <a:cubicBezTo>
                    <a:pt x="0" y="26150"/>
                    <a:pt x="26150" y="0"/>
                    <a:pt x="58407" y="0"/>
                  </a:cubicBezTo>
                  <a:close/>
                </a:path>
              </a:pathLst>
            </a:custGeom>
            <a:solidFill>
              <a:srgbClr val="4495A2"/>
            </a:solidFill>
          </p:spPr>
        </p:sp>
        <p:sp>
          <p:nvSpPr>
            <p:cNvPr id="24" name="TextBox 24"/>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1216379" y="3635062"/>
            <a:ext cx="6226676" cy="5145368"/>
          </a:xfrm>
          <a:prstGeom prst="rect">
            <a:avLst/>
          </a:prstGeom>
        </p:spPr>
        <p:txBody>
          <a:bodyPr lIns="0" tIns="0" rIns="0" bIns="0" rtlCol="0" anchor="t">
            <a:spAutoFit/>
          </a:bodyPr>
          <a:lstStyle/>
          <a:p>
            <a:pPr marL="0" lvl="0" indent="0">
              <a:lnSpc>
                <a:spcPts val="4097"/>
              </a:lnSpc>
              <a:spcBef>
                <a:spcPct val="0"/>
              </a:spcBef>
            </a:pPr>
            <a:r>
              <a:rPr lang="en-US" sz="2926" u="none" strike="noStrike">
                <a:solidFill>
                  <a:srgbClr val="050202"/>
                </a:solidFill>
                <a:latin typeface="Canva Sans"/>
              </a:rPr>
              <a:t>Backend:-MySQL​</a:t>
            </a:r>
          </a:p>
          <a:p>
            <a:pPr marL="0" lvl="0" indent="0">
              <a:lnSpc>
                <a:spcPts val="4097"/>
              </a:lnSpc>
              <a:spcBef>
                <a:spcPct val="0"/>
              </a:spcBef>
            </a:pPr>
            <a:endParaRPr lang="en-US" sz="2926" u="none" strike="noStrike">
              <a:solidFill>
                <a:srgbClr val="050202"/>
              </a:solidFill>
              <a:latin typeface="Canva Sans"/>
            </a:endParaRPr>
          </a:p>
          <a:p>
            <a:pPr marL="0" lvl="0" indent="0">
              <a:lnSpc>
                <a:spcPts val="4097"/>
              </a:lnSpc>
              <a:spcBef>
                <a:spcPct val="0"/>
              </a:spcBef>
            </a:pPr>
            <a:r>
              <a:rPr lang="en-US" sz="2926" u="none" strike="noStrike">
                <a:solidFill>
                  <a:srgbClr val="050202"/>
                </a:solidFill>
                <a:latin typeface="Canva Sans"/>
              </a:rPr>
              <a:t>Frontend:-HTML5, CSS, JAVASCRIPT​</a:t>
            </a:r>
          </a:p>
          <a:p>
            <a:pPr marL="0" lvl="0" indent="0">
              <a:lnSpc>
                <a:spcPts val="4097"/>
              </a:lnSpc>
              <a:spcBef>
                <a:spcPct val="0"/>
              </a:spcBef>
            </a:pPr>
            <a:endParaRPr lang="en-US" sz="2926" u="none" strike="noStrike">
              <a:solidFill>
                <a:srgbClr val="050202"/>
              </a:solidFill>
              <a:latin typeface="Canva Sans"/>
            </a:endParaRPr>
          </a:p>
          <a:p>
            <a:pPr marL="0" lvl="0" indent="0">
              <a:lnSpc>
                <a:spcPts val="4097"/>
              </a:lnSpc>
              <a:spcBef>
                <a:spcPct val="0"/>
              </a:spcBef>
            </a:pPr>
            <a:r>
              <a:rPr lang="en-US" sz="2926" u="none" strike="noStrike">
                <a:solidFill>
                  <a:srgbClr val="050202"/>
                </a:solidFill>
                <a:latin typeface="Canva Sans"/>
              </a:rPr>
              <a:t>Database:-POSTGRE SQL​</a:t>
            </a:r>
          </a:p>
          <a:p>
            <a:pPr marL="0" lvl="0" indent="0">
              <a:lnSpc>
                <a:spcPts val="4097"/>
              </a:lnSpc>
              <a:spcBef>
                <a:spcPct val="0"/>
              </a:spcBef>
            </a:pPr>
            <a:endParaRPr lang="en-US" sz="2926" u="none" strike="noStrike">
              <a:solidFill>
                <a:srgbClr val="050202"/>
              </a:solidFill>
              <a:latin typeface="Canva Sans"/>
            </a:endParaRPr>
          </a:p>
          <a:p>
            <a:pPr marL="0" lvl="0" indent="0">
              <a:lnSpc>
                <a:spcPts val="4097"/>
              </a:lnSpc>
              <a:spcBef>
                <a:spcPct val="0"/>
              </a:spcBef>
            </a:pPr>
            <a:r>
              <a:rPr lang="en-US" sz="2926" u="none" strike="noStrike">
                <a:solidFill>
                  <a:srgbClr val="050202"/>
                </a:solidFill>
                <a:latin typeface="Canva Sans"/>
              </a:rPr>
              <a:t>SMS Service:-Twilio API​</a:t>
            </a:r>
          </a:p>
          <a:p>
            <a:pPr marL="0" lvl="0" indent="0">
              <a:lnSpc>
                <a:spcPts val="4097"/>
              </a:lnSpc>
              <a:spcBef>
                <a:spcPct val="0"/>
              </a:spcBef>
            </a:pPr>
            <a:endParaRPr lang="en-US" sz="2926" u="none" strike="noStrike">
              <a:solidFill>
                <a:srgbClr val="050202"/>
              </a:solidFill>
              <a:latin typeface="Canva Sans"/>
            </a:endParaRPr>
          </a:p>
          <a:p>
            <a:pPr marL="0" lvl="0" indent="0">
              <a:lnSpc>
                <a:spcPts val="4097"/>
              </a:lnSpc>
              <a:spcBef>
                <a:spcPct val="0"/>
              </a:spcBef>
            </a:pPr>
            <a:r>
              <a:rPr lang="en-US" sz="2926" u="none" strike="noStrike">
                <a:solidFill>
                  <a:srgbClr val="050202"/>
                </a:solidFill>
                <a:latin typeface="Canva Sans"/>
              </a:rPr>
              <a:t>Email Service:-Gmail​</a:t>
            </a:r>
          </a:p>
        </p:txBody>
      </p:sp>
      <p:sp>
        <p:nvSpPr>
          <p:cNvPr id="26" name="TextBox 26"/>
          <p:cNvSpPr txBox="1"/>
          <p:nvPr/>
        </p:nvSpPr>
        <p:spPr>
          <a:xfrm>
            <a:off x="11216379" y="2696902"/>
            <a:ext cx="5163079" cy="633237"/>
          </a:xfrm>
          <a:prstGeom prst="rect">
            <a:avLst/>
          </a:prstGeom>
        </p:spPr>
        <p:txBody>
          <a:bodyPr lIns="0" tIns="0" rIns="0" bIns="0" rtlCol="0" anchor="t">
            <a:spAutoFit/>
          </a:bodyPr>
          <a:lstStyle/>
          <a:p>
            <a:pPr algn="ctr">
              <a:lnSpc>
                <a:spcPts val="4997"/>
              </a:lnSpc>
              <a:spcBef>
                <a:spcPct val="0"/>
              </a:spcBef>
            </a:pPr>
            <a:r>
              <a:rPr lang="en-US" sz="3569">
                <a:solidFill>
                  <a:srgbClr val="000000"/>
                </a:solidFill>
                <a:latin typeface="Canva Sans Bold"/>
              </a:rPr>
              <a:t>TECHNOLOGY STACK :-​</a:t>
            </a:r>
          </a:p>
        </p:txBody>
      </p:sp>
      <p:grpSp>
        <p:nvGrpSpPr>
          <p:cNvPr id="27" name="Group 27"/>
          <p:cNvGrpSpPr/>
          <p:nvPr/>
        </p:nvGrpSpPr>
        <p:grpSpPr>
          <a:xfrm>
            <a:off x="1040915" y="1019041"/>
            <a:ext cx="3392565" cy="930080"/>
            <a:chOff x="0" y="-2544"/>
            <a:chExt cx="925203" cy="244959"/>
          </a:xfrm>
        </p:grpSpPr>
        <p:sp>
          <p:nvSpPr>
            <p:cNvPr id="28" name="Freeform 28"/>
            <p:cNvSpPr/>
            <p:nvPr/>
          </p:nvSpPr>
          <p:spPr>
            <a:xfrm>
              <a:off x="0" y="0"/>
              <a:ext cx="925203" cy="237120"/>
            </a:xfrm>
            <a:custGeom>
              <a:avLst/>
              <a:gdLst/>
              <a:ahLst/>
              <a:cxnLst/>
              <a:rect l="l" t="t" r="r" b="b"/>
              <a:pathLst>
                <a:path w="925203" h="237120">
                  <a:moveTo>
                    <a:pt x="0" y="0"/>
                  </a:moveTo>
                  <a:lnTo>
                    <a:pt x="925203" y="0"/>
                  </a:lnTo>
                  <a:lnTo>
                    <a:pt x="925203" y="237120"/>
                  </a:lnTo>
                  <a:lnTo>
                    <a:pt x="0" y="237120"/>
                  </a:lnTo>
                  <a:close/>
                </a:path>
              </a:pathLst>
            </a:custGeom>
            <a:gradFill rotWithShape="1">
              <a:gsLst>
                <a:gs pos="0">
                  <a:srgbClr val="000000">
                    <a:alpha val="100000"/>
                  </a:srgbClr>
                </a:gs>
                <a:gs pos="100000">
                  <a:srgbClr val="3533CD">
                    <a:alpha val="100000"/>
                  </a:srgbClr>
                </a:gs>
              </a:gsLst>
              <a:lin ang="0"/>
            </a:gradFill>
          </p:spPr>
        </p:sp>
        <p:sp>
          <p:nvSpPr>
            <p:cNvPr id="29" name="TextBox 29"/>
            <p:cNvSpPr txBox="1"/>
            <p:nvPr/>
          </p:nvSpPr>
          <p:spPr>
            <a:xfrm>
              <a:off x="0" y="-2544"/>
              <a:ext cx="812800" cy="244959"/>
            </a:xfrm>
            <a:prstGeom prst="rect">
              <a:avLst/>
            </a:prstGeom>
          </p:spPr>
          <p:txBody>
            <a:bodyPr lIns="50800" tIns="50800" rIns="50800" bIns="50800" rtlCol="0" anchor="ctr"/>
            <a:lstStyle/>
            <a:p>
              <a:pPr algn="ctr">
                <a:lnSpc>
                  <a:spcPts val="4339"/>
                </a:lnSpc>
              </a:pPr>
              <a:r>
                <a:rPr lang="en-US" sz="3099">
                  <a:solidFill>
                    <a:srgbClr val="FFFFFF"/>
                  </a:solidFill>
                  <a:latin typeface="Canva Sans Bold"/>
                </a:rPr>
                <a:t>SOLUTION</a:t>
              </a:r>
            </a:p>
          </p:txBody>
        </p:sp>
      </p:grpSp>
    </p:spTree>
    <p:extLst>
      <p:ext uri="{BB962C8B-B14F-4D97-AF65-F5344CB8AC3E}">
        <p14:creationId xmlns:p14="http://schemas.microsoft.com/office/powerpoint/2010/main" val="425481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7834183" y="7399283"/>
            <a:ext cx="1846195" cy="1846195"/>
          </a:xfrm>
          <a:custGeom>
            <a:avLst/>
            <a:gdLst/>
            <a:ahLst/>
            <a:cxnLst/>
            <a:rect l="l" t="t" r="r" b="b"/>
            <a:pathLst>
              <a:path w="1846195" h="1846195">
                <a:moveTo>
                  <a:pt x="0" y="0"/>
                </a:moveTo>
                <a:lnTo>
                  <a:pt x="1846195" y="0"/>
                </a:lnTo>
                <a:lnTo>
                  <a:pt x="1846195" y="1846195"/>
                </a:lnTo>
                <a:lnTo>
                  <a:pt x="0" y="1846195"/>
                </a:lnTo>
                <a:lnTo>
                  <a:pt x="0" y="0"/>
                </a:lnTo>
                <a:close/>
              </a:path>
            </a:pathLst>
          </a:custGeom>
          <a:blipFill>
            <a:blip r:embed="rId2"/>
            <a:stretch>
              <a:fillRect/>
            </a:stretch>
          </a:blipFill>
        </p:spPr>
      </p:sp>
      <p:sp>
        <p:nvSpPr>
          <p:cNvPr id="3" name="Freeform 3"/>
          <p:cNvSpPr/>
          <p:nvPr/>
        </p:nvSpPr>
        <p:spPr>
          <a:xfrm>
            <a:off x="1808573" y="2192637"/>
            <a:ext cx="2686550" cy="870380"/>
          </a:xfrm>
          <a:custGeom>
            <a:avLst/>
            <a:gdLst/>
            <a:ahLst/>
            <a:cxnLst/>
            <a:rect l="l" t="t" r="r" b="b"/>
            <a:pathLst>
              <a:path w="2686550" h="870380">
                <a:moveTo>
                  <a:pt x="0" y="0"/>
                </a:moveTo>
                <a:lnTo>
                  <a:pt x="2686551" y="0"/>
                </a:lnTo>
                <a:lnTo>
                  <a:pt x="2686551" y="870379"/>
                </a:lnTo>
                <a:lnTo>
                  <a:pt x="0" y="870379"/>
                </a:lnTo>
                <a:lnTo>
                  <a:pt x="0" y="0"/>
                </a:lnTo>
                <a:close/>
              </a:path>
            </a:pathLst>
          </a:custGeom>
          <a:blipFill>
            <a:blip r:embed="rId3"/>
            <a:stretch>
              <a:fillRect l="-19264" r="-19264"/>
            </a:stretch>
          </a:blipFill>
        </p:spPr>
      </p:sp>
      <p:sp>
        <p:nvSpPr>
          <p:cNvPr id="4" name="Freeform 4"/>
          <p:cNvSpPr/>
          <p:nvPr/>
        </p:nvSpPr>
        <p:spPr>
          <a:xfrm>
            <a:off x="1808573" y="1288411"/>
            <a:ext cx="2686550" cy="904225"/>
          </a:xfrm>
          <a:custGeom>
            <a:avLst/>
            <a:gdLst/>
            <a:ahLst/>
            <a:cxnLst/>
            <a:rect l="l" t="t" r="r" b="b"/>
            <a:pathLst>
              <a:path w="2686550" h="904225">
                <a:moveTo>
                  <a:pt x="0" y="0"/>
                </a:moveTo>
                <a:lnTo>
                  <a:pt x="2686551" y="0"/>
                </a:lnTo>
                <a:lnTo>
                  <a:pt x="2686551" y="904226"/>
                </a:lnTo>
                <a:lnTo>
                  <a:pt x="0" y="904226"/>
                </a:lnTo>
                <a:lnTo>
                  <a:pt x="0" y="0"/>
                </a:lnTo>
                <a:close/>
              </a:path>
            </a:pathLst>
          </a:custGeom>
          <a:blipFill>
            <a:blip r:embed="rId4"/>
            <a:stretch>
              <a:fillRect l="-1027" t="-25651" r="-822" b="-25651"/>
            </a:stretch>
          </a:blipFill>
        </p:spPr>
      </p:sp>
      <p:grpSp>
        <p:nvGrpSpPr>
          <p:cNvPr id="5" name="Group 5"/>
          <p:cNvGrpSpPr/>
          <p:nvPr/>
        </p:nvGrpSpPr>
        <p:grpSpPr>
          <a:xfrm>
            <a:off x="1092971" y="5544402"/>
            <a:ext cx="4155856" cy="3713898"/>
            <a:chOff x="0" y="0"/>
            <a:chExt cx="1094546" cy="978146"/>
          </a:xfrm>
        </p:grpSpPr>
        <p:sp>
          <p:nvSpPr>
            <p:cNvPr id="6" name="Freeform 6"/>
            <p:cNvSpPr/>
            <p:nvPr/>
          </p:nvSpPr>
          <p:spPr>
            <a:xfrm>
              <a:off x="0" y="0"/>
              <a:ext cx="1094546" cy="978146"/>
            </a:xfrm>
            <a:custGeom>
              <a:avLst/>
              <a:gdLst/>
              <a:ahLst/>
              <a:cxnLst/>
              <a:rect l="l" t="t" r="r" b="b"/>
              <a:pathLst>
                <a:path w="1094546" h="978146">
                  <a:moveTo>
                    <a:pt x="95008" y="0"/>
                  </a:moveTo>
                  <a:lnTo>
                    <a:pt x="999539" y="0"/>
                  </a:lnTo>
                  <a:cubicBezTo>
                    <a:pt x="1024736" y="0"/>
                    <a:pt x="1048902" y="10010"/>
                    <a:pt x="1066719" y="27827"/>
                  </a:cubicBezTo>
                  <a:cubicBezTo>
                    <a:pt x="1084537" y="45644"/>
                    <a:pt x="1094546" y="69810"/>
                    <a:pt x="1094546" y="95008"/>
                  </a:cubicBezTo>
                  <a:lnTo>
                    <a:pt x="1094546" y="883138"/>
                  </a:lnTo>
                  <a:cubicBezTo>
                    <a:pt x="1094546" y="935609"/>
                    <a:pt x="1052010" y="978146"/>
                    <a:pt x="999539" y="978146"/>
                  </a:cubicBezTo>
                  <a:lnTo>
                    <a:pt x="95008" y="978146"/>
                  </a:lnTo>
                  <a:cubicBezTo>
                    <a:pt x="69810" y="978146"/>
                    <a:pt x="45644" y="968136"/>
                    <a:pt x="27827" y="950319"/>
                  </a:cubicBezTo>
                  <a:cubicBezTo>
                    <a:pt x="10010" y="932501"/>
                    <a:pt x="0" y="908336"/>
                    <a:pt x="0" y="883138"/>
                  </a:cubicBezTo>
                  <a:lnTo>
                    <a:pt x="0" y="95008"/>
                  </a:lnTo>
                  <a:cubicBezTo>
                    <a:pt x="0" y="69810"/>
                    <a:pt x="10010" y="45644"/>
                    <a:pt x="27827" y="27827"/>
                  </a:cubicBezTo>
                  <a:cubicBezTo>
                    <a:pt x="45644" y="10010"/>
                    <a:pt x="69810" y="0"/>
                    <a:pt x="95008" y="0"/>
                  </a:cubicBezTo>
                  <a:close/>
                </a:path>
              </a:pathLst>
            </a:custGeom>
            <a:gradFill rotWithShape="1">
              <a:gsLst>
                <a:gs pos="0">
                  <a:srgbClr val="A6A6A6">
                    <a:alpha val="100000"/>
                  </a:srgbClr>
                </a:gs>
                <a:gs pos="100000">
                  <a:srgbClr val="FFFFFF">
                    <a:alpha val="100000"/>
                  </a:srgbClr>
                </a:gs>
              </a:gsLst>
              <a:lin ang="0"/>
            </a:gradFill>
          </p:spPr>
        </p:sp>
        <p:sp>
          <p:nvSpPr>
            <p:cNvPr id="7" name="TextBox 7"/>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8" name="TextBox 8"/>
          <p:cNvSpPr txBox="1"/>
          <p:nvPr/>
        </p:nvSpPr>
        <p:spPr>
          <a:xfrm>
            <a:off x="1499088" y="5799969"/>
            <a:ext cx="3034754" cy="3136175"/>
          </a:xfrm>
          <a:prstGeom prst="rect">
            <a:avLst/>
          </a:prstGeom>
        </p:spPr>
        <p:txBody>
          <a:bodyPr lIns="0" tIns="0" rIns="0" bIns="0" rtlCol="0" anchor="t">
            <a:spAutoFit/>
          </a:bodyPr>
          <a:lstStyle/>
          <a:p>
            <a:pPr>
              <a:lnSpc>
                <a:spcPts val="3539"/>
              </a:lnSpc>
              <a:spcBef>
                <a:spcPct val="0"/>
              </a:spcBef>
            </a:pPr>
            <a:r>
              <a:rPr lang="en-US" sz="2528">
                <a:solidFill>
                  <a:srgbClr val="000000"/>
                </a:solidFill>
                <a:latin typeface="Canva Sans Bold"/>
              </a:rPr>
              <a:t>FIRST NAME - </a:t>
            </a:r>
          </a:p>
          <a:p>
            <a:pPr>
              <a:lnSpc>
                <a:spcPts val="3539"/>
              </a:lnSpc>
              <a:spcBef>
                <a:spcPct val="0"/>
              </a:spcBef>
            </a:pPr>
            <a:r>
              <a:rPr lang="en-US" sz="2528">
                <a:solidFill>
                  <a:srgbClr val="000000"/>
                </a:solidFill>
                <a:latin typeface="Canva Sans Bold"/>
              </a:rPr>
              <a:t>LAST NAME - </a:t>
            </a:r>
          </a:p>
          <a:p>
            <a:pPr>
              <a:lnSpc>
                <a:spcPts val="3539"/>
              </a:lnSpc>
              <a:spcBef>
                <a:spcPct val="0"/>
              </a:spcBef>
            </a:pPr>
            <a:r>
              <a:rPr lang="en-US" sz="2528">
                <a:solidFill>
                  <a:srgbClr val="000000"/>
                </a:solidFill>
                <a:latin typeface="Canva Sans Bold"/>
              </a:rPr>
              <a:t>DATE OF BIRTH - </a:t>
            </a:r>
          </a:p>
          <a:p>
            <a:pPr>
              <a:lnSpc>
                <a:spcPts val="3539"/>
              </a:lnSpc>
              <a:spcBef>
                <a:spcPct val="0"/>
              </a:spcBef>
            </a:pPr>
            <a:r>
              <a:rPr lang="en-US" sz="2528">
                <a:solidFill>
                  <a:srgbClr val="000000"/>
                </a:solidFill>
                <a:latin typeface="Canva Sans Bold"/>
              </a:rPr>
              <a:t>IDENTITY - </a:t>
            </a:r>
          </a:p>
          <a:p>
            <a:pPr>
              <a:lnSpc>
                <a:spcPts val="3539"/>
              </a:lnSpc>
              <a:spcBef>
                <a:spcPct val="0"/>
              </a:spcBef>
            </a:pPr>
            <a:r>
              <a:rPr lang="en-US" sz="2528">
                <a:solidFill>
                  <a:srgbClr val="000000"/>
                </a:solidFill>
                <a:latin typeface="Canva Sans Bold"/>
              </a:rPr>
              <a:t>ADDRESS - </a:t>
            </a:r>
          </a:p>
          <a:p>
            <a:pPr>
              <a:lnSpc>
                <a:spcPts val="3539"/>
              </a:lnSpc>
              <a:spcBef>
                <a:spcPct val="0"/>
              </a:spcBef>
            </a:pPr>
            <a:r>
              <a:rPr lang="en-US" sz="2528">
                <a:solidFill>
                  <a:srgbClr val="000000"/>
                </a:solidFill>
                <a:latin typeface="Canva Sans Bold"/>
              </a:rPr>
              <a:t>MOBILE NUMBER - </a:t>
            </a:r>
          </a:p>
          <a:p>
            <a:pPr>
              <a:lnSpc>
                <a:spcPts val="3539"/>
              </a:lnSpc>
              <a:spcBef>
                <a:spcPct val="0"/>
              </a:spcBef>
            </a:pPr>
            <a:r>
              <a:rPr lang="en-US" sz="2528">
                <a:solidFill>
                  <a:srgbClr val="000000"/>
                </a:solidFill>
                <a:latin typeface="Canva Sans Bold"/>
              </a:rPr>
              <a:t>PASSWORD - </a:t>
            </a:r>
          </a:p>
        </p:txBody>
      </p:sp>
      <p:grpSp>
        <p:nvGrpSpPr>
          <p:cNvPr id="9" name="Group 9"/>
          <p:cNvGrpSpPr/>
          <p:nvPr/>
        </p:nvGrpSpPr>
        <p:grpSpPr>
          <a:xfrm>
            <a:off x="14342390" y="1028700"/>
            <a:ext cx="2291738" cy="966032"/>
            <a:chOff x="0" y="0"/>
            <a:chExt cx="720970" cy="303909"/>
          </a:xfrm>
        </p:grpSpPr>
        <p:sp>
          <p:nvSpPr>
            <p:cNvPr id="10" name="Freeform 10"/>
            <p:cNvSpPr/>
            <p:nvPr/>
          </p:nvSpPr>
          <p:spPr>
            <a:xfrm>
              <a:off x="0" y="0"/>
              <a:ext cx="720970" cy="303909"/>
            </a:xfrm>
            <a:custGeom>
              <a:avLst/>
              <a:gdLst/>
              <a:ahLst/>
              <a:cxnLst/>
              <a:rect l="l" t="t" r="r" b="b"/>
              <a:pathLst>
                <a:path w="720970" h="303909">
                  <a:moveTo>
                    <a:pt x="151954" y="0"/>
                  </a:moveTo>
                  <a:lnTo>
                    <a:pt x="569016" y="0"/>
                  </a:lnTo>
                  <a:cubicBezTo>
                    <a:pt x="652938" y="0"/>
                    <a:pt x="720970" y="68032"/>
                    <a:pt x="720970" y="151954"/>
                  </a:cubicBezTo>
                  <a:lnTo>
                    <a:pt x="720970" y="151954"/>
                  </a:lnTo>
                  <a:cubicBezTo>
                    <a:pt x="720970" y="192255"/>
                    <a:pt x="704961" y="230906"/>
                    <a:pt x="676464" y="259403"/>
                  </a:cubicBezTo>
                  <a:cubicBezTo>
                    <a:pt x="647967" y="287900"/>
                    <a:pt x="609316" y="303909"/>
                    <a:pt x="569016" y="303909"/>
                  </a:cubicBezTo>
                  <a:lnTo>
                    <a:pt x="151954" y="303909"/>
                  </a:lnTo>
                  <a:cubicBezTo>
                    <a:pt x="68032" y="303909"/>
                    <a:pt x="0" y="235877"/>
                    <a:pt x="0" y="151954"/>
                  </a:cubicBezTo>
                  <a:lnTo>
                    <a:pt x="0" y="151954"/>
                  </a:lnTo>
                  <a:cubicBezTo>
                    <a:pt x="0" y="68032"/>
                    <a:pt x="68032" y="0"/>
                    <a:pt x="151954" y="0"/>
                  </a:cubicBezTo>
                  <a:close/>
                </a:path>
              </a:pathLst>
            </a:custGeom>
            <a:gradFill rotWithShape="1">
              <a:gsLst>
                <a:gs pos="0">
                  <a:srgbClr val="5170FF">
                    <a:alpha val="100000"/>
                  </a:srgbClr>
                </a:gs>
                <a:gs pos="100000">
                  <a:srgbClr val="FF66C4">
                    <a:alpha val="100000"/>
                  </a:srgbClr>
                </a:gs>
              </a:gsLst>
              <a:lin ang="0"/>
            </a:gradFill>
          </p:spPr>
        </p:sp>
        <p:sp>
          <p:nvSpPr>
            <p:cNvPr id="11" name="TextBox 11"/>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12" name="TextBox 12"/>
          <p:cNvSpPr txBox="1"/>
          <p:nvPr/>
        </p:nvSpPr>
        <p:spPr>
          <a:xfrm>
            <a:off x="14524580" y="1261422"/>
            <a:ext cx="1927357" cy="433912"/>
          </a:xfrm>
          <a:prstGeom prst="rect">
            <a:avLst/>
          </a:prstGeom>
        </p:spPr>
        <p:txBody>
          <a:bodyPr lIns="0" tIns="0" rIns="0" bIns="0" rtlCol="0" anchor="t">
            <a:spAutoFit/>
          </a:bodyPr>
          <a:lstStyle/>
          <a:p>
            <a:pPr>
              <a:lnSpc>
                <a:spcPts val="3383"/>
              </a:lnSpc>
              <a:spcBef>
                <a:spcPct val="0"/>
              </a:spcBef>
            </a:pPr>
            <a:r>
              <a:rPr lang="en-US" sz="2416">
                <a:solidFill>
                  <a:srgbClr val="000000"/>
                </a:solidFill>
                <a:latin typeface="Canva Sans Bold"/>
              </a:rPr>
              <a:t>HOME PAGE </a:t>
            </a:r>
          </a:p>
        </p:txBody>
      </p:sp>
      <p:grpSp>
        <p:nvGrpSpPr>
          <p:cNvPr id="13" name="Group 13"/>
          <p:cNvGrpSpPr/>
          <p:nvPr/>
        </p:nvGrpSpPr>
        <p:grpSpPr>
          <a:xfrm>
            <a:off x="11961000" y="2192637"/>
            <a:ext cx="2897255" cy="998134"/>
            <a:chOff x="0" y="0"/>
            <a:chExt cx="763063" cy="262883"/>
          </a:xfrm>
        </p:grpSpPr>
        <p:sp>
          <p:nvSpPr>
            <p:cNvPr id="14" name="Freeform 14"/>
            <p:cNvSpPr/>
            <p:nvPr/>
          </p:nvSpPr>
          <p:spPr>
            <a:xfrm>
              <a:off x="0" y="0"/>
              <a:ext cx="763063" cy="262883"/>
            </a:xfrm>
            <a:custGeom>
              <a:avLst/>
              <a:gdLst/>
              <a:ahLst/>
              <a:cxnLst/>
              <a:rect l="l" t="t" r="r" b="b"/>
              <a:pathLst>
                <a:path w="763063" h="262883">
                  <a:moveTo>
                    <a:pt x="131442" y="0"/>
                  </a:moveTo>
                  <a:lnTo>
                    <a:pt x="631622" y="0"/>
                  </a:lnTo>
                  <a:cubicBezTo>
                    <a:pt x="704215" y="0"/>
                    <a:pt x="763063" y="58848"/>
                    <a:pt x="763063" y="131442"/>
                  </a:cubicBezTo>
                  <a:lnTo>
                    <a:pt x="763063" y="131442"/>
                  </a:lnTo>
                  <a:cubicBezTo>
                    <a:pt x="763063" y="204035"/>
                    <a:pt x="704215" y="262883"/>
                    <a:pt x="631622" y="262883"/>
                  </a:cubicBezTo>
                  <a:lnTo>
                    <a:pt x="131442" y="262883"/>
                  </a:lnTo>
                  <a:cubicBezTo>
                    <a:pt x="58848" y="262883"/>
                    <a:pt x="0" y="204035"/>
                    <a:pt x="0" y="131442"/>
                  </a:cubicBezTo>
                  <a:lnTo>
                    <a:pt x="0" y="131442"/>
                  </a:lnTo>
                  <a:cubicBezTo>
                    <a:pt x="0" y="58848"/>
                    <a:pt x="58848" y="0"/>
                    <a:pt x="131442" y="0"/>
                  </a:cubicBezTo>
                  <a:close/>
                </a:path>
              </a:pathLst>
            </a:custGeom>
            <a:gradFill rotWithShape="1">
              <a:gsLst>
                <a:gs pos="0">
                  <a:srgbClr val="5DE0E6">
                    <a:alpha val="100000"/>
                  </a:srgbClr>
                </a:gs>
                <a:gs pos="100000">
                  <a:srgbClr val="004AAD">
                    <a:alpha val="100000"/>
                  </a:srgbClr>
                </a:gs>
              </a:gsLst>
              <a:lin ang="0"/>
            </a:gradFill>
          </p:spPr>
        </p:sp>
        <p:sp>
          <p:nvSpPr>
            <p:cNvPr id="15" name="TextBox 15"/>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16" name="Group 16"/>
          <p:cNvGrpSpPr/>
          <p:nvPr/>
        </p:nvGrpSpPr>
        <p:grpSpPr>
          <a:xfrm>
            <a:off x="11961000" y="3270480"/>
            <a:ext cx="2897255" cy="1020285"/>
            <a:chOff x="0" y="0"/>
            <a:chExt cx="763063" cy="268717"/>
          </a:xfrm>
        </p:grpSpPr>
        <p:sp>
          <p:nvSpPr>
            <p:cNvPr id="17" name="Freeform 17"/>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18" name="TextBox 18"/>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19" name="Group 19"/>
          <p:cNvGrpSpPr/>
          <p:nvPr/>
        </p:nvGrpSpPr>
        <p:grpSpPr>
          <a:xfrm>
            <a:off x="11961000" y="4370474"/>
            <a:ext cx="2897255" cy="1020285"/>
            <a:chOff x="0" y="0"/>
            <a:chExt cx="763063" cy="268717"/>
          </a:xfrm>
        </p:grpSpPr>
        <p:sp>
          <p:nvSpPr>
            <p:cNvPr id="20" name="Freeform 20"/>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21" name="TextBox 21"/>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22" name="AutoShape 22"/>
          <p:cNvSpPr/>
          <p:nvPr/>
        </p:nvSpPr>
        <p:spPr>
          <a:xfrm>
            <a:off x="15507309" y="2003179"/>
            <a:ext cx="0" cy="7477129"/>
          </a:xfrm>
          <a:prstGeom prst="line">
            <a:avLst/>
          </a:prstGeom>
          <a:ln w="38100" cap="flat">
            <a:solidFill>
              <a:srgbClr val="000000"/>
            </a:solidFill>
            <a:prstDash val="solid"/>
            <a:headEnd type="none" w="sm" len="sm"/>
            <a:tailEnd type="none" w="sm" len="sm"/>
          </a:ln>
        </p:spPr>
      </p:sp>
      <p:grpSp>
        <p:nvGrpSpPr>
          <p:cNvPr id="23" name="Group 23"/>
          <p:cNvGrpSpPr/>
          <p:nvPr/>
        </p:nvGrpSpPr>
        <p:grpSpPr>
          <a:xfrm>
            <a:off x="11961000" y="5470469"/>
            <a:ext cx="2897255" cy="1020285"/>
            <a:chOff x="0" y="0"/>
            <a:chExt cx="763063" cy="268717"/>
          </a:xfrm>
        </p:grpSpPr>
        <p:sp>
          <p:nvSpPr>
            <p:cNvPr id="24" name="Freeform 24"/>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25" name="TextBox 25"/>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26" name="Group 26"/>
          <p:cNvGrpSpPr/>
          <p:nvPr/>
        </p:nvGrpSpPr>
        <p:grpSpPr>
          <a:xfrm>
            <a:off x="11961000" y="6570464"/>
            <a:ext cx="2897255" cy="1020285"/>
            <a:chOff x="0" y="0"/>
            <a:chExt cx="763063" cy="268717"/>
          </a:xfrm>
        </p:grpSpPr>
        <p:sp>
          <p:nvSpPr>
            <p:cNvPr id="27" name="Freeform 27"/>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28" name="TextBox 28"/>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29" name="Group 29"/>
          <p:cNvGrpSpPr/>
          <p:nvPr/>
        </p:nvGrpSpPr>
        <p:grpSpPr>
          <a:xfrm>
            <a:off x="11961000" y="7670458"/>
            <a:ext cx="2897255" cy="1020285"/>
            <a:chOff x="0" y="0"/>
            <a:chExt cx="763063" cy="268717"/>
          </a:xfrm>
        </p:grpSpPr>
        <p:sp>
          <p:nvSpPr>
            <p:cNvPr id="30" name="Freeform 30"/>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31" name="TextBox 31"/>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32" name="TextBox 32"/>
          <p:cNvSpPr txBox="1"/>
          <p:nvPr/>
        </p:nvSpPr>
        <p:spPr>
          <a:xfrm>
            <a:off x="12491066" y="2457509"/>
            <a:ext cx="2127897" cy="407035"/>
          </a:xfrm>
          <a:prstGeom prst="rect">
            <a:avLst/>
          </a:prstGeom>
        </p:spPr>
        <p:txBody>
          <a:bodyPr wrap="square" lIns="0" tIns="0" rIns="0" bIns="0" rtlCol="0" anchor="t">
            <a:spAutoFit/>
          </a:bodyPr>
          <a:lstStyle/>
          <a:p>
            <a:pPr>
              <a:lnSpc>
                <a:spcPts val="3383"/>
              </a:lnSpc>
              <a:spcBef>
                <a:spcPct val="0"/>
              </a:spcBef>
            </a:pPr>
            <a:r>
              <a:rPr lang="en-US" sz="2416">
                <a:solidFill>
                  <a:srgbClr val="000000"/>
                </a:solidFill>
                <a:latin typeface="Canva Sans Bold"/>
              </a:rPr>
              <a:t>Dashboard</a:t>
            </a:r>
          </a:p>
        </p:txBody>
      </p:sp>
      <p:sp>
        <p:nvSpPr>
          <p:cNvPr id="33" name="TextBox 33"/>
          <p:cNvSpPr txBox="1"/>
          <p:nvPr/>
        </p:nvSpPr>
        <p:spPr>
          <a:xfrm>
            <a:off x="12485065" y="3518130"/>
            <a:ext cx="1656736" cy="406458"/>
          </a:xfrm>
          <a:prstGeom prst="rect">
            <a:avLst/>
          </a:prstGeom>
        </p:spPr>
        <p:txBody>
          <a:bodyPr wrap="square" lIns="0" tIns="0" rIns="0" bIns="0" rtlCol="0" anchor="t">
            <a:spAutoFit/>
          </a:bodyPr>
          <a:lstStyle/>
          <a:p>
            <a:pPr algn="ctr">
              <a:lnSpc>
                <a:spcPts val="3359"/>
              </a:lnSpc>
              <a:spcBef>
                <a:spcPct val="0"/>
              </a:spcBef>
            </a:pPr>
            <a:r>
              <a:rPr lang="en-US" sz="2399">
                <a:solidFill>
                  <a:srgbClr val="000000"/>
                </a:solidFill>
                <a:latin typeface="Canva Sans Bold"/>
              </a:rPr>
              <a:t>Labour</a:t>
            </a:r>
          </a:p>
        </p:txBody>
      </p:sp>
      <p:sp>
        <p:nvSpPr>
          <p:cNvPr id="34" name="TextBox 34"/>
          <p:cNvSpPr txBox="1"/>
          <p:nvPr/>
        </p:nvSpPr>
        <p:spPr>
          <a:xfrm>
            <a:off x="12616738" y="5741417"/>
            <a:ext cx="1559266" cy="406458"/>
          </a:xfrm>
          <a:prstGeom prst="rect">
            <a:avLst/>
          </a:prstGeom>
        </p:spPr>
        <p:txBody>
          <a:bodyPr wrap="square" lIns="0" tIns="0" rIns="0" bIns="0" rtlCol="0" anchor="t">
            <a:spAutoFit/>
          </a:bodyPr>
          <a:lstStyle/>
          <a:p>
            <a:pPr algn="ctr">
              <a:lnSpc>
                <a:spcPts val="3359"/>
              </a:lnSpc>
              <a:spcBef>
                <a:spcPct val="0"/>
              </a:spcBef>
            </a:pPr>
            <a:r>
              <a:rPr lang="en-US" sz="2399">
                <a:solidFill>
                  <a:srgbClr val="000000"/>
                </a:solidFill>
                <a:latin typeface="Canva Sans Bold"/>
              </a:rPr>
              <a:t>Landlord</a:t>
            </a:r>
          </a:p>
        </p:txBody>
      </p:sp>
      <p:sp>
        <p:nvSpPr>
          <p:cNvPr id="38" name="AutoShape 38"/>
          <p:cNvSpPr/>
          <p:nvPr/>
        </p:nvSpPr>
        <p:spPr>
          <a:xfrm flipH="1">
            <a:off x="14858255" y="2711814"/>
            <a:ext cx="668103" cy="0"/>
          </a:xfrm>
          <a:prstGeom prst="line">
            <a:avLst/>
          </a:prstGeom>
          <a:ln w="38100" cap="flat">
            <a:solidFill>
              <a:srgbClr val="000000"/>
            </a:solidFill>
            <a:prstDash val="solid"/>
            <a:headEnd type="none" w="sm" len="sm"/>
            <a:tailEnd type="arrow" w="med" len="sm"/>
          </a:ln>
        </p:spPr>
      </p:sp>
      <p:sp>
        <p:nvSpPr>
          <p:cNvPr id="39" name="AutoShape 39"/>
          <p:cNvSpPr/>
          <p:nvPr/>
        </p:nvSpPr>
        <p:spPr>
          <a:xfrm flipH="1">
            <a:off x="14858255" y="3799672"/>
            <a:ext cx="668103" cy="0"/>
          </a:xfrm>
          <a:prstGeom prst="line">
            <a:avLst/>
          </a:prstGeom>
          <a:ln w="38100" cap="flat">
            <a:solidFill>
              <a:srgbClr val="000000"/>
            </a:solidFill>
            <a:prstDash val="solid"/>
            <a:headEnd type="none" w="sm" len="sm"/>
            <a:tailEnd type="arrow" w="med" len="sm"/>
          </a:ln>
        </p:spPr>
      </p:sp>
      <p:sp>
        <p:nvSpPr>
          <p:cNvPr id="40" name="AutoShape 40"/>
          <p:cNvSpPr/>
          <p:nvPr/>
        </p:nvSpPr>
        <p:spPr>
          <a:xfrm flipH="1">
            <a:off x="14858255" y="4880617"/>
            <a:ext cx="668103" cy="0"/>
          </a:xfrm>
          <a:prstGeom prst="line">
            <a:avLst/>
          </a:prstGeom>
          <a:ln w="38100" cap="flat">
            <a:solidFill>
              <a:srgbClr val="000000"/>
            </a:solidFill>
            <a:prstDash val="solid"/>
            <a:headEnd type="none" w="sm" len="sm"/>
            <a:tailEnd type="arrow" w="med" len="sm"/>
          </a:ln>
        </p:spPr>
      </p:sp>
      <p:sp>
        <p:nvSpPr>
          <p:cNvPr id="41" name="AutoShape 41"/>
          <p:cNvSpPr/>
          <p:nvPr/>
        </p:nvSpPr>
        <p:spPr>
          <a:xfrm flipH="1">
            <a:off x="14858255" y="5961562"/>
            <a:ext cx="668103" cy="0"/>
          </a:xfrm>
          <a:prstGeom prst="line">
            <a:avLst/>
          </a:prstGeom>
          <a:ln w="38100" cap="flat">
            <a:solidFill>
              <a:srgbClr val="000000"/>
            </a:solidFill>
            <a:prstDash val="solid"/>
            <a:headEnd type="none" w="sm" len="sm"/>
            <a:tailEnd type="arrow" w="med" len="sm"/>
          </a:ln>
        </p:spPr>
      </p:sp>
      <p:sp>
        <p:nvSpPr>
          <p:cNvPr id="42" name="AutoShape 42"/>
          <p:cNvSpPr/>
          <p:nvPr/>
        </p:nvSpPr>
        <p:spPr>
          <a:xfrm flipH="1">
            <a:off x="14836689" y="7087749"/>
            <a:ext cx="668103" cy="0"/>
          </a:xfrm>
          <a:prstGeom prst="line">
            <a:avLst/>
          </a:prstGeom>
          <a:ln w="38100" cap="flat">
            <a:solidFill>
              <a:srgbClr val="000000"/>
            </a:solidFill>
            <a:prstDash val="solid"/>
            <a:headEnd type="none" w="sm" len="sm"/>
            <a:tailEnd type="arrow" w="med" len="sm"/>
          </a:ln>
        </p:spPr>
      </p:sp>
      <p:sp>
        <p:nvSpPr>
          <p:cNvPr id="43" name="AutoShape 43"/>
          <p:cNvSpPr/>
          <p:nvPr/>
        </p:nvSpPr>
        <p:spPr>
          <a:xfrm flipH="1">
            <a:off x="14858255" y="8199651"/>
            <a:ext cx="668103" cy="0"/>
          </a:xfrm>
          <a:prstGeom prst="line">
            <a:avLst/>
          </a:prstGeom>
          <a:ln w="38100" cap="flat">
            <a:solidFill>
              <a:srgbClr val="000000"/>
            </a:solidFill>
            <a:prstDash val="solid"/>
            <a:headEnd type="none" w="sm" len="sm"/>
            <a:tailEnd type="arrow" w="med" len="sm"/>
          </a:ln>
        </p:spPr>
      </p:sp>
      <p:sp>
        <p:nvSpPr>
          <p:cNvPr id="44" name="AutoShape 44"/>
          <p:cNvSpPr/>
          <p:nvPr/>
        </p:nvSpPr>
        <p:spPr>
          <a:xfrm>
            <a:off x="3151849" y="3032575"/>
            <a:ext cx="19050" cy="2511828"/>
          </a:xfrm>
          <a:prstGeom prst="line">
            <a:avLst/>
          </a:prstGeom>
          <a:ln w="38100" cap="flat">
            <a:solidFill>
              <a:srgbClr val="000000"/>
            </a:solidFill>
            <a:prstDash val="solid"/>
            <a:headEnd type="none" w="sm" len="sm"/>
            <a:tailEnd type="arrow" w="med" len="sm"/>
          </a:ln>
        </p:spPr>
      </p:sp>
      <p:sp>
        <p:nvSpPr>
          <p:cNvPr id="45" name="AutoShape 45"/>
          <p:cNvSpPr/>
          <p:nvPr/>
        </p:nvSpPr>
        <p:spPr>
          <a:xfrm flipH="1">
            <a:off x="4174506" y="1511716"/>
            <a:ext cx="1055231" cy="4032687"/>
          </a:xfrm>
          <a:prstGeom prst="line">
            <a:avLst/>
          </a:prstGeom>
          <a:ln w="38100" cap="flat">
            <a:solidFill>
              <a:srgbClr val="000000"/>
            </a:solidFill>
            <a:prstDash val="solid"/>
            <a:headEnd type="none" w="sm" len="sm"/>
            <a:tailEnd type="none" w="sm" len="sm"/>
          </a:ln>
        </p:spPr>
      </p:sp>
      <p:sp>
        <p:nvSpPr>
          <p:cNvPr id="46" name="AutoShape 46"/>
          <p:cNvSpPr/>
          <p:nvPr/>
        </p:nvSpPr>
        <p:spPr>
          <a:xfrm>
            <a:off x="5229777" y="1511716"/>
            <a:ext cx="9112613" cy="19050"/>
          </a:xfrm>
          <a:prstGeom prst="line">
            <a:avLst/>
          </a:prstGeom>
          <a:ln w="38100" cap="flat">
            <a:solidFill>
              <a:srgbClr val="000000"/>
            </a:solidFill>
            <a:prstDash val="solid"/>
            <a:headEnd type="none" w="sm" len="sm"/>
            <a:tailEnd type="arrow" w="med" len="sm"/>
          </a:ln>
        </p:spPr>
      </p:sp>
      <p:sp>
        <p:nvSpPr>
          <p:cNvPr id="47" name="AutoShape 47"/>
          <p:cNvSpPr/>
          <p:nvPr/>
        </p:nvSpPr>
        <p:spPr>
          <a:xfrm>
            <a:off x="11178202" y="2469848"/>
            <a:ext cx="0" cy="3343904"/>
          </a:xfrm>
          <a:prstGeom prst="line">
            <a:avLst/>
          </a:prstGeom>
          <a:ln w="38100" cap="flat">
            <a:solidFill>
              <a:srgbClr val="000000"/>
            </a:solidFill>
            <a:prstDash val="solid"/>
            <a:headEnd type="none" w="sm" len="sm"/>
            <a:tailEnd type="none" w="sm" len="sm"/>
          </a:ln>
        </p:spPr>
      </p:sp>
      <p:grpSp>
        <p:nvGrpSpPr>
          <p:cNvPr id="48" name="Group 48"/>
          <p:cNvGrpSpPr/>
          <p:nvPr/>
        </p:nvGrpSpPr>
        <p:grpSpPr>
          <a:xfrm>
            <a:off x="7398643" y="1988140"/>
            <a:ext cx="2727739" cy="963721"/>
            <a:chOff x="0" y="0"/>
            <a:chExt cx="718417" cy="253820"/>
          </a:xfrm>
        </p:grpSpPr>
        <p:sp>
          <p:nvSpPr>
            <p:cNvPr id="49" name="Freeform 49"/>
            <p:cNvSpPr/>
            <p:nvPr/>
          </p:nvSpPr>
          <p:spPr>
            <a:xfrm>
              <a:off x="0" y="0"/>
              <a:ext cx="718417" cy="253820"/>
            </a:xfrm>
            <a:custGeom>
              <a:avLst/>
              <a:gdLst/>
              <a:ahLst/>
              <a:cxnLst/>
              <a:rect l="l" t="t" r="r" b="b"/>
              <a:pathLst>
                <a:path w="718417" h="253820">
                  <a:moveTo>
                    <a:pt x="126910" y="0"/>
                  </a:moveTo>
                  <a:lnTo>
                    <a:pt x="591507" y="0"/>
                  </a:lnTo>
                  <a:cubicBezTo>
                    <a:pt x="661597" y="0"/>
                    <a:pt x="718417" y="56819"/>
                    <a:pt x="718417" y="126910"/>
                  </a:cubicBezTo>
                  <a:lnTo>
                    <a:pt x="718417" y="126910"/>
                  </a:lnTo>
                  <a:cubicBezTo>
                    <a:pt x="718417" y="197000"/>
                    <a:pt x="661597" y="253820"/>
                    <a:pt x="591507" y="253820"/>
                  </a:cubicBezTo>
                  <a:lnTo>
                    <a:pt x="126910" y="253820"/>
                  </a:lnTo>
                  <a:cubicBezTo>
                    <a:pt x="56819" y="253820"/>
                    <a:pt x="0" y="197000"/>
                    <a:pt x="0" y="126910"/>
                  </a:cubicBezTo>
                  <a:lnTo>
                    <a:pt x="0" y="126910"/>
                  </a:lnTo>
                  <a:cubicBezTo>
                    <a:pt x="0" y="56819"/>
                    <a:pt x="56819" y="0"/>
                    <a:pt x="126910" y="0"/>
                  </a:cubicBezTo>
                  <a:close/>
                </a:path>
              </a:pathLst>
            </a:custGeom>
            <a:gradFill rotWithShape="1">
              <a:gsLst>
                <a:gs pos="0">
                  <a:srgbClr val="CDFFD8">
                    <a:alpha val="100000"/>
                  </a:srgbClr>
                </a:gs>
                <a:gs pos="100000">
                  <a:srgbClr val="94B9FF">
                    <a:alpha val="100000"/>
                  </a:srgbClr>
                </a:gs>
              </a:gsLst>
              <a:lin ang="0"/>
            </a:gradFill>
          </p:spPr>
        </p:sp>
        <p:sp>
          <p:nvSpPr>
            <p:cNvPr id="50" name="TextBox 50"/>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51" name="Group 51"/>
          <p:cNvGrpSpPr/>
          <p:nvPr/>
        </p:nvGrpSpPr>
        <p:grpSpPr>
          <a:xfrm>
            <a:off x="7398643" y="3099540"/>
            <a:ext cx="2727739" cy="963721"/>
            <a:chOff x="0" y="0"/>
            <a:chExt cx="718417" cy="253820"/>
          </a:xfrm>
        </p:grpSpPr>
        <p:sp>
          <p:nvSpPr>
            <p:cNvPr id="52" name="Freeform 52"/>
            <p:cNvSpPr/>
            <p:nvPr/>
          </p:nvSpPr>
          <p:spPr>
            <a:xfrm>
              <a:off x="0" y="0"/>
              <a:ext cx="718417" cy="253820"/>
            </a:xfrm>
            <a:custGeom>
              <a:avLst/>
              <a:gdLst/>
              <a:ahLst/>
              <a:cxnLst/>
              <a:rect l="l" t="t" r="r" b="b"/>
              <a:pathLst>
                <a:path w="718417" h="253820">
                  <a:moveTo>
                    <a:pt x="126910" y="0"/>
                  </a:moveTo>
                  <a:lnTo>
                    <a:pt x="591507" y="0"/>
                  </a:lnTo>
                  <a:cubicBezTo>
                    <a:pt x="661597" y="0"/>
                    <a:pt x="718417" y="56819"/>
                    <a:pt x="718417" y="126910"/>
                  </a:cubicBezTo>
                  <a:lnTo>
                    <a:pt x="718417" y="126910"/>
                  </a:lnTo>
                  <a:cubicBezTo>
                    <a:pt x="718417" y="197000"/>
                    <a:pt x="661597" y="253820"/>
                    <a:pt x="591507" y="253820"/>
                  </a:cubicBezTo>
                  <a:lnTo>
                    <a:pt x="126910" y="253820"/>
                  </a:lnTo>
                  <a:cubicBezTo>
                    <a:pt x="56819" y="253820"/>
                    <a:pt x="0" y="197000"/>
                    <a:pt x="0" y="126910"/>
                  </a:cubicBezTo>
                  <a:lnTo>
                    <a:pt x="0" y="126910"/>
                  </a:lnTo>
                  <a:cubicBezTo>
                    <a:pt x="0" y="56819"/>
                    <a:pt x="56819" y="0"/>
                    <a:pt x="126910" y="0"/>
                  </a:cubicBezTo>
                  <a:close/>
                </a:path>
              </a:pathLst>
            </a:custGeom>
            <a:gradFill rotWithShape="1">
              <a:gsLst>
                <a:gs pos="0">
                  <a:srgbClr val="CDFFD8">
                    <a:alpha val="100000"/>
                  </a:srgbClr>
                </a:gs>
                <a:gs pos="100000">
                  <a:srgbClr val="94B9FF">
                    <a:alpha val="100000"/>
                  </a:srgbClr>
                </a:gs>
              </a:gsLst>
              <a:lin ang="0"/>
            </a:gradFill>
          </p:spPr>
        </p:sp>
        <p:sp>
          <p:nvSpPr>
            <p:cNvPr id="53" name="TextBox 53"/>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grpSp>
        <p:nvGrpSpPr>
          <p:cNvPr id="54" name="Group 54"/>
          <p:cNvGrpSpPr/>
          <p:nvPr/>
        </p:nvGrpSpPr>
        <p:grpSpPr>
          <a:xfrm>
            <a:off x="7398643" y="4215661"/>
            <a:ext cx="2727739" cy="963721"/>
            <a:chOff x="0" y="0"/>
            <a:chExt cx="718417" cy="253820"/>
          </a:xfrm>
        </p:grpSpPr>
        <p:sp>
          <p:nvSpPr>
            <p:cNvPr id="55" name="Freeform 55"/>
            <p:cNvSpPr/>
            <p:nvPr/>
          </p:nvSpPr>
          <p:spPr>
            <a:xfrm>
              <a:off x="0" y="0"/>
              <a:ext cx="718417" cy="253820"/>
            </a:xfrm>
            <a:custGeom>
              <a:avLst/>
              <a:gdLst/>
              <a:ahLst/>
              <a:cxnLst/>
              <a:rect l="l" t="t" r="r" b="b"/>
              <a:pathLst>
                <a:path w="718417" h="253820">
                  <a:moveTo>
                    <a:pt x="126910" y="0"/>
                  </a:moveTo>
                  <a:lnTo>
                    <a:pt x="591507" y="0"/>
                  </a:lnTo>
                  <a:cubicBezTo>
                    <a:pt x="661597" y="0"/>
                    <a:pt x="718417" y="56819"/>
                    <a:pt x="718417" y="126910"/>
                  </a:cubicBezTo>
                  <a:lnTo>
                    <a:pt x="718417" y="126910"/>
                  </a:lnTo>
                  <a:cubicBezTo>
                    <a:pt x="718417" y="197000"/>
                    <a:pt x="661597" y="253820"/>
                    <a:pt x="591507" y="253820"/>
                  </a:cubicBezTo>
                  <a:lnTo>
                    <a:pt x="126910" y="253820"/>
                  </a:lnTo>
                  <a:cubicBezTo>
                    <a:pt x="56819" y="253820"/>
                    <a:pt x="0" y="197000"/>
                    <a:pt x="0" y="126910"/>
                  </a:cubicBezTo>
                  <a:lnTo>
                    <a:pt x="0" y="126910"/>
                  </a:lnTo>
                  <a:cubicBezTo>
                    <a:pt x="0" y="56819"/>
                    <a:pt x="56819" y="0"/>
                    <a:pt x="126910" y="0"/>
                  </a:cubicBezTo>
                  <a:close/>
                </a:path>
              </a:pathLst>
            </a:custGeom>
            <a:gradFill rotWithShape="1">
              <a:gsLst>
                <a:gs pos="0">
                  <a:srgbClr val="CDFFD8">
                    <a:alpha val="100000"/>
                  </a:srgbClr>
                </a:gs>
                <a:gs pos="100000">
                  <a:srgbClr val="94B9FF">
                    <a:alpha val="100000"/>
                  </a:srgbClr>
                </a:gs>
              </a:gsLst>
              <a:lin ang="0"/>
            </a:gradFill>
          </p:spPr>
        </p:sp>
        <p:sp>
          <p:nvSpPr>
            <p:cNvPr id="56" name="TextBox 56"/>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57" name="AutoShape 57"/>
          <p:cNvSpPr/>
          <p:nvPr/>
        </p:nvSpPr>
        <p:spPr>
          <a:xfrm flipH="1">
            <a:off x="10126382" y="2469793"/>
            <a:ext cx="1042296" cy="208"/>
          </a:xfrm>
          <a:prstGeom prst="line">
            <a:avLst/>
          </a:prstGeom>
          <a:ln w="38100" cap="flat">
            <a:solidFill>
              <a:srgbClr val="000000"/>
            </a:solidFill>
            <a:prstDash val="solid"/>
            <a:headEnd type="none" w="sm" len="sm"/>
            <a:tailEnd type="arrow" w="med" len="sm"/>
          </a:ln>
        </p:spPr>
      </p:sp>
      <p:sp>
        <p:nvSpPr>
          <p:cNvPr id="58" name="AutoShape 58"/>
          <p:cNvSpPr/>
          <p:nvPr/>
        </p:nvSpPr>
        <p:spPr>
          <a:xfrm flipH="1">
            <a:off x="10126382" y="3562143"/>
            <a:ext cx="1042296" cy="208"/>
          </a:xfrm>
          <a:prstGeom prst="line">
            <a:avLst/>
          </a:prstGeom>
          <a:ln w="38100" cap="flat">
            <a:solidFill>
              <a:srgbClr val="000000"/>
            </a:solidFill>
            <a:prstDash val="solid"/>
            <a:headEnd type="none" w="sm" len="sm"/>
            <a:tailEnd type="arrow" w="med" len="sm"/>
          </a:ln>
        </p:spPr>
      </p:sp>
      <p:sp>
        <p:nvSpPr>
          <p:cNvPr id="59" name="AutoShape 59"/>
          <p:cNvSpPr/>
          <p:nvPr/>
        </p:nvSpPr>
        <p:spPr>
          <a:xfrm flipH="1" flipV="1">
            <a:off x="10126309" y="4679424"/>
            <a:ext cx="1071011" cy="0"/>
          </a:xfrm>
          <a:prstGeom prst="line">
            <a:avLst/>
          </a:prstGeom>
          <a:ln w="38100" cap="flat">
            <a:solidFill>
              <a:srgbClr val="000000"/>
            </a:solidFill>
            <a:prstDash val="solid"/>
            <a:headEnd type="none" w="sm" len="sm"/>
            <a:tailEnd type="arrow" w="med" len="sm"/>
          </a:ln>
        </p:spPr>
      </p:sp>
      <p:sp>
        <p:nvSpPr>
          <p:cNvPr id="60" name="TextBox 60"/>
          <p:cNvSpPr txBox="1"/>
          <p:nvPr/>
        </p:nvSpPr>
        <p:spPr>
          <a:xfrm>
            <a:off x="8049451" y="2193915"/>
            <a:ext cx="1350927" cy="407035"/>
          </a:xfrm>
          <a:prstGeom prst="rect">
            <a:avLst/>
          </a:prstGeom>
        </p:spPr>
        <p:txBody>
          <a:bodyPr wrap="square" lIns="0" tIns="0" rIns="0" bIns="0" rtlCol="0" anchor="t">
            <a:spAutoFit/>
          </a:bodyPr>
          <a:lstStyle/>
          <a:p>
            <a:pPr algn="ctr">
              <a:lnSpc>
                <a:spcPts val="3383"/>
              </a:lnSpc>
              <a:spcBef>
                <a:spcPct val="0"/>
              </a:spcBef>
            </a:pPr>
            <a:r>
              <a:rPr lang="en-US" sz="2416">
                <a:solidFill>
                  <a:srgbClr val="000000"/>
                </a:solidFill>
                <a:latin typeface="Canva Sans Bold"/>
              </a:rPr>
              <a:t>Profile</a:t>
            </a:r>
          </a:p>
        </p:txBody>
      </p:sp>
      <p:sp>
        <p:nvSpPr>
          <p:cNvPr id="61" name="TextBox 61"/>
          <p:cNvSpPr txBox="1"/>
          <p:nvPr/>
        </p:nvSpPr>
        <p:spPr>
          <a:xfrm>
            <a:off x="7952119" y="3363568"/>
            <a:ext cx="1605749" cy="407035"/>
          </a:xfrm>
          <a:prstGeom prst="rect">
            <a:avLst/>
          </a:prstGeom>
        </p:spPr>
        <p:txBody>
          <a:bodyPr wrap="square" lIns="0" tIns="0" rIns="0" bIns="0" rtlCol="0" anchor="t">
            <a:spAutoFit/>
          </a:bodyPr>
          <a:lstStyle/>
          <a:p>
            <a:pPr algn="ctr">
              <a:lnSpc>
                <a:spcPts val="3383"/>
              </a:lnSpc>
              <a:spcBef>
                <a:spcPct val="0"/>
              </a:spcBef>
            </a:pPr>
            <a:r>
              <a:rPr lang="en-US" sz="2416">
                <a:solidFill>
                  <a:srgbClr val="000000"/>
                </a:solidFill>
                <a:latin typeface="Canva Sans Bold"/>
              </a:rPr>
              <a:t>Setting</a:t>
            </a:r>
          </a:p>
        </p:txBody>
      </p:sp>
      <p:sp>
        <p:nvSpPr>
          <p:cNvPr id="62" name="TextBox 62"/>
          <p:cNvSpPr txBox="1"/>
          <p:nvPr/>
        </p:nvSpPr>
        <p:spPr>
          <a:xfrm>
            <a:off x="7966456" y="4417403"/>
            <a:ext cx="1802667" cy="407035"/>
          </a:xfrm>
          <a:prstGeom prst="rect">
            <a:avLst/>
          </a:prstGeom>
        </p:spPr>
        <p:txBody>
          <a:bodyPr wrap="square" lIns="0" tIns="0" rIns="0" bIns="0" rtlCol="0" anchor="t">
            <a:spAutoFit/>
          </a:bodyPr>
          <a:lstStyle/>
          <a:p>
            <a:pPr algn="ctr">
              <a:lnSpc>
                <a:spcPts val="3383"/>
              </a:lnSpc>
              <a:spcBef>
                <a:spcPct val="0"/>
              </a:spcBef>
            </a:pPr>
            <a:r>
              <a:rPr lang="en-US" sz="2416">
                <a:solidFill>
                  <a:srgbClr val="000000"/>
                </a:solidFill>
                <a:latin typeface="Canva Sans Bold"/>
              </a:rPr>
              <a:t>Update</a:t>
            </a:r>
          </a:p>
        </p:txBody>
      </p:sp>
      <p:grpSp>
        <p:nvGrpSpPr>
          <p:cNvPr id="63" name="Group 63"/>
          <p:cNvGrpSpPr/>
          <p:nvPr/>
        </p:nvGrpSpPr>
        <p:grpSpPr>
          <a:xfrm>
            <a:off x="7398643" y="5331782"/>
            <a:ext cx="2727739" cy="963721"/>
            <a:chOff x="0" y="0"/>
            <a:chExt cx="718417" cy="253820"/>
          </a:xfrm>
        </p:grpSpPr>
        <p:sp>
          <p:nvSpPr>
            <p:cNvPr id="64" name="Freeform 64"/>
            <p:cNvSpPr/>
            <p:nvPr/>
          </p:nvSpPr>
          <p:spPr>
            <a:xfrm>
              <a:off x="0" y="0"/>
              <a:ext cx="718417" cy="253820"/>
            </a:xfrm>
            <a:custGeom>
              <a:avLst/>
              <a:gdLst/>
              <a:ahLst/>
              <a:cxnLst/>
              <a:rect l="l" t="t" r="r" b="b"/>
              <a:pathLst>
                <a:path w="718417" h="253820">
                  <a:moveTo>
                    <a:pt x="126910" y="0"/>
                  </a:moveTo>
                  <a:lnTo>
                    <a:pt x="591507" y="0"/>
                  </a:lnTo>
                  <a:cubicBezTo>
                    <a:pt x="661597" y="0"/>
                    <a:pt x="718417" y="56819"/>
                    <a:pt x="718417" y="126910"/>
                  </a:cubicBezTo>
                  <a:lnTo>
                    <a:pt x="718417" y="126910"/>
                  </a:lnTo>
                  <a:cubicBezTo>
                    <a:pt x="718417" y="197000"/>
                    <a:pt x="661597" y="253820"/>
                    <a:pt x="591507" y="253820"/>
                  </a:cubicBezTo>
                  <a:lnTo>
                    <a:pt x="126910" y="253820"/>
                  </a:lnTo>
                  <a:cubicBezTo>
                    <a:pt x="56819" y="253820"/>
                    <a:pt x="0" y="197000"/>
                    <a:pt x="0" y="126910"/>
                  </a:cubicBezTo>
                  <a:lnTo>
                    <a:pt x="0" y="126910"/>
                  </a:lnTo>
                  <a:cubicBezTo>
                    <a:pt x="0" y="56819"/>
                    <a:pt x="56819" y="0"/>
                    <a:pt x="126910" y="0"/>
                  </a:cubicBezTo>
                  <a:close/>
                </a:path>
              </a:pathLst>
            </a:custGeom>
            <a:gradFill rotWithShape="1">
              <a:gsLst>
                <a:gs pos="0">
                  <a:srgbClr val="CDFFD8">
                    <a:alpha val="100000"/>
                  </a:srgbClr>
                </a:gs>
                <a:gs pos="100000">
                  <a:srgbClr val="94B9FF">
                    <a:alpha val="100000"/>
                  </a:srgbClr>
                </a:gs>
              </a:gsLst>
              <a:lin ang="0"/>
            </a:gradFill>
          </p:spPr>
        </p:sp>
        <p:sp>
          <p:nvSpPr>
            <p:cNvPr id="65" name="TextBox 65"/>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66" name="TextBox 66"/>
          <p:cNvSpPr txBox="1"/>
          <p:nvPr/>
        </p:nvSpPr>
        <p:spPr>
          <a:xfrm>
            <a:off x="7940017" y="5548563"/>
            <a:ext cx="1840504" cy="407035"/>
          </a:xfrm>
          <a:prstGeom prst="rect">
            <a:avLst/>
          </a:prstGeom>
        </p:spPr>
        <p:txBody>
          <a:bodyPr wrap="square" lIns="0" tIns="0" rIns="0" bIns="0" rtlCol="0" anchor="t">
            <a:spAutoFit/>
          </a:bodyPr>
          <a:lstStyle/>
          <a:p>
            <a:pPr algn="ctr">
              <a:lnSpc>
                <a:spcPts val="3383"/>
              </a:lnSpc>
              <a:spcBef>
                <a:spcPct val="0"/>
              </a:spcBef>
            </a:pPr>
            <a:r>
              <a:rPr lang="en-US" sz="2416">
                <a:solidFill>
                  <a:srgbClr val="000000"/>
                </a:solidFill>
                <a:latin typeface="Canva Sans Bold"/>
              </a:rPr>
              <a:t>Language</a:t>
            </a:r>
          </a:p>
        </p:txBody>
      </p:sp>
      <p:sp>
        <p:nvSpPr>
          <p:cNvPr id="67" name="AutoShape 67"/>
          <p:cNvSpPr/>
          <p:nvPr/>
        </p:nvSpPr>
        <p:spPr>
          <a:xfrm flipH="1">
            <a:off x="10116234" y="5831416"/>
            <a:ext cx="1080566" cy="0"/>
          </a:xfrm>
          <a:prstGeom prst="line">
            <a:avLst/>
          </a:prstGeom>
          <a:ln w="38100" cap="flat">
            <a:solidFill>
              <a:srgbClr val="000000"/>
            </a:solidFill>
            <a:prstDash val="solid"/>
            <a:headEnd type="none" w="sm" len="sm"/>
            <a:tailEnd type="arrow" w="med" len="sm"/>
          </a:ln>
        </p:spPr>
      </p:sp>
      <p:sp>
        <p:nvSpPr>
          <p:cNvPr id="68" name="AutoShape 68"/>
          <p:cNvSpPr/>
          <p:nvPr/>
        </p:nvSpPr>
        <p:spPr>
          <a:xfrm flipV="1">
            <a:off x="5233788" y="8337420"/>
            <a:ext cx="2596414" cy="79208"/>
          </a:xfrm>
          <a:prstGeom prst="line">
            <a:avLst/>
          </a:prstGeom>
          <a:ln w="38100" cap="flat">
            <a:solidFill>
              <a:srgbClr val="000000"/>
            </a:solidFill>
            <a:prstDash val="solid"/>
            <a:headEnd type="none" w="sm" len="sm"/>
            <a:tailEnd type="arrow" w="med" len="sm"/>
          </a:ln>
        </p:spPr>
      </p:sp>
      <p:sp>
        <p:nvSpPr>
          <p:cNvPr id="69" name="AutoShape 69"/>
          <p:cNvSpPr/>
          <p:nvPr/>
        </p:nvSpPr>
        <p:spPr>
          <a:xfrm>
            <a:off x="6541505" y="2528195"/>
            <a:ext cx="854194" cy="0"/>
          </a:xfrm>
          <a:prstGeom prst="line">
            <a:avLst/>
          </a:prstGeom>
          <a:ln w="38100" cap="flat">
            <a:solidFill>
              <a:srgbClr val="000000"/>
            </a:solidFill>
            <a:prstDash val="solid"/>
            <a:headEnd type="none" w="sm" len="sm"/>
            <a:tailEnd type="none" w="sm" len="sm"/>
          </a:ln>
        </p:spPr>
      </p:sp>
      <p:sp>
        <p:nvSpPr>
          <p:cNvPr id="70" name="AutoShape 70"/>
          <p:cNvSpPr/>
          <p:nvPr/>
        </p:nvSpPr>
        <p:spPr>
          <a:xfrm flipH="1">
            <a:off x="6541505" y="2547245"/>
            <a:ext cx="19050" cy="5176947"/>
          </a:xfrm>
          <a:prstGeom prst="line">
            <a:avLst/>
          </a:prstGeom>
          <a:ln w="38100" cap="flat">
            <a:solidFill>
              <a:srgbClr val="000000"/>
            </a:solidFill>
            <a:prstDash val="solid"/>
            <a:headEnd type="none" w="sm" len="sm"/>
            <a:tailEnd type="none" w="sm" len="sm"/>
          </a:ln>
        </p:spPr>
      </p:sp>
      <p:sp>
        <p:nvSpPr>
          <p:cNvPr id="71" name="AutoShape 71"/>
          <p:cNvSpPr/>
          <p:nvPr/>
        </p:nvSpPr>
        <p:spPr>
          <a:xfrm>
            <a:off x="6522455" y="7724262"/>
            <a:ext cx="1311728" cy="4762"/>
          </a:xfrm>
          <a:prstGeom prst="line">
            <a:avLst/>
          </a:prstGeom>
          <a:ln w="38100" cap="flat">
            <a:solidFill>
              <a:srgbClr val="000000"/>
            </a:solidFill>
            <a:prstDash val="solid"/>
            <a:headEnd type="none" w="sm" len="sm"/>
            <a:tailEnd type="arrow" w="med" len="sm"/>
          </a:ln>
        </p:spPr>
      </p:sp>
      <p:sp>
        <p:nvSpPr>
          <p:cNvPr id="72" name="AutoShape 72"/>
          <p:cNvSpPr/>
          <p:nvPr/>
        </p:nvSpPr>
        <p:spPr>
          <a:xfrm>
            <a:off x="11197321" y="2730864"/>
            <a:ext cx="765256" cy="0"/>
          </a:xfrm>
          <a:prstGeom prst="line">
            <a:avLst/>
          </a:prstGeom>
          <a:ln w="38100" cap="flat">
            <a:solidFill>
              <a:srgbClr val="000000"/>
            </a:solidFill>
            <a:prstDash val="solid"/>
            <a:headEnd type="none" w="sm" len="sm"/>
            <a:tailEnd type="none" w="sm" len="sm"/>
          </a:ln>
        </p:spPr>
      </p:sp>
      <p:sp>
        <p:nvSpPr>
          <p:cNvPr id="73" name="TextBox 66">
            <a:extLst>
              <a:ext uri="{FF2B5EF4-FFF2-40B4-BE49-F238E27FC236}">
                <a16:creationId xmlns:a16="http://schemas.microsoft.com/office/drawing/2014/main" id="{34608B00-E989-071E-EC03-885EEBE4612A}"/>
              </a:ext>
            </a:extLst>
          </p:cNvPr>
          <p:cNvSpPr txBox="1"/>
          <p:nvPr/>
        </p:nvSpPr>
        <p:spPr>
          <a:xfrm>
            <a:off x="7834739" y="9383628"/>
            <a:ext cx="1915701" cy="422074"/>
          </a:xfrm>
          <a:prstGeom prst="rect">
            <a:avLst/>
          </a:prstGeom>
        </p:spPr>
        <p:txBody>
          <a:bodyPr wrap="square" lIns="0" tIns="0" rIns="0" bIns="0" rtlCol="0" anchor="t">
            <a:spAutoFit/>
          </a:bodyPr>
          <a:lstStyle/>
          <a:p>
            <a:pPr algn="ctr">
              <a:lnSpc>
                <a:spcPts val="3383"/>
              </a:lnSpc>
              <a:spcBef>
                <a:spcPct val="0"/>
              </a:spcBef>
            </a:pPr>
            <a:r>
              <a:rPr lang="en-US" sz="2400">
                <a:solidFill>
                  <a:srgbClr val="000000"/>
                </a:solidFill>
                <a:latin typeface="Canva Sans Bold"/>
              </a:rPr>
              <a:t>Database</a:t>
            </a:r>
            <a:endParaRPr lang="en-US" sz="2416">
              <a:solidFill>
                <a:srgbClr val="000000"/>
              </a:solidFill>
              <a:latin typeface="Canva Sans Bold"/>
            </a:endParaRPr>
          </a:p>
        </p:txBody>
      </p:sp>
      <p:sp>
        <p:nvSpPr>
          <p:cNvPr id="74" name="TextBox 66">
            <a:extLst>
              <a:ext uri="{FF2B5EF4-FFF2-40B4-BE49-F238E27FC236}">
                <a16:creationId xmlns:a16="http://schemas.microsoft.com/office/drawing/2014/main" id="{F2FF5636-1D7B-6CDA-508B-7F3EC346954B}"/>
              </a:ext>
            </a:extLst>
          </p:cNvPr>
          <p:cNvSpPr txBox="1"/>
          <p:nvPr/>
        </p:nvSpPr>
        <p:spPr>
          <a:xfrm>
            <a:off x="8255844" y="1081839"/>
            <a:ext cx="2412004" cy="406458"/>
          </a:xfrm>
          <a:prstGeom prst="rect">
            <a:avLst/>
          </a:prstGeom>
        </p:spPr>
        <p:txBody>
          <a:bodyPr wrap="square" lIns="0" tIns="0" rIns="0" bIns="0" rtlCol="0" anchor="t">
            <a:spAutoFit/>
          </a:bodyPr>
          <a:lstStyle/>
          <a:p>
            <a:pPr algn="ctr">
              <a:lnSpc>
                <a:spcPts val="3383"/>
              </a:lnSpc>
              <a:spcBef>
                <a:spcPct val="0"/>
              </a:spcBef>
            </a:pPr>
            <a:r>
              <a:rPr lang="en-US" sz="2400">
                <a:solidFill>
                  <a:srgbClr val="000000"/>
                </a:solidFill>
                <a:latin typeface="Canva Sans Bold"/>
              </a:rPr>
              <a:t>Verification</a:t>
            </a:r>
            <a:endParaRPr lang="en-US" sz="2416">
              <a:solidFill>
                <a:srgbClr val="000000"/>
              </a:solidFill>
              <a:latin typeface="Canva Sans Bold"/>
            </a:endParaRPr>
          </a:p>
        </p:txBody>
      </p:sp>
      <p:grpSp>
        <p:nvGrpSpPr>
          <p:cNvPr id="75" name="Group 29">
            <a:extLst>
              <a:ext uri="{FF2B5EF4-FFF2-40B4-BE49-F238E27FC236}">
                <a16:creationId xmlns:a16="http://schemas.microsoft.com/office/drawing/2014/main" id="{3A60B4F7-3666-D9F8-96AF-8A65EB1A368A}"/>
              </a:ext>
            </a:extLst>
          </p:cNvPr>
          <p:cNvGrpSpPr/>
          <p:nvPr/>
        </p:nvGrpSpPr>
        <p:grpSpPr>
          <a:xfrm>
            <a:off x="11991079" y="8572826"/>
            <a:ext cx="3086100" cy="3339257"/>
            <a:chOff x="0" y="-66675"/>
            <a:chExt cx="812800" cy="879475"/>
          </a:xfrm>
        </p:grpSpPr>
        <p:sp>
          <p:nvSpPr>
            <p:cNvPr id="76" name="Freeform 30">
              <a:extLst>
                <a:ext uri="{FF2B5EF4-FFF2-40B4-BE49-F238E27FC236}">
                  <a16:creationId xmlns:a16="http://schemas.microsoft.com/office/drawing/2014/main" id="{0DC81CDB-70F9-3C06-3E06-8378137D5A44}"/>
                </a:ext>
              </a:extLst>
            </p:cNvPr>
            <p:cNvSpPr/>
            <p:nvPr/>
          </p:nvSpPr>
          <p:spPr>
            <a:xfrm>
              <a:off x="0" y="0"/>
              <a:ext cx="763063" cy="268717"/>
            </a:xfrm>
            <a:custGeom>
              <a:avLst/>
              <a:gdLst/>
              <a:ahLst/>
              <a:cxnLst/>
              <a:rect l="l" t="t" r="r" b="b"/>
              <a:pathLst>
                <a:path w="763063" h="268717">
                  <a:moveTo>
                    <a:pt x="134359" y="0"/>
                  </a:moveTo>
                  <a:lnTo>
                    <a:pt x="628705" y="0"/>
                  </a:lnTo>
                  <a:cubicBezTo>
                    <a:pt x="702909" y="0"/>
                    <a:pt x="763063" y="60154"/>
                    <a:pt x="763063" y="134359"/>
                  </a:cubicBezTo>
                  <a:lnTo>
                    <a:pt x="763063" y="134359"/>
                  </a:lnTo>
                  <a:cubicBezTo>
                    <a:pt x="763063" y="169993"/>
                    <a:pt x="748908" y="204167"/>
                    <a:pt x="723710" y="229364"/>
                  </a:cubicBezTo>
                  <a:cubicBezTo>
                    <a:pt x="698513" y="254562"/>
                    <a:pt x="664339" y="268717"/>
                    <a:pt x="628705" y="268717"/>
                  </a:cubicBezTo>
                  <a:lnTo>
                    <a:pt x="134359" y="268717"/>
                  </a:lnTo>
                  <a:cubicBezTo>
                    <a:pt x="60154" y="268717"/>
                    <a:pt x="0" y="208563"/>
                    <a:pt x="0" y="134359"/>
                  </a:cubicBezTo>
                  <a:lnTo>
                    <a:pt x="0" y="134359"/>
                  </a:lnTo>
                  <a:cubicBezTo>
                    <a:pt x="0" y="60154"/>
                    <a:pt x="60154" y="0"/>
                    <a:pt x="134359" y="0"/>
                  </a:cubicBezTo>
                  <a:close/>
                </a:path>
              </a:pathLst>
            </a:custGeom>
            <a:gradFill rotWithShape="1">
              <a:gsLst>
                <a:gs pos="0">
                  <a:srgbClr val="5DE0E6">
                    <a:alpha val="100000"/>
                  </a:srgbClr>
                </a:gs>
                <a:gs pos="100000">
                  <a:srgbClr val="004AAD">
                    <a:alpha val="100000"/>
                  </a:srgbClr>
                </a:gs>
              </a:gsLst>
              <a:lin ang="0"/>
            </a:gradFill>
          </p:spPr>
        </p:sp>
        <p:sp>
          <p:nvSpPr>
            <p:cNvPr id="77" name="TextBox 31">
              <a:extLst>
                <a:ext uri="{FF2B5EF4-FFF2-40B4-BE49-F238E27FC236}">
                  <a16:creationId xmlns:a16="http://schemas.microsoft.com/office/drawing/2014/main" id="{C5638E44-F17C-6825-D6A1-596D295B0BE2}"/>
                </a:ext>
              </a:extLst>
            </p:cNvPr>
            <p:cNvSpPr txBox="1"/>
            <p:nvPr/>
          </p:nvSpPr>
          <p:spPr>
            <a:xfrm>
              <a:off x="0" y="-66675"/>
              <a:ext cx="812800" cy="879475"/>
            </a:xfrm>
            <a:prstGeom prst="rect">
              <a:avLst/>
            </a:prstGeom>
          </p:spPr>
          <p:txBody>
            <a:bodyPr lIns="50800" tIns="50800" rIns="50800" bIns="50800" rtlCol="0" anchor="ctr"/>
            <a:lstStyle/>
            <a:p>
              <a:pPr>
                <a:lnSpc>
                  <a:spcPts val="3359"/>
                </a:lnSpc>
              </a:pPr>
              <a:endParaRPr/>
            </a:p>
            <a:p>
              <a:pPr>
                <a:lnSpc>
                  <a:spcPts val="3359"/>
                </a:lnSpc>
              </a:pPr>
              <a:endParaRPr/>
            </a:p>
          </p:txBody>
        </p:sp>
      </p:grpSp>
      <p:sp>
        <p:nvSpPr>
          <p:cNvPr id="78" name="AutoShape 43">
            <a:extLst>
              <a:ext uri="{FF2B5EF4-FFF2-40B4-BE49-F238E27FC236}">
                <a16:creationId xmlns:a16="http://schemas.microsoft.com/office/drawing/2014/main" id="{1B6212C9-7A50-799E-7471-C171F3577553}"/>
              </a:ext>
            </a:extLst>
          </p:cNvPr>
          <p:cNvSpPr/>
          <p:nvPr/>
        </p:nvSpPr>
        <p:spPr>
          <a:xfrm flipH="1">
            <a:off x="14910637" y="9448950"/>
            <a:ext cx="668103" cy="0"/>
          </a:xfrm>
          <a:prstGeom prst="line">
            <a:avLst/>
          </a:prstGeom>
          <a:ln w="38100" cap="flat">
            <a:solidFill>
              <a:srgbClr val="000000"/>
            </a:solidFill>
            <a:prstDash val="solid"/>
            <a:headEnd type="none" w="sm" len="sm"/>
            <a:tailEnd type="arrow" w="med" len="sm"/>
          </a:ln>
        </p:spPr>
      </p:sp>
      <p:sp>
        <p:nvSpPr>
          <p:cNvPr id="79" name="TextBox 37">
            <a:extLst>
              <a:ext uri="{FF2B5EF4-FFF2-40B4-BE49-F238E27FC236}">
                <a16:creationId xmlns:a16="http://schemas.microsoft.com/office/drawing/2014/main" id="{BB11A333-5B66-92DD-4437-8CA0A03E458B}"/>
              </a:ext>
            </a:extLst>
          </p:cNvPr>
          <p:cNvSpPr txBox="1"/>
          <p:nvPr/>
        </p:nvSpPr>
        <p:spPr>
          <a:xfrm>
            <a:off x="12644232" y="9169188"/>
            <a:ext cx="1641168" cy="406458"/>
          </a:xfrm>
          <a:prstGeom prst="rect">
            <a:avLst/>
          </a:prstGeom>
        </p:spPr>
        <p:txBody>
          <a:bodyPr wrap="square" lIns="0" tIns="0" rIns="0" bIns="0" rtlCol="0" anchor="t">
            <a:spAutoFit/>
          </a:bodyPr>
          <a:lstStyle/>
          <a:p>
            <a:pPr algn="ctr">
              <a:lnSpc>
                <a:spcPts val="3359"/>
              </a:lnSpc>
              <a:spcBef>
                <a:spcPct val="0"/>
              </a:spcBef>
            </a:pPr>
            <a:r>
              <a:rPr lang="en-US" sz="2399">
                <a:solidFill>
                  <a:srgbClr val="000000"/>
                </a:solidFill>
                <a:latin typeface="Canva Sans Bold"/>
              </a:rPr>
              <a:t>Schemes</a:t>
            </a:r>
          </a:p>
        </p:txBody>
      </p:sp>
      <p:sp>
        <p:nvSpPr>
          <p:cNvPr id="82" name="TextBox 36">
            <a:extLst>
              <a:ext uri="{FF2B5EF4-FFF2-40B4-BE49-F238E27FC236}">
                <a16:creationId xmlns:a16="http://schemas.microsoft.com/office/drawing/2014/main" id="{7736B9C2-E943-BB54-93C8-B7BE029AD7FD}"/>
              </a:ext>
            </a:extLst>
          </p:cNvPr>
          <p:cNvSpPr txBox="1"/>
          <p:nvPr/>
        </p:nvSpPr>
        <p:spPr>
          <a:xfrm>
            <a:off x="12509840" y="7980820"/>
            <a:ext cx="1767354" cy="409776"/>
          </a:xfrm>
          <a:prstGeom prst="rect">
            <a:avLst/>
          </a:prstGeom>
        </p:spPr>
        <p:txBody>
          <a:bodyPr wrap="square" lIns="0" tIns="0" rIns="0" bIns="0" rtlCol="0" anchor="t">
            <a:spAutoFit/>
          </a:bodyPr>
          <a:lstStyle/>
          <a:p>
            <a:pPr algn="ctr">
              <a:lnSpc>
                <a:spcPts val="3359"/>
              </a:lnSpc>
              <a:spcBef>
                <a:spcPct val="0"/>
              </a:spcBef>
            </a:pPr>
            <a:r>
              <a:rPr lang="en-US" sz="2399">
                <a:solidFill>
                  <a:srgbClr val="000000"/>
                </a:solidFill>
                <a:latin typeface="Canva Sans Bold"/>
              </a:rPr>
              <a:t>New Arival</a:t>
            </a:r>
          </a:p>
        </p:txBody>
      </p:sp>
      <p:sp>
        <p:nvSpPr>
          <p:cNvPr id="83" name="TextBox 35">
            <a:extLst>
              <a:ext uri="{FF2B5EF4-FFF2-40B4-BE49-F238E27FC236}">
                <a16:creationId xmlns:a16="http://schemas.microsoft.com/office/drawing/2014/main" id="{731108C0-C074-C6B9-31B8-2BA91EEC5EDD}"/>
              </a:ext>
            </a:extLst>
          </p:cNvPr>
          <p:cNvSpPr txBox="1"/>
          <p:nvPr/>
        </p:nvSpPr>
        <p:spPr>
          <a:xfrm>
            <a:off x="12799446" y="6879512"/>
            <a:ext cx="1271120" cy="406458"/>
          </a:xfrm>
          <a:prstGeom prst="rect">
            <a:avLst/>
          </a:prstGeom>
        </p:spPr>
        <p:txBody>
          <a:bodyPr wrap="square" lIns="0" tIns="0" rIns="0" bIns="0" rtlCol="0" anchor="t">
            <a:spAutoFit/>
          </a:bodyPr>
          <a:lstStyle/>
          <a:p>
            <a:pPr algn="ctr">
              <a:lnSpc>
                <a:spcPts val="3359"/>
              </a:lnSpc>
              <a:spcBef>
                <a:spcPct val="0"/>
              </a:spcBef>
            </a:pPr>
            <a:r>
              <a:rPr lang="en-US" sz="2399">
                <a:solidFill>
                  <a:srgbClr val="000000"/>
                </a:solidFill>
                <a:latin typeface="Canva Sans Bold"/>
              </a:rPr>
              <a:t>Miller</a:t>
            </a:r>
          </a:p>
        </p:txBody>
      </p:sp>
      <p:sp>
        <p:nvSpPr>
          <p:cNvPr id="84" name="TextBox 33">
            <a:extLst>
              <a:ext uri="{FF2B5EF4-FFF2-40B4-BE49-F238E27FC236}">
                <a16:creationId xmlns:a16="http://schemas.microsoft.com/office/drawing/2014/main" id="{8BFA26CB-6B98-BBC0-1C50-BE279672B76E}"/>
              </a:ext>
            </a:extLst>
          </p:cNvPr>
          <p:cNvSpPr txBox="1"/>
          <p:nvPr/>
        </p:nvSpPr>
        <p:spPr>
          <a:xfrm>
            <a:off x="12504772" y="4641423"/>
            <a:ext cx="1656736" cy="406458"/>
          </a:xfrm>
          <a:prstGeom prst="rect">
            <a:avLst/>
          </a:prstGeom>
        </p:spPr>
        <p:txBody>
          <a:bodyPr wrap="square" lIns="0" tIns="0" rIns="0" bIns="0" rtlCol="0" anchor="t">
            <a:spAutoFit/>
          </a:bodyPr>
          <a:lstStyle/>
          <a:p>
            <a:pPr algn="ctr">
              <a:lnSpc>
                <a:spcPts val="3359"/>
              </a:lnSpc>
              <a:spcBef>
                <a:spcPct val="0"/>
              </a:spcBef>
            </a:pPr>
            <a:r>
              <a:rPr lang="en-US" sz="2350" b="1" dirty="0">
                <a:latin typeface="Canva Sans Bold"/>
              </a:rPr>
              <a:t>Farmer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868646"/>
            <a:ext cx="3914516" cy="975198"/>
            <a:chOff x="0" y="-42154"/>
            <a:chExt cx="1030984" cy="256842"/>
          </a:xfrm>
        </p:grpSpPr>
        <p:sp>
          <p:nvSpPr>
            <p:cNvPr id="3" name="Freeform 3"/>
            <p:cNvSpPr/>
            <p:nvPr/>
          </p:nvSpPr>
          <p:spPr>
            <a:xfrm>
              <a:off x="0" y="0"/>
              <a:ext cx="1030984" cy="179840"/>
            </a:xfrm>
            <a:custGeom>
              <a:avLst/>
              <a:gdLst/>
              <a:ahLst/>
              <a:cxnLst/>
              <a:rect l="l" t="t" r="r" b="b"/>
              <a:pathLst>
                <a:path w="1030984" h="179840">
                  <a:moveTo>
                    <a:pt x="0" y="0"/>
                  </a:moveTo>
                  <a:lnTo>
                    <a:pt x="1030984" y="0"/>
                  </a:lnTo>
                  <a:lnTo>
                    <a:pt x="1030984" y="179840"/>
                  </a:lnTo>
                  <a:lnTo>
                    <a:pt x="0" y="179840"/>
                  </a:lnTo>
                  <a:close/>
                </a:path>
              </a:pathLst>
            </a:custGeom>
            <a:gradFill rotWithShape="1">
              <a:gsLst>
                <a:gs pos="0">
                  <a:srgbClr val="000000">
                    <a:alpha val="100000"/>
                  </a:srgbClr>
                </a:gs>
                <a:gs pos="100000">
                  <a:srgbClr val="3533CD">
                    <a:alpha val="100000"/>
                  </a:srgbClr>
                </a:gs>
              </a:gsLst>
              <a:lin ang="0"/>
            </a:gradFill>
          </p:spPr>
        </p:sp>
        <p:sp>
          <p:nvSpPr>
            <p:cNvPr id="4" name="TextBox 4"/>
            <p:cNvSpPr txBox="1"/>
            <p:nvPr/>
          </p:nvSpPr>
          <p:spPr>
            <a:xfrm>
              <a:off x="0" y="-42154"/>
              <a:ext cx="812800" cy="256842"/>
            </a:xfrm>
            <a:prstGeom prst="rect">
              <a:avLst/>
            </a:prstGeom>
          </p:spPr>
          <p:txBody>
            <a:bodyPr lIns="50800" tIns="50800" rIns="50800" bIns="50800" rtlCol="0" anchor="ctr"/>
            <a:lstStyle/>
            <a:p>
              <a:pPr algn="ctr">
                <a:lnSpc>
                  <a:spcPts val="4339"/>
                </a:lnSpc>
              </a:pPr>
              <a:r>
                <a:rPr lang="en-US" sz="3099">
                  <a:solidFill>
                    <a:srgbClr val="FFFFFF"/>
                  </a:solidFill>
                  <a:latin typeface="Canva Sans Bold"/>
                </a:rPr>
                <a:t>CONCLUSION</a:t>
              </a:r>
            </a:p>
          </p:txBody>
        </p:sp>
      </p:grpSp>
      <p:sp>
        <p:nvSpPr>
          <p:cNvPr id="5" name="TextBox 5"/>
          <p:cNvSpPr txBox="1"/>
          <p:nvPr/>
        </p:nvSpPr>
        <p:spPr>
          <a:xfrm>
            <a:off x="1028700" y="2251687"/>
            <a:ext cx="16230600" cy="3458576"/>
          </a:xfrm>
          <a:prstGeom prst="rect">
            <a:avLst/>
          </a:prstGeom>
        </p:spPr>
        <p:txBody>
          <a:bodyPr lIns="0" tIns="0" rIns="0" bIns="0" rtlCol="0" anchor="t">
            <a:spAutoFit/>
          </a:bodyPr>
          <a:lstStyle/>
          <a:p>
            <a:pPr>
              <a:lnSpc>
                <a:spcPts val="3359"/>
              </a:lnSpc>
            </a:pPr>
            <a:r>
              <a:rPr lang="en-US" sz="2350">
                <a:solidFill>
                  <a:srgbClr val="000000"/>
                </a:solidFill>
                <a:latin typeface="Canva Sans"/>
              </a:rPr>
              <a:t>This  website will help farmers to get over financial problems in their life. This ensures a professional relationship between farmer </a:t>
            </a:r>
            <a:r>
              <a:rPr lang="en-US" sz="2350" err="1">
                <a:solidFill>
                  <a:srgbClr val="000000"/>
                </a:solidFill>
                <a:latin typeface="Canva Sans"/>
              </a:rPr>
              <a:t>labours</a:t>
            </a:r>
            <a:r>
              <a:rPr lang="en-US" sz="2350">
                <a:solidFill>
                  <a:srgbClr val="000000"/>
                </a:solidFill>
                <a:latin typeface="Canva Sans"/>
              </a:rPr>
              <a:t> and landlords. This website shows all the new schemes for farmers, introduced by state and central government. This website also has a learning section for new farmers who wants to try new things. And most importantly, this website has been developed in such a way that, even people with very less technical knowledge can use it very efficiently.</a:t>
            </a:r>
          </a:p>
          <a:p>
            <a:pPr>
              <a:lnSpc>
                <a:spcPts val="3359"/>
              </a:lnSpc>
            </a:pPr>
            <a:r>
              <a:rPr lang="en-US" sz="2350">
                <a:solidFill>
                  <a:srgbClr val="000000"/>
                </a:solidFill>
                <a:latin typeface="Canva Sans"/>
              </a:rPr>
              <a:t>          So, this concludes our presentation for the improvement of the lives of Indian farmers.</a:t>
            </a:r>
          </a:p>
          <a:p>
            <a:pPr>
              <a:lnSpc>
                <a:spcPts val="3359"/>
              </a:lnSpc>
            </a:pPr>
            <a:endParaRPr lang="en-US" sz="2399">
              <a:solidFill>
                <a:srgbClr val="000000"/>
              </a:solidFill>
              <a:latin typeface="Canva Sans"/>
            </a:endParaRPr>
          </a:p>
          <a:p>
            <a:pPr>
              <a:lnSpc>
                <a:spcPts val="3359"/>
              </a:lnSpc>
              <a:spcBef>
                <a:spcPct val="0"/>
              </a:spcBef>
            </a:pPr>
            <a:r>
              <a:rPr lang="en-US" sz="2800">
                <a:solidFill>
                  <a:srgbClr val="000000"/>
                </a:solidFill>
                <a:latin typeface="Canva Sans"/>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361505"/>
            <a:ext cx="6016872" cy="1155672"/>
            <a:chOff x="0" y="-85725"/>
            <a:chExt cx="1584690" cy="304374"/>
          </a:xfrm>
        </p:grpSpPr>
        <p:sp>
          <p:nvSpPr>
            <p:cNvPr id="3" name="Freeform 3"/>
            <p:cNvSpPr/>
            <p:nvPr/>
          </p:nvSpPr>
          <p:spPr>
            <a:xfrm>
              <a:off x="0" y="0"/>
              <a:ext cx="1584690" cy="179840"/>
            </a:xfrm>
            <a:custGeom>
              <a:avLst/>
              <a:gdLst/>
              <a:ahLst/>
              <a:cxnLst/>
              <a:rect l="l" t="t" r="r" b="b"/>
              <a:pathLst>
                <a:path w="1584690" h="179840">
                  <a:moveTo>
                    <a:pt x="0" y="0"/>
                  </a:moveTo>
                  <a:lnTo>
                    <a:pt x="1584690" y="0"/>
                  </a:lnTo>
                  <a:lnTo>
                    <a:pt x="1584690" y="179840"/>
                  </a:lnTo>
                  <a:lnTo>
                    <a:pt x="0" y="179840"/>
                  </a:lnTo>
                  <a:close/>
                </a:path>
              </a:pathLst>
            </a:custGeom>
            <a:gradFill rotWithShape="1">
              <a:gsLst>
                <a:gs pos="0">
                  <a:srgbClr val="000000">
                    <a:alpha val="100000"/>
                  </a:srgbClr>
                </a:gs>
                <a:gs pos="100000">
                  <a:srgbClr val="3533CD">
                    <a:alpha val="100000"/>
                  </a:srgbClr>
                </a:gs>
              </a:gsLst>
              <a:lin ang="0"/>
            </a:gradFill>
          </p:spPr>
        </p:sp>
        <p:sp>
          <p:nvSpPr>
            <p:cNvPr id="4" name="TextBox 4"/>
            <p:cNvSpPr txBox="1"/>
            <p:nvPr/>
          </p:nvSpPr>
          <p:spPr>
            <a:xfrm>
              <a:off x="0" y="-85725"/>
              <a:ext cx="1581236" cy="304374"/>
            </a:xfrm>
            <a:prstGeom prst="rect">
              <a:avLst/>
            </a:prstGeom>
          </p:spPr>
          <p:txBody>
            <a:bodyPr lIns="50800" tIns="50800" rIns="50800" bIns="50800" rtlCol="0" anchor="ctr"/>
            <a:lstStyle/>
            <a:p>
              <a:pPr algn="ctr">
                <a:lnSpc>
                  <a:spcPts val="4339"/>
                </a:lnSpc>
              </a:pPr>
              <a:r>
                <a:rPr lang="en-US" sz="3099">
                  <a:solidFill>
                    <a:srgbClr val="FFFFFF"/>
                  </a:solidFill>
                  <a:latin typeface="Canva Sans Bold"/>
                </a:rPr>
                <a:t>TEAM MEMEBER DETAILS</a:t>
              </a:r>
            </a:p>
          </p:txBody>
        </p:sp>
      </p:grpSp>
      <p:sp>
        <p:nvSpPr>
          <p:cNvPr id="5" name="TextBox 5"/>
          <p:cNvSpPr txBox="1"/>
          <p:nvPr/>
        </p:nvSpPr>
        <p:spPr>
          <a:xfrm>
            <a:off x="1028700" y="1834840"/>
            <a:ext cx="4402038" cy="376562"/>
          </a:xfrm>
          <a:prstGeom prst="rect">
            <a:avLst/>
          </a:prstGeom>
        </p:spPr>
        <p:txBody>
          <a:bodyPr lIns="0" tIns="0" rIns="0" bIns="0" rtlCol="0" anchor="t">
            <a:spAutoFit/>
          </a:bodyPr>
          <a:lstStyle/>
          <a:p>
            <a:pPr>
              <a:lnSpc>
                <a:spcPts val="2869"/>
              </a:lnSpc>
              <a:spcBef>
                <a:spcPct val="0"/>
              </a:spcBef>
            </a:pPr>
            <a:r>
              <a:rPr lang="en-US" sz="2049">
                <a:solidFill>
                  <a:srgbClr val="000000"/>
                </a:solidFill>
                <a:latin typeface="Canva Sans Bold"/>
              </a:rPr>
              <a:t>TEAM LEADER NAME</a:t>
            </a:r>
            <a:r>
              <a:rPr lang="en-US" sz="2049">
                <a:solidFill>
                  <a:srgbClr val="000000"/>
                </a:solidFill>
                <a:latin typeface="Canva Sans"/>
              </a:rPr>
              <a:t> :  Sibam Dash</a:t>
            </a:r>
          </a:p>
        </p:txBody>
      </p:sp>
      <p:sp>
        <p:nvSpPr>
          <p:cNvPr id="6" name="TextBox 6"/>
          <p:cNvSpPr txBox="1"/>
          <p:nvPr/>
        </p:nvSpPr>
        <p:spPr>
          <a:xfrm>
            <a:off x="1030284" y="2847959"/>
            <a:ext cx="6680511"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MEMBER 1 NAME</a:t>
            </a:r>
            <a:r>
              <a:rPr lang="en-US" sz="2036">
                <a:solidFill>
                  <a:srgbClr val="000000"/>
                </a:solidFill>
                <a:latin typeface="Canva Sans"/>
              </a:rPr>
              <a:t> : Sthitaprajna Baral</a:t>
            </a:r>
          </a:p>
        </p:txBody>
      </p:sp>
      <p:sp>
        <p:nvSpPr>
          <p:cNvPr id="7" name="TextBox 7"/>
          <p:cNvSpPr txBox="1"/>
          <p:nvPr/>
        </p:nvSpPr>
        <p:spPr>
          <a:xfrm>
            <a:off x="1030284" y="4060183"/>
            <a:ext cx="6764160"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MEMBER 2 NAME</a:t>
            </a:r>
            <a:r>
              <a:rPr lang="en-US" sz="2036">
                <a:solidFill>
                  <a:srgbClr val="000000"/>
                </a:solidFill>
                <a:latin typeface="Canva Sans"/>
              </a:rPr>
              <a:t> : Paritosh Dash</a:t>
            </a:r>
          </a:p>
        </p:txBody>
      </p:sp>
      <p:sp>
        <p:nvSpPr>
          <p:cNvPr id="8" name="TextBox 8"/>
          <p:cNvSpPr txBox="1"/>
          <p:nvPr/>
        </p:nvSpPr>
        <p:spPr>
          <a:xfrm>
            <a:off x="1012741" y="7693622"/>
            <a:ext cx="6923914"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MEMBER 5 NAME</a:t>
            </a:r>
            <a:r>
              <a:rPr lang="en-US" sz="2036">
                <a:solidFill>
                  <a:srgbClr val="000000"/>
                </a:solidFill>
                <a:latin typeface="Canva Sans"/>
              </a:rPr>
              <a:t> : Biswajit Swain</a:t>
            </a:r>
          </a:p>
        </p:txBody>
      </p:sp>
      <p:sp>
        <p:nvSpPr>
          <p:cNvPr id="9" name="TextBox 9"/>
          <p:cNvSpPr txBox="1"/>
          <p:nvPr/>
        </p:nvSpPr>
        <p:spPr>
          <a:xfrm>
            <a:off x="1012741" y="5271329"/>
            <a:ext cx="6504987"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MEMBER 3 NAME</a:t>
            </a:r>
            <a:r>
              <a:rPr lang="en-US" sz="2036">
                <a:solidFill>
                  <a:srgbClr val="000000"/>
                </a:solidFill>
                <a:latin typeface="Canva Sans"/>
              </a:rPr>
              <a:t> : Subrata Bala</a:t>
            </a:r>
          </a:p>
        </p:txBody>
      </p:sp>
      <p:sp>
        <p:nvSpPr>
          <p:cNvPr id="10" name="TextBox 10"/>
          <p:cNvSpPr txBox="1"/>
          <p:nvPr/>
        </p:nvSpPr>
        <p:spPr>
          <a:xfrm>
            <a:off x="1012741" y="6482476"/>
            <a:ext cx="6500060"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MEMBER 4 NAME</a:t>
            </a:r>
            <a:r>
              <a:rPr lang="en-US" sz="2036">
                <a:solidFill>
                  <a:srgbClr val="000000"/>
                </a:solidFill>
                <a:latin typeface="Canva Sans"/>
              </a:rPr>
              <a:t> : Sweta Panda</a:t>
            </a:r>
          </a:p>
        </p:txBody>
      </p:sp>
      <p:sp>
        <p:nvSpPr>
          <p:cNvPr id="11" name="TextBox 11"/>
          <p:cNvSpPr txBox="1"/>
          <p:nvPr/>
        </p:nvSpPr>
        <p:spPr>
          <a:xfrm>
            <a:off x="1030284" y="8905847"/>
            <a:ext cx="7029669" cy="346313"/>
          </a:xfrm>
          <a:prstGeom prst="rect">
            <a:avLst/>
          </a:prstGeom>
        </p:spPr>
        <p:txBody>
          <a:bodyPr wrap="square" lIns="0" tIns="0" rIns="0" bIns="0" rtlCol="0" anchor="t">
            <a:spAutoFit/>
          </a:bodyPr>
          <a:lstStyle/>
          <a:p>
            <a:pPr>
              <a:lnSpc>
                <a:spcPts val="2850"/>
              </a:lnSpc>
              <a:spcBef>
                <a:spcPct val="0"/>
              </a:spcBef>
            </a:pPr>
            <a:r>
              <a:rPr lang="en-US" sz="2036">
                <a:solidFill>
                  <a:srgbClr val="000000"/>
                </a:solidFill>
                <a:latin typeface="Canva Sans Bold"/>
              </a:rPr>
              <a:t>TEAM MENTOR NAME</a:t>
            </a:r>
            <a:r>
              <a:rPr lang="en-US" sz="2036">
                <a:solidFill>
                  <a:srgbClr val="000000"/>
                </a:solidFill>
                <a:latin typeface="Canva Sans"/>
              </a:rPr>
              <a:t> : Murali Krishna Senapaty </a:t>
            </a:r>
          </a:p>
        </p:txBody>
      </p:sp>
      <p:sp>
        <p:nvSpPr>
          <p:cNvPr id="12" name="TextBox 12"/>
          <p:cNvSpPr txBox="1"/>
          <p:nvPr/>
        </p:nvSpPr>
        <p:spPr>
          <a:xfrm>
            <a:off x="1015245" y="3454610"/>
            <a:ext cx="8228112" cy="376905"/>
          </a:xfrm>
          <a:prstGeom prst="rect">
            <a:avLst/>
          </a:prstGeom>
        </p:spPr>
        <p:txBody>
          <a:bodyPr lIns="0" tIns="0" rIns="0" bIns="0" rtlCol="0" anchor="t">
            <a:spAutoFit/>
          </a:bodyPr>
          <a:lstStyle/>
          <a:p>
            <a:pPr>
              <a:lnSpc>
                <a:spcPts val="2850"/>
              </a:lnSpc>
              <a:spcBef>
                <a:spcPct val="0"/>
              </a:spcBef>
            </a:pPr>
            <a:r>
              <a:rPr lang="en-US" sz="2036">
                <a:solidFill>
                  <a:srgbClr val="000000"/>
                </a:solidFill>
                <a:latin typeface="Canva Sans Bold"/>
              </a:rPr>
              <a:t>BRANCH</a:t>
            </a:r>
            <a:r>
              <a:rPr lang="en-US" sz="2036">
                <a:solidFill>
                  <a:srgbClr val="000000"/>
                </a:solidFill>
                <a:latin typeface="Canva Sans"/>
              </a:rPr>
              <a:t> : BTECH                          </a:t>
            </a:r>
            <a:r>
              <a:rPr lang="en-US" sz="2036">
                <a:solidFill>
                  <a:srgbClr val="000000"/>
                </a:solidFill>
                <a:latin typeface="Canva Sans Bold"/>
              </a:rPr>
              <a:t>STREAM</a:t>
            </a:r>
            <a:r>
              <a:rPr lang="en-US" sz="2036">
                <a:solidFill>
                  <a:srgbClr val="000000"/>
                </a:solidFill>
                <a:latin typeface="Canva Sans"/>
              </a:rPr>
              <a:t> : CSE                         </a:t>
            </a:r>
            <a:r>
              <a:rPr lang="en-US" sz="2036">
                <a:solidFill>
                  <a:srgbClr val="000000"/>
                </a:solidFill>
                <a:latin typeface="Canva Sans Bold"/>
              </a:rPr>
              <a:t>YEAR </a:t>
            </a:r>
            <a:r>
              <a:rPr lang="en-US" sz="2036">
                <a:solidFill>
                  <a:srgbClr val="000000"/>
                </a:solidFill>
                <a:latin typeface="Canva Sans"/>
              </a:rPr>
              <a:t>: 1 </a:t>
            </a:r>
          </a:p>
        </p:txBody>
      </p:sp>
      <p:sp>
        <p:nvSpPr>
          <p:cNvPr id="13" name="TextBox 13"/>
          <p:cNvSpPr txBox="1"/>
          <p:nvPr/>
        </p:nvSpPr>
        <p:spPr>
          <a:xfrm>
            <a:off x="1015245" y="4665756"/>
            <a:ext cx="8160097" cy="376905"/>
          </a:xfrm>
          <a:prstGeom prst="rect">
            <a:avLst/>
          </a:prstGeom>
        </p:spPr>
        <p:txBody>
          <a:bodyPr lIns="0" tIns="0" rIns="0" bIns="0" rtlCol="0" anchor="t">
            <a:spAutoFit/>
          </a:bodyPr>
          <a:lstStyle/>
          <a:p>
            <a:pPr>
              <a:lnSpc>
                <a:spcPts val="2850"/>
              </a:lnSpc>
              <a:spcBef>
                <a:spcPct val="0"/>
              </a:spcBef>
            </a:pPr>
            <a:r>
              <a:rPr lang="en-US" sz="2036">
                <a:solidFill>
                  <a:srgbClr val="000000"/>
                </a:solidFill>
                <a:latin typeface="Canva Sans Bold"/>
              </a:rPr>
              <a:t>BRANCH </a:t>
            </a:r>
            <a:r>
              <a:rPr lang="en-US" sz="2036">
                <a:solidFill>
                  <a:srgbClr val="000000"/>
                </a:solidFill>
                <a:latin typeface="Canva Sans"/>
              </a:rPr>
              <a:t>: BTECH                         </a:t>
            </a:r>
            <a:r>
              <a:rPr lang="en-US" sz="2036">
                <a:solidFill>
                  <a:srgbClr val="000000"/>
                </a:solidFill>
                <a:latin typeface="Canva Sans Bold"/>
              </a:rPr>
              <a:t>STREAM </a:t>
            </a:r>
            <a:r>
              <a:rPr lang="en-US" sz="2036">
                <a:solidFill>
                  <a:srgbClr val="000000"/>
                </a:solidFill>
                <a:latin typeface="Canva Sans"/>
              </a:rPr>
              <a:t>: CSE                         </a:t>
            </a:r>
            <a:r>
              <a:rPr lang="en-US" sz="2036">
                <a:solidFill>
                  <a:srgbClr val="000000"/>
                </a:solidFill>
                <a:latin typeface="Canva Sans Bold"/>
              </a:rPr>
              <a:t>YEAR </a:t>
            </a:r>
            <a:r>
              <a:rPr lang="en-US" sz="2036">
                <a:solidFill>
                  <a:srgbClr val="000000"/>
                </a:solidFill>
                <a:latin typeface="Canva Sans"/>
              </a:rPr>
              <a:t>: 1 </a:t>
            </a:r>
          </a:p>
        </p:txBody>
      </p:sp>
      <p:sp>
        <p:nvSpPr>
          <p:cNvPr id="14" name="TextBox 14"/>
          <p:cNvSpPr txBox="1"/>
          <p:nvPr/>
        </p:nvSpPr>
        <p:spPr>
          <a:xfrm>
            <a:off x="1015245" y="5876903"/>
            <a:ext cx="8162479" cy="376905"/>
          </a:xfrm>
          <a:prstGeom prst="rect">
            <a:avLst/>
          </a:prstGeom>
        </p:spPr>
        <p:txBody>
          <a:bodyPr lIns="0" tIns="0" rIns="0" bIns="0" rtlCol="0" anchor="t">
            <a:spAutoFit/>
          </a:bodyPr>
          <a:lstStyle/>
          <a:p>
            <a:pPr>
              <a:lnSpc>
                <a:spcPts val="2850"/>
              </a:lnSpc>
              <a:spcBef>
                <a:spcPct val="0"/>
              </a:spcBef>
            </a:pPr>
            <a:r>
              <a:rPr lang="en-US" sz="2036">
                <a:solidFill>
                  <a:srgbClr val="000000"/>
                </a:solidFill>
                <a:latin typeface="Canva Sans Bold"/>
              </a:rPr>
              <a:t>BRANCH</a:t>
            </a:r>
            <a:r>
              <a:rPr lang="en-US" sz="2036">
                <a:solidFill>
                  <a:srgbClr val="000000"/>
                </a:solidFill>
                <a:latin typeface="Canva Sans"/>
              </a:rPr>
              <a:t> : BTECH                         </a:t>
            </a:r>
            <a:r>
              <a:rPr lang="en-US" sz="2036">
                <a:solidFill>
                  <a:srgbClr val="000000"/>
                </a:solidFill>
                <a:latin typeface="Canva Sans Bold"/>
              </a:rPr>
              <a:t>STREAM </a:t>
            </a:r>
            <a:r>
              <a:rPr lang="en-US" sz="2036">
                <a:solidFill>
                  <a:srgbClr val="000000"/>
                </a:solidFill>
                <a:latin typeface="Canva Sans"/>
              </a:rPr>
              <a:t>: CSE                         </a:t>
            </a:r>
            <a:r>
              <a:rPr lang="en-US" sz="2036">
                <a:solidFill>
                  <a:srgbClr val="000000"/>
                </a:solidFill>
                <a:latin typeface="Canva Sans Bold"/>
              </a:rPr>
              <a:t>YEAR </a:t>
            </a:r>
            <a:r>
              <a:rPr lang="en-US" sz="2036">
                <a:solidFill>
                  <a:srgbClr val="000000"/>
                </a:solidFill>
                <a:latin typeface="Canva Sans"/>
              </a:rPr>
              <a:t>: 1 </a:t>
            </a:r>
          </a:p>
        </p:txBody>
      </p:sp>
      <p:sp>
        <p:nvSpPr>
          <p:cNvPr id="15" name="TextBox 15"/>
          <p:cNvSpPr txBox="1"/>
          <p:nvPr/>
        </p:nvSpPr>
        <p:spPr>
          <a:xfrm>
            <a:off x="1027780" y="7088049"/>
            <a:ext cx="8160097" cy="376905"/>
          </a:xfrm>
          <a:prstGeom prst="rect">
            <a:avLst/>
          </a:prstGeom>
        </p:spPr>
        <p:txBody>
          <a:bodyPr lIns="0" tIns="0" rIns="0" bIns="0" rtlCol="0" anchor="t">
            <a:spAutoFit/>
          </a:bodyPr>
          <a:lstStyle/>
          <a:p>
            <a:pPr>
              <a:lnSpc>
                <a:spcPts val="2850"/>
              </a:lnSpc>
              <a:spcBef>
                <a:spcPct val="0"/>
              </a:spcBef>
            </a:pPr>
            <a:r>
              <a:rPr lang="en-US" sz="2036">
                <a:solidFill>
                  <a:srgbClr val="000000"/>
                </a:solidFill>
                <a:latin typeface="Canva Sans Bold"/>
              </a:rPr>
              <a:t>BRANCH </a:t>
            </a:r>
            <a:r>
              <a:rPr lang="en-US" sz="2036">
                <a:solidFill>
                  <a:srgbClr val="000000"/>
                </a:solidFill>
                <a:latin typeface="Canva Sans"/>
              </a:rPr>
              <a:t>: BTECH                         </a:t>
            </a:r>
            <a:r>
              <a:rPr lang="en-US" sz="2036">
                <a:solidFill>
                  <a:srgbClr val="000000"/>
                </a:solidFill>
                <a:latin typeface="Canva Sans Bold"/>
              </a:rPr>
              <a:t>STREAM </a:t>
            </a:r>
            <a:r>
              <a:rPr lang="en-US" sz="2036">
                <a:solidFill>
                  <a:srgbClr val="000000"/>
                </a:solidFill>
                <a:latin typeface="Canva Sans"/>
              </a:rPr>
              <a:t>: CSE                         </a:t>
            </a:r>
            <a:r>
              <a:rPr lang="en-US" sz="2036">
                <a:solidFill>
                  <a:srgbClr val="000000"/>
                </a:solidFill>
                <a:latin typeface="Canva Sans Bold"/>
              </a:rPr>
              <a:t>YEAR </a:t>
            </a:r>
            <a:r>
              <a:rPr lang="en-US" sz="2036">
                <a:solidFill>
                  <a:srgbClr val="000000"/>
                </a:solidFill>
                <a:latin typeface="Canva Sans"/>
              </a:rPr>
              <a:t>: 1 </a:t>
            </a:r>
          </a:p>
        </p:txBody>
      </p:sp>
      <p:sp>
        <p:nvSpPr>
          <p:cNvPr id="16" name="TextBox 16"/>
          <p:cNvSpPr txBox="1"/>
          <p:nvPr/>
        </p:nvSpPr>
        <p:spPr>
          <a:xfrm>
            <a:off x="1028611" y="8300273"/>
            <a:ext cx="8164711" cy="376905"/>
          </a:xfrm>
          <a:prstGeom prst="rect">
            <a:avLst/>
          </a:prstGeom>
        </p:spPr>
        <p:txBody>
          <a:bodyPr lIns="0" tIns="0" rIns="0" bIns="0" rtlCol="0" anchor="t">
            <a:spAutoFit/>
          </a:bodyPr>
          <a:lstStyle/>
          <a:p>
            <a:pPr>
              <a:lnSpc>
                <a:spcPts val="2850"/>
              </a:lnSpc>
              <a:spcBef>
                <a:spcPct val="0"/>
              </a:spcBef>
            </a:pPr>
            <a:r>
              <a:rPr lang="en-US" sz="2036">
                <a:solidFill>
                  <a:srgbClr val="000000"/>
                </a:solidFill>
                <a:latin typeface="Canva Sans Bold"/>
              </a:rPr>
              <a:t>BRANCH </a:t>
            </a:r>
            <a:r>
              <a:rPr lang="en-US" sz="2036">
                <a:solidFill>
                  <a:srgbClr val="000000"/>
                </a:solidFill>
                <a:latin typeface="Canva Sans"/>
              </a:rPr>
              <a:t>: BTECH                         </a:t>
            </a:r>
            <a:r>
              <a:rPr lang="en-US" sz="2036">
                <a:solidFill>
                  <a:srgbClr val="000000"/>
                </a:solidFill>
                <a:latin typeface="Canva Sans Bold"/>
              </a:rPr>
              <a:t>STREAM</a:t>
            </a:r>
            <a:r>
              <a:rPr lang="en-US" sz="2036">
                <a:solidFill>
                  <a:srgbClr val="000000"/>
                </a:solidFill>
                <a:latin typeface="Canva Sans"/>
              </a:rPr>
              <a:t> : CSE                         </a:t>
            </a:r>
            <a:r>
              <a:rPr lang="en-US" sz="2036">
                <a:solidFill>
                  <a:srgbClr val="000000"/>
                </a:solidFill>
                <a:latin typeface="Canva Sans Bold"/>
              </a:rPr>
              <a:t>YEAR</a:t>
            </a:r>
            <a:r>
              <a:rPr lang="en-US" sz="2036">
                <a:solidFill>
                  <a:srgbClr val="000000"/>
                </a:solidFill>
                <a:latin typeface="Canva Sans"/>
              </a:rPr>
              <a:t> : 1 </a:t>
            </a:r>
          </a:p>
        </p:txBody>
      </p:sp>
      <p:sp>
        <p:nvSpPr>
          <p:cNvPr id="17" name="TextBox 17"/>
          <p:cNvSpPr txBox="1"/>
          <p:nvPr/>
        </p:nvSpPr>
        <p:spPr>
          <a:xfrm>
            <a:off x="1015245" y="2370639"/>
            <a:ext cx="8219033" cy="376562"/>
          </a:xfrm>
          <a:prstGeom prst="rect">
            <a:avLst/>
          </a:prstGeom>
        </p:spPr>
        <p:txBody>
          <a:bodyPr lIns="0" tIns="0" rIns="0" bIns="0" rtlCol="0" anchor="t">
            <a:spAutoFit/>
          </a:bodyPr>
          <a:lstStyle/>
          <a:p>
            <a:pPr>
              <a:lnSpc>
                <a:spcPts val="2869"/>
              </a:lnSpc>
              <a:spcBef>
                <a:spcPct val="0"/>
              </a:spcBef>
            </a:pPr>
            <a:r>
              <a:rPr lang="en-US" sz="2049">
                <a:solidFill>
                  <a:srgbClr val="000000"/>
                </a:solidFill>
                <a:latin typeface="Canva Sans Bold"/>
              </a:rPr>
              <a:t>BRANCH</a:t>
            </a:r>
            <a:r>
              <a:rPr lang="en-US" sz="2049">
                <a:solidFill>
                  <a:srgbClr val="000000"/>
                </a:solidFill>
                <a:latin typeface="Canva Sans"/>
              </a:rPr>
              <a:t> : BTECH                         </a:t>
            </a:r>
            <a:r>
              <a:rPr lang="en-US" sz="2049">
                <a:solidFill>
                  <a:srgbClr val="000000"/>
                </a:solidFill>
                <a:latin typeface="Canva Sans Bold"/>
              </a:rPr>
              <a:t>STREAM </a:t>
            </a:r>
            <a:r>
              <a:rPr lang="en-US" sz="2049">
                <a:solidFill>
                  <a:srgbClr val="000000"/>
                </a:solidFill>
                <a:latin typeface="Canva Sans"/>
              </a:rPr>
              <a:t>: CSE                         </a:t>
            </a:r>
            <a:r>
              <a:rPr lang="en-US" sz="2049">
                <a:solidFill>
                  <a:srgbClr val="000000"/>
                </a:solidFill>
                <a:latin typeface="Canva Sans Bold"/>
              </a:rPr>
              <a:t>YEAR</a:t>
            </a:r>
            <a:r>
              <a:rPr lang="en-US" sz="2049">
                <a:solidFill>
                  <a:srgbClr val="000000"/>
                </a:solidFill>
                <a:latin typeface="Canva Sans"/>
              </a:rPr>
              <a:t> : 1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Photo-centric Government Progress Report Sustainable Development Goals Presentation</dc:title>
  <cp:lastModifiedBy>Sibam Dash</cp:lastModifiedBy>
  <cp:revision>78</cp:revision>
  <dcterms:created xsi:type="dcterms:W3CDTF">2006-08-16T00:00:00Z</dcterms:created>
  <dcterms:modified xsi:type="dcterms:W3CDTF">2023-09-23T13:29:08Z</dcterms:modified>
  <dc:identifier>DAFvFWkFfqA</dc:identifier>
</cp:coreProperties>
</file>