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349" r:id="rId3"/>
    <p:sldId id="370" r:id="rId4"/>
    <p:sldId id="371" r:id="rId5"/>
    <p:sldId id="358" r:id="rId6"/>
    <p:sldId id="359" r:id="rId7"/>
    <p:sldId id="360" r:id="rId8"/>
    <p:sldId id="376" r:id="rId9"/>
    <p:sldId id="361" r:id="rId10"/>
    <p:sldId id="373" r:id="rId11"/>
    <p:sldId id="374" r:id="rId12"/>
    <p:sldId id="375" r:id="rId13"/>
    <p:sldId id="372" r:id="rId14"/>
    <p:sldId id="377" r:id="rId15"/>
    <p:sldId id="378" r:id="rId16"/>
    <p:sldId id="369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626260"/>
    <a:srgbClr val="646462"/>
    <a:srgbClr val="6F716E"/>
    <a:srgbClr val="686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56" autoAdjust="0"/>
    <p:restoredTop sz="96327" autoAdjust="0"/>
  </p:normalViewPr>
  <p:slideViewPr>
    <p:cSldViewPr snapToGrid="0">
      <p:cViewPr varScale="1">
        <p:scale>
          <a:sx n="102" d="100"/>
          <a:sy n="102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Enumerating k-Vertex Connected Components in Large Graphs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魏秦汉</a:t>
            </a:r>
            <a:r>
              <a:rPr lang="en-US" altLang="zh-CN"/>
              <a:t>12-23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Enumerating k-Vertex Connected Components in Large Graphs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魏秦汉</a:t>
            </a:r>
            <a:r>
              <a:rPr lang="en-US" altLang="zh-CN"/>
              <a:t>12-23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Enumerating k-Vertex Connected Components in Large Graphs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魏秦汉</a:t>
            </a:r>
            <a:r>
              <a:rPr lang="en-US" altLang="zh-CN"/>
              <a:t>12-23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Enumerating k-Vertex Connected Components in Large Graphs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魏秦汉</a:t>
            </a:r>
            <a:r>
              <a:rPr lang="en-US" altLang="zh-CN"/>
              <a:t>12-23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Enumerating k-Vertex Connected Components in Large Graphs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魏秦汉</a:t>
            </a:r>
            <a:r>
              <a:rPr lang="en-US" altLang="zh-CN"/>
              <a:t>12-23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Enumerating k-Vertex Connected Components in Large Graphs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魏秦汉</a:t>
            </a:r>
            <a:r>
              <a:rPr lang="en-US" altLang="zh-CN"/>
              <a:t>12-23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Enumerating k-Vertex Connected Components in Large Graphs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魏秦汉</a:t>
            </a:r>
            <a:r>
              <a:rPr lang="en-US" altLang="zh-CN"/>
              <a:t>12-23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Enumerating k-Vertex Connected Components in Large Graphs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魏秦汉</a:t>
            </a:r>
            <a:r>
              <a:rPr lang="en-US" altLang="zh-CN"/>
              <a:t>12-23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Enumerating k-Vertex Connected Components in Large Graphs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魏秦汉</a:t>
            </a:r>
            <a:r>
              <a:rPr lang="en-US" altLang="zh-CN"/>
              <a:t>12-23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Enumerating k-Vertex Connected Components in Large Graphs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魏秦汉</a:t>
            </a:r>
            <a:r>
              <a:rPr lang="en-US" altLang="zh-CN"/>
              <a:t>12-23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Enumerating k-Vertex Connected Components in Large Graphs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魏秦汉</a:t>
            </a:r>
            <a:r>
              <a:rPr lang="en-US" altLang="zh-CN"/>
              <a:t>12-23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image" Target="../media/image13.png"/><Relationship Id="rId4" Type="http://schemas.openxmlformats.org/officeDocument/2006/relationships/hyperlink" Target="http://snap.stanford.edu/data/index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25"/>
            <a:ext cx="5365750" cy="8699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91930" y="6554470"/>
            <a:ext cx="3099435" cy="316865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</a:rPr>
              <a:t>1</a:t>
            </a:fld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11905" y="6554470"/>
            <a:ext cx="5280025" cy="316865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魏秦汉</a:t>
            </a:r>
            <a:r>
              <a:rPr lang="en-US" altLang="zh-CN" dirty="0">
                <a:solidFill>
                  <a:schemeClr val="bg1"/>
                </a:solidFill>
              </a:rPr>
              <a:t>12-23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0" y="6554470"/>
            <a:ext cx="3898669" cy="31686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Enumerating k-Vertex Connected Components in Large Graphs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991235"/>
            <a:ext cx="1222311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4620" y="2236470"/>
            <a:ext cx="1192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Enumerating k-Vertex Connected Components in Large Graphs</a:t>
            </a:r>
            <a:endParaRPr lang="zh-CN" altLang="en-US" sz="36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2340610" y="4048760"/>
            <a:ext cx="779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Dong Wen∗ , Lu Qin∗ , Ying Zhang∗ , </a:t>
            </a:r>
            <a:r>
              <a:rPr lang="en-US" altLang="zh-CN" dirty="0" err="1"/>
              <a:t>Lijun</a:t>
            </a:r>
            <a:r>
              <a:rPr lang="en-US" altLang="zh-CN" dirty="0"/>
              <a:t> Chang† and Ling Chen∗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25"/>
            <a:ext cx="5365750" cy="8699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91930" y="6554470"/>
            <a:ext cx="3099435" cy="316865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</a:rPr>
              <a:t>10</a:t>
            </a:fld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11905" y="6554470"/>
            <a:ext cx="5280025" cy="316865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魏秦汉</a:t>
            </a:r>
            <a:r>
              <a:rPr lang="en-US" altLang="zh-CN">
                <a:solidFill>
                  <a:schemeClr val="bg1"/>
                </a:solidFill>
              </a:rPr>
              <a:t>12-23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991235"/>
            <a:ext cx="1222311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-2" y="1027430"/>
            <a:ext cx="303649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5. SEARCH REDUCTION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7714" y="1707978"/>
            <a:ext cx="811227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优化</a:t>
            </a:r>
            <a:r>
              <a:rPr lang="en-US" altLang="zh-CN" sz="2800" b="1" dirty="0"/>
              <a:t>2: Neighbor Sweep using Vertex Deposit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定理</a:t>
            </a:r>
            <a:r>
              <a:rPr lang="en-US" altLang="zh-CN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u</a:t>
            </a:r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是源点，如果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v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的邻居中有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&gt;=k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个顶点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w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满足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u</a:t>
            </a:r>
            <a:r>
              <a:rPr lang="en-US" altLang="zh-CN" sz="2400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≡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w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，则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u</a:t>
            </a:r>
            <a:r>
              <a:rPr lang="en-US" altLang="zh-CN" sz="2400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≡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v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。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定义：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deposit(v)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表示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v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的邻居中满足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u</a:t>
            </a:r>
            <a:r>
              <a:rPr lang="en-US" altLang="zh-CN" sz="2400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≡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w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的顶点个数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/>
              <a:t>根据定理</a:t>
            </a:r>
            <a:r>
              <a:rPr lang="en-US" altLang="zh-CN" sz="2400" dirty="0"/>
              <a:t>1</a:t>
            </a:r>
            <a:r>
              <a:rPr lang="zh-CN" altLang="en-US" sz="2400" dirty="0"/>
              <a:t>，如果</a:t>
            </a:r>
            <a:r>
              <a:rPr lang="en-US" altLang="zh-CN" sz="2400" dirty="0"/>
              <a:t>deposit(v)&gt;=k</a:t>
            </a:r>
            <a:r>
              <a:rPr lang="zh-CN" altLang="en-US" sz="2400" dirty="0"/>
              <a:t>，则有</a:t>
            </a:r>
            <a:r>
              <a:rPr lang="en-US" altLang="zh-CN" sz="2400" dirty="0" err="1"/>
              <a:t>u≡v</a:t>
            </a:r>
            <a:r>
              <a:rPr lang="zh-CN" altLang="en-US" sz="2400" dirty="0"/>
              <a:t>，由此得到第</a:t>
            </a:r>
            <a:r>
              <a:rPr lang="en-US" altLang="zh-CN" sz="2400" dirty="0"/>
              <a:t>2</a:t>
            </a:r>
            <a:r>
              <a:rPr lang="zh-CN" altLang="en-US" sz="2400" dirty="0"/>
              <a:t>个优化策略：</a:t>
            </a:r>
            <a:endParaRPr lang="en-US" altLang="zh-CN" sz="2400" dirty="0"/>
          </a:p>
          <a:p>
            <a:r>
              <a:rPr lang="en-US" altLang="zh-CN" sz="2400" b="1" i="1" dirty="0"/>
              <a:t>(Neighbor Sweep Rule 2) </a:t>
            </a:r>
            <a:r>
              <a:rPr lang="zh-CN" altLang="en-US" sz="2400" dirty="0"/>
              <a:t>给定源点</a:t>
            </a:r>
            <a:r>
              <a:rPr lang="en-US" altLang="zh-CN" sz="2400" dirty="0"/>
              <a:t>u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B050"/>
                </a:solidFill>
              </a:rPr>
              <a:t>如果</a:t>
            </a:r>
            <a:r>
              <a:rPr lang="en-US" altLang="zh-CN" sz="2400" dirty="0">
                <a:solidFill>
                  <a:srgbClr val="00B050"/>
                </a:solidFill>
              </a:rPr>
              <a:t>deposit(v)&gt;=k</a:t>
            </a:r>
            <a:r>
              <a:rPr lang="zh-CN" altLang="en-US" sz="2400" dirty="0">
                <a:solidFill>
                  <a:srgbClr val="00B050"/>
                </a:solidFill>
              </a:rPr>
              <a:t>，则</a:t>
            </a:r>
            <a:r>
              <a:rPr lang="en-US" altLang="zh-CN" sz="2400" dirty="0">
                <a:solidFill>
                  <a:srgbClr val="00B050"/>
                </a:solidFill>
              </a:rPr>
              <a:t>v</a:t>
            </a:r>
            <a:r>
              <a:rPr lang="zh-CN" altLang="en-US" sz="2400" dirty="0">
                <a:solidFill>
                  <a:srgbClr val="00B050"/>
                </a:solidFill>
              </a:rPr>
              <a:t>不用检验（与</a:t>
            </a:r>
            <a:r>
              <a:rPr lang="en-US" altLang="zh-CN" sz="2400" dirty="0">
                <a:solidFill>
                  <a:srgbClr val="00B050"/>
                </a:solidFill>
              </a:rPr>
              <a:t>u</a:t>
            </a:r>
            <a:r>
              <a:rPr lang="zh-CN" altLang="en-US" sz="2400" dirty="0">
                <a:solidFill>
                  <a:srgbClr val="00B050"/>
                </a:solidFill>
              </a:rPr>
              <a:t>之间是否有</a:t>
            </a:r>
            <a:r>
              <a:rPr lang="en-US" altLang="zh-CN" sz="2400" dirty="0">
                <a:solidFill>
                  <a:srgbClr val="00B050"/>
                </a:solidFill>
              </a:rPr>
              <a:t>&lt;k</a:t>
            </a:r>
            <a:r>
              <a:rPr lang="zh-CN" altLang="en-US" sz="2400" dirty="0">
                <a:solidFill>
                  <a:srgbClr val="00B050"/>
                </a:solidFill>
              </a:rPr>
              <a:t>的割集）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zh-CN" altLang="en-US" sz="2400" dirty="0"/>
              <a:t>具体操作</a:t>
            </a:r>
            <a:r>
              <a:rPr lang="en-US" altLang="zh-CN" sz="2400" dirty="0"/>
              <a:t>: </a:t>
            </a:r>
            <a:r>
              <a:rPr lang="zh-CN" altLang="en-US" sz="2400" dirty="0">
                <a:solidFill>
                  <a:srgbClr val="00B050"/>
                </a:solidFill>
              </a:rPr>
              <a:t>在优化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zh-CN" altLang="en-US" sz="2400" dirty="0">
                <a:solidFill>
                  <a:srgbClr val="00B050"/>
                </a:solidFill>
              </a:rPr>
              <a:t>中清除</a:t>
            </a:r>
            <a:r>
              <a:rPr lang="en-US" altLang="zh-CN" sz="2400" dirty="0">
                <a:solidFill>
                  <a:srgbClr val="00B050"/>
                </a:solidFill>
              </a:rPr>
              <a:t>strong side-vertex</a:t>
            </a:r>
            <a:r>
              <a:rPr lang="zh-CN" altLang="en-US" sz="2400" dirty="0">
                <a:solidFill>
                  <a:srgbClr val="00B050"/>
                </a:solidFill>
              </a:rPr>
              <a:t>的邻居时，把它的两跳邻居</a:t>
            </a:r>
            <a:r>
              <a:rPr lang="en-US" altLang="zh-CN" sz="2400" dirty="0">
                <a:solidFill>
                  <a:srgbClr val="00B050"/>
                </a:solidFill>
              </a:rPr>
              <a:t>deposit</a:t>
            </a:r>
            <a:r>
              <a:rPr lang="zh-CN" altLang="en-US" sz="2400" dirty="0">
                <a:solidFill>
                  <a:srgbClr val="00B050"/>
                </a:solidFill>
              </a:rPr>
              <a:t>数值</a:t>
            </a:r>
            <a:r>
              <a:rPr lang="en-US" altLang="zh-CN" sz="2400" dirty="0">
                <a:solidFill>
                  <a:srgbClr val="00B050"/>
                </a:solidFill>
              </a:rPr>
              <a:t>+1</a:t>
            </a:r>
          </a:p>
        </p:txBody>
      </p:sp>
      <p:sp>
        <p:nvSpPr>
          <p:cNvPr id="10" name="日期占位符 7"/>
          <p:cNvSpPr>
            <a:spLocks noGrp="1"/>
          </p:cNvSpPr>
          <p:nvPr>
            <p:ph type="dt" sz="half" idx="10"/>
          </p:nvPr>
        </p:nvSpPr>
        <p:spPr>
          <a:xfrm>
            <a:off x="0" y="6554470"/>
            <a:ext cx="3898669" cy="31686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Enumerating k-Vertex Connected Components in Large Graphs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985" y="1916509"/>
            <a:ext cx="3619048" cy="29904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594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25"/>
            <a:ext cx="5365750" cy="8699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91930" y="6554470"/>
            <a:ext cx="3099435" cy="316865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</a:rPr>
              <a:t>11</a:t>
            </a:fld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11905" y="6554470"/>
            <a:ext cx="5280025" cy="316865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魏秦汉</a:t>
            </a:r>
            <a:r>
              <a:rPr lang="en-US" altLang="zh-CN">
                <a:solidFill>
                  <a:schemeClr val="bg1"/>
                </a:solidFill>
              </a:rPr>
              <a:t>12-23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991235"/>
            <a:ext cx="1222311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-2" y="1027430"/>
            <a:ext cx="303649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5. SEARCH REDUCTION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3655" y="4107458"/>
            <a:ext cx="10991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Algorithm 4</a:t>
            </a:r>
            <a:r>
              <a:rPr lang="zh-CN" altLang="en-US" sz="2400" dirty="0"/>
              <a:t>是基于上述两条优化的算法（可以不用关注最后</a:t>
            </a:r>
            <a:r>
              <a:rPr lang="en-US" altLang="zh-CN" sz="2400" dirty="0"/>
              <a:t>2</a:t>
            </a:r>
            <a:r>
              <a:rPr lang="zh-CN" altLang="en-US" sz="2400" dirty="0"/>
              <a:t>个参数）</a:t>
            </a:r>
            <a:endParaRPr lang="en-US" altLang="zh-CN" sz="2400" dirty="0"/>
          </a:p>
          <a:p>
            <a:r>
              <a:rPr lang="zh-CN" altLang="en-US" sz="2400" dirty="0"/>
              <a:t>给定源点</a:t>
            </a:r>
            <a:r>
              <a:rPr lang="en-US" altLang="zh-CN" sz="2400" dirty="0"/>
              <a:t>u</a:t>
            </a:r>
            <a:r>
              <a:rPr lang="zh-CN" altLang="en-US" sz="2400" dirty="0"/>
              <a:t>，当判断出</a:t>
            </a:r>
            <a:r>
              <a:rPr lang="en-US" altLang="zh-CN" sz="2400" dirty="0" err="1"/>
              <a:t>v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CN" sz="2400" dirty="0" err="1"/>
              <a:t>u</a:t>
            </a:r>
            <a:r>
              <a:rPr lang="zh-CN" altLang="en-US" sz="2400" dirty="0"/>
              <a:t>，调用</a:t>
            </a:r>
            <a:r>
              <a:rPr lang="en-US" altLang="zh-CN" sz="2400" dirty="0"/>
              <a:t>sweep(v, </a:t>
            </a:r>
            <a:r>
              <a:rPr lang="en-US" altLang="zh-CN" sz="2400" dirty="0" err="1"/>
              <a:t>pru</a:t>
            </a:r>
            <a:r>
              <a:rPr lang="en-US" altLang="zh-CN" sz="2400" dirty="0"/>
              <a:t>, deposit);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 err="1"/>
              <a:t>pru</a:t>
            </a:r>
            <a:r>
              <a:rPr lang="zh-CN" altLang="en-US" sz="2400" dirty="0"/>
              <a:t>是一个初始化全</a:t>
            </a:r>
            <a:r>
              <a:rPr lang="en-US" altLang="zh-CN" sz="2400" dirty="0"/>
              <a:t>false</a:t>
            </a:r>
            <a:r>
              <a:rPr lang="zh-CN" altLang="en-US" sz="2400" dirty="0"/>
              <a:t>的</a:t>
            </a:r>
            <a:r>
              <a:rPr lang="en-US" altLang="zh-CN" sz="2400" dirty="0"/>
              <a:t>bool</a:t>
            </a:r>
            <a:r>
              <a:rPr lang="zh-CN" altLang="en-US" sz="2400" dirty="0"/>
              <a:t>型数组，记录每个点有没有被访问过；</a:t>
            </a:r>
            <a:endParaRPr lang="en-US" altLang="zh-CN" sz="2400" dirty="0"/>
          </a:p>
          <a:p>
            <a:r>
              <a:rPr lang="en-US" altLang="zh-CN" sz="2400" dirty="0"/>
              <a:t>Deposit</a:t>
            </a:r>
            <a:r>
              <a:rPr lang="zh-CN" altLang="en-US" sz="2400" dirty="0"/>
              <a:t>是一个初始化全</a:t>
            </a:r>
            <a:r>
              <a:rPr lang="en-US" altLang="zh-CN" sz="2400" dirty="0"/>
              <a:t>0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型数组，记录每个点的</a:t>
            </a:r>
            <a:r>
              <a:rPr lang="en-US" altLang="zh-CN" sz="2400" dirty="0"/>
              <a:t>deposit</a:t>
            </a:r>
            <a:r>
              <a:rPr lang="zh-CN" altLang="en-US" sz="2400" dirty="0"/>
              <a:t>值）</a:t>
            </a:r>
            <a:endParaRPr lang="en-US" altLang="zh-CN" sz="2400" dirty="0"/>
          </a:p>
          <a:p>
            <a:r>
              <a:rPr lang="en-US" altLang="zh-CN" sz="2400" dirty="0"/>
              <a:t>Line 4</a:t>
            </a:r>
            <a:r>
              <a:rPr lang="zh-CN" altLang="en-US" sz="2400" dirty="0"/>
              <a:t>的两个判断条件分别对应前两页</a:t>
            </a:r>
            <a:r>
              <a:rPr lang="en-US" altLang="zh-CN" sz="2400" dirty="0" err="1"/>
              <a:t>ppt</a:t>
            </a:r>
            <a:r>
              <a:rPr lang="zh-CN" altLang="en-US" sz="2400" dirty="0"/>
              <a:t>的两个优化算法</a:t>
            </a:r>
            <a:endParaRPr lang="en-US" altLang="zh-CN" sz="2400" dirty="0"/>
          </a:p>
        </p:txBody>
      </p:sp>
      <p:sp>
        <p:nvSpPr>
          <p:cNvPr id="10" name="日期占位符 7"/>
          <p:cNvSpPr>
            <a:spLocks noGrp="1"/>
          </p:cNvSpPr>
          <p:nvPr>
            <p:ph type="dt" sz="half" idx="10"/>
          </p:nvPr>
        </p:nvSpPr>
        <p:spPr>
          <a:xfrm>
            <a:off x="0" y="6554470"/>
            <a:ext cx="3898669" cy="31686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Enumerating k-Vertex Connected Components in Large Graphs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55" y="1813594"/>
            <a:ext cx="7781299" cy="20398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614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25"/>
            <a:ext cx="5365750" cy="8699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91930" y="6554470"/>
            <a:ext cx="3099435" cy="316865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</a:rPr>
              <a:t>12</a:t>
            </a:fld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11905" y="6554470"/>
            <a:ext cx="5280025" cy="316865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魏秦汉</a:t>
            </a:r>
            <a:r>
              <a:rPr lang="en-US" altLang="zh-CN">
                <a:solidFill>
                  <a:schemeClr val="bg1"/>
                </a:solidFill>
              </a:rPr>
              <a:t>12-23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991235"/>
            <a:ext cx="1222311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-2" y="1027430"/>
            <a:ext cx="303649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5. SEARCH REDUCTION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51062" y="1204047"/>
            <a:ext cx="421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优化后的寻找</a:t>
            </a:r>
            <a:r>
              <a:rPr lang="en-US" altLang="zh-CN" sz="3600" dirty="0"/>
              <a:t>k-VCC</a:t>
            </a:r>
            <a:r>
              <a:rPr lang="zh-CN" altLang="en-US" sz="3600" dirty="0"/>
              <a:t>关键代码</a:t>
            </a:r>
            <a:endParaRPr lang="en-US" altLang="zh-CN" sz="3600" dirty="0"/>
          </a:p>
        </p:txBody>
      </p:sp>
      <p:sp>
        <p:nvSpPr>
          <p:cNvPr id="10" name="日期占位符 7"/>
          <p:cNvSpPr>
            <a:spLocks noGrp="1"/>
          </p:cNvSpPr>
          <p:nvPr>
            <p:ph type="dt" sz="half" idx="10"/>
          </p:nvPr>
        </p:nvSpPr>
        <p:spPr>
          <a:xfrm>
            <a:off x="0" y="6554470"/>
            <a:ext cx="3898669" cy="31686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Enumerating k-Vertex Connected Components in Large Graphs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77644" y="1567495"/>
            <a:ext cx="7180152" cy="4637362"/>
            <a:chOff x="4301412" y="2053897"/>
            <a:chExt cx="7042049" cy="439039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1412" y="2451173"/>
              <a:ext cx="7042049" cy="399311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1412" y="2053897"/>
              <a:ext cx="5868308" cy="405488"/>
            </a:xfrm>
            <a:prstGeom prst="rect">
              <a:avLst/>
            </a:prstGeom>
          </p:spPr>
        </p:pic>
      </p:grpSp>
      <p:sp>
        <p:nvSpPr>
          <p:cNvPr id="12" name="圆角矩形 11"/>
          <p:cNvSpPr/>
          <p:nvPr/>
        </p:nvSpPr>
        <p:spPr>
          <a:xfrm>
            <a:off x="377644" y="2304661"/>
            <a:ext cx="5220723" cy="33590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70003" y="3853831"/>
            <a:ext cx="5220723" cy="33590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662438" y="3080355"/>
            <a:ext cx="421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执行优化</a:t>
            </a:r>
            <a:endParaRPr lang="en-US" altLang="zh-CN" sz="2400" dirty="0">
              <a:solidFill>
                <a:srgbClr val="00B050"/>
              </a:solidFill>
            </a:endParaRPr>
          </a:p>
        </p:txBody>
      </p:sp>
      <p:cxnSp>
        <p:nvCxnSpPr>
          <p:cNvPr id="20" name="直接箭头连接符 19"/>
          <p:cNvCxnSpPr>
            <a:stCxn id="12" idx="3"/>
          </p:cNvCxnSpPr>
          <p:nvPr/>
        </p:nvCxnSpPr>
        <p:spPr>
          <a:xfrm>
            <a:off x="5598367" y="2472612"/>
            <a:ext cx="762670" cy="6511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3"/>
          </p:cNvCxnSpPr>
          <p:nvPr/>
        </p:nvCxnSpPr>
        <p:spPr>
          <a:xfrm flipV="1">
            <a:off x="5890726" y="3504218"/>
            <a:ext cx="470311" cy="5175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69560" y="2661626"/>
            <a:ext cx="6924342" cy="161529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97551" y="4315970"/>
            <a:ext cx="6896351" cy="205683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193902" y="3171186"/>
            <a:ext cx="4214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Step1: </a:t>
            </a:r>
            <a:r>
              <a:rPr lang="zh-CN" altLang="en-US" sz="2400" dirty="0">
                <a:solidFill>
                  <a:srgbClr val="00B050"/>
                </a:solidFill>
              </a:rPr>
              <a:t>找</a:t>
            </a:r>
            <a:r>
              <a:rPr lang="en-US" altLang="zh-CN" sz="2400" dirty="0">
                <a:solidFill>
                  <a:srgbClr val="00B050"/>
                </a:solidFill>
              </a:rPr>
              <a:t>u</a:t>
            </a:r>
            <a:r>
              <a:rPr lang="zh-CN" altLang="en-US" sz="2400" dirty="0">
                <a:solidFill>
                  <a:srgbClr val="00B050"/>
                </a:solidFill>
              </a:rPr>
              <a:t>和其他点之间的最小割</a:t>
            </a:r>
            <a:endParaRPr lang="en-US" altLang="zh-CN" sz="2400" dirty="0">
              <a:solidFill>
                <a:srgbClr val="00B05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93902" y="4635256"/>
            <a:ext cx="4214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Step2: </a:t>
            </a:r>
            <a:r>
              <a:rPr lang="zh-CN" altLang="en-US" sz="2400" dirty="0">
                <a:solidFill>
                  <a:srgbClr val="00B050"/>
                </a:solidFill>
              </a:rPr>
              <a:t>找</a:t>
            </a:r>
            <a:r>
              <a:rPr lang="en-US" altLang="zh-CN" sz="2400" dirty="0">
                <a:solidFill>
                  <a:srgbClr val="00B050"/>
                </a:solidFill>
              </a:rPr>
              <a:t>u</a:t>
            </a:r>
            <a:r>
              <a:rPr lang="zh-CN" altLang="en-US" sz="2400" dirty="0">
                <a:solidFill>
                  <a:srgbClr val="00B050"/>
                </a:solidFill>
              </a:rPr>
              <a:t>的邻居之间的最小割（注意优化，如果</a:t>
            </a:r>
            <a:r>
              <a:rPr lang="en-US" altLang="zh-CN" sz="2400" dirty="0">
                <a:solidFill>
                  <a:srgbClr val="00B050"/>
                </a:solidFill>
              </a:rPr>
              <a:t>u</a:t>
            </a:r>
            <a:r>
              <a:rPr lang="zh-CN" altLang="en-US" sz="2400" dirty="0">
                <a:solidFill>
                  <a:srgbClr val="00B050"/>
                </a:solidFill>
              </a:rPr>
              <a:t>是一个</a:t>
            </a:r>
            <a:r>
              <a:rPr lang="en-US" altLang="zh-CN" sz="2400" dirty="0">
                <a:solidFill>
                  <a:srgbClr val="00B050"/>
                </a:solidFill>
              </a:rPr>
              <a:t>strong side-vertex</a:t>
            </a:r>
            <a:r>
              <a:rPr lang="zh-CN" altLang="en-US" sz="2400" dirty="0">
                <a:solidFill>
                  <a:srgbClr val="00B050"/>
                </a:solidFill>
              </a:rPr>
              <a:t>，这种情况不用考虑）</a:t>
            </a:r>
            <a:endParaRPr lang="en-US" altLang="zh-CN" sz="2400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305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25"/>
            <a:ext cx="5365750" cy="8699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91930" y="6554470"/>
            <a:ext cx="3099435" cy="316865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</a:rPr>
              <a:t>13</a:t>
            </a:fld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11905" y="6554470"/>
            <a:ext cx="5280025" cy="316865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魏秦汉</a:t>
            </a:r>
            <a:r>
              <a:rPr lang="en-US" altLang="zh-CN">
                <a:solidFill>
                  <a:schemeClr val="bg1"/>
                </a:solidFill>
              </a:rPr>
              <a:t>12-23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991235"/>
            <a:ext cx="1222311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14604" y="1236870"/>
            <a:ext cx="113860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基本要求（</a:t>
            </a:r>
            <a:r>
              <a:rPr lang="en-US" altLang="zh-CN" sz="2400" dirty="0"/>
              <a:t>70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）给定无向图</a:t>
            </a:r>
            <a:r>
              <a:rPr lang="en-US" altLang="zh-CN" sz="2400" dirty="0"/>
              <a:t>G</a:t>
            </a:r>
            <a:r>
              <a:rPr lang="zh-CN" altLang="en-US" sz="2400" dirty="0"/>
              <a:t>和源点、汇点，无向图的最小边割可以通过最大流算法得到；请根据这一算法，设计出给定无向图</a:t>
            </a:r>
            <a:r>
              <a:rPr lang="en-US" altLang="zh-CN" sz="2400" dirty="0"/>
              <a:t>G</a:t>
            </a:r>
            <a:r>
              <a:rPr lang="zh-CN" altLang="en-US" sz="2400" dirty="0"/>
              <a:t>和源点、汇点，计算最小点割的算法；（</a:t>
            </a:r>
            <a:r>
              <a:rPr lang="en-US" altLang="zh-CN" sz="2400" dirty="0"/>
              <a:t>25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）给定无向图</a:t>
            </a:r>
            <a:r>
              <a:rPr lang="en-US" altLang="zh-CN" sz="2400" dirty="0"/>
              <a:t>G</a:t>
            </a:r>
            <a:r>
              <a:rPr lang="zh-CN" altLang="en-US" sz="2400" dirty="0"/>
              <a:t>，根据（</a:t>
            </a:r>
            <a:r>
              <a:rPr lang="en-US" altLang="zh-CN" sz="2400" dirty="0"/>
              <a:t>1</a:t>
            </a:r>
            <a:r>
              <a:rPr lang="zh-CN" altLang="en-US" sz="2400" dirty="0"/>
              <a:t>）和</a:t>
            </a:r>
            <a:r>
              <a:rPr lang="en-US" altLang="zh-CN" sz="2400" dirty="0"/>
              <a:t>BASIC SOLUTION</a:t>
            </a:r>
            <a:r>
              <a:rPr lang="zh-CN" altLang="en-US" sz="2400" dirty="0"/>
              <a:t>的算法，设计出得到整个无向图最小点割的算法；（</a:t>
            </a:r>
            <a:r>
              <a:rPr lang="en-US" altLang="zh-CN" sz="2400" dirty="0"/>
              <a:t>25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）给定无向图</a:t>
            </a:r>
            <a:r>
              <a:rPr lang="en-US" altLang="zh-CN" sz="2400" dirty="0"/>
              <a:t>G</a:t>
            </a:r>
            <a:r>
              <a:rPr lang="zh-CN" altLang="en-US" sz="2400" dirty="0"/>
              <a:t>，根据（</a:t>
            </a:r>
            <a:r>
              <a:rPr lang="en-US" altLang="zh-CN" sz="2400" dirty="0"/>
              <a:t>2</a:t>
            </a:r>
            <a:r>
              <a:rPr lang="zh-CN" altLang="en-US" sz="2400" dirty="0"/>
              <a:t>）和</a:t>
            </a:r>
            <a:r>
              <a:rPr lang="en-US" altLang="zh-CN" sz="2400" dirty="0"/>
              <a:t>BASIC SOLUTION</a:t>
            </a:r>
            <a:r>
              <a:rPr lang="zh-CN" altLang="en-US" sz="2400" dirty="0"/>
              <a:t>的算法，设计出找到图中所有</a:t>
            </a:r>
            <a:r>
              <a:rPr lang="en-US" altLang="zh-CN" sz="2400" dirty="0"/>
              <a:t>k-VCC</a:t>
            </a:r>
            <a:r>
              <a:rPr lang="zh-CN" altLang="en-US" sz="2400" dirty="0"/>
              <a:t>的算法；（</a:t>
            </a:r>
            <a:r>
              <a:rPr lang="en-US" altLang="zh-CN" sz="2400" dirty="0"/>
              <a:t>30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进阶要求（</a:t>
            </a:r>
            <a:r>
              <a:rPr lang="en-US" altLang="zh-CN" sz="2400" dirty="0"/>
              <a:t>20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）实现</a:t>
            </a:r>
            <a:r>
              <a:rPr lang="en-US" altLang="zh-CN" sz="2400" dirty="0"/>
              <a:t>SEARCH REDUCTION</a:t>
            </a:r>
            <a:r>
              <a:rPr lang="zh-CN" altLang="en-US" sz="2400" dirty="0"/>
              <a:t>的优化</a:t>
            </a:r>
            <a:r>
              <a:rPr lang="en-US" altLang="zh-CN" sz="2400" dirty="0"/>
              <a:t>1</a:t>
            </a:r>
            <a:r>
              <a:rPr lang="zh-CN" altLang="en-US" sz="2400" dirty="0"/>
              <a:t>（</a:t>
            </a:r>
            <a:r>
              <a:rPr lang="en-US" altLang="zh-CN" sz="2400" dirty="0"/>
              <a:t>10</a:t>
            </a:r>
            <a:r>
              <a:rPr lang="zh-CN" altLang="en-US" sz="2400" dirty="0"/>
              <a:t>分）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）实现</a:t>
            </a:r>
            <a:r>
              <a:rPr lang="en-US" altLang="zh-CN" sz="2400" dirty="0"/>
              <a:t>SEARCH REDUCTION</a:t>
            </a:r>
            <a:r>
              <a:rPr lang="zh-CN" altLang="en-US" sz="2400" dirty="0"/>
              <a:t>的优化</a:t>
            </a:r>
            <a:r>
              <a:rPr lang="en-US" altLang="zh-CN" sz="2400" dirty="0"/>
              <a:t>2</a:t>
            </a:r>
            <a:r>
              <a:rPr lang="zh-CN" altLang="en-US" sz="2400" dirty="0"/>
              <a:t>（</a:t>
            </a:r>
            <a:r>
              <a:rPr lang="en-US" altLang="zh-CN" sz="2400" dirty="0"/>
              <a:t>10</a:t>
            </a:r>
            <a:r>
              <a:rPr lang="zh-CN" altLang="en-US" sz="2400" dirty="0"/>
              <a:t>分）</a:t>
            </a:r>
            <a:endParaRPr lang="en-US" altLang="zh-CN" sz="2400" dirty="0"/>
          </a:p>
        </p:txBody>
      </p:sp>
      <p:sp>
        <p:nvSpPr>
          <p:cNvPr id="10" name="日期占位符 7"/>
          <p:cNvSpPr>
            <a:spLocks noGrp="1"/>
          </p:cNvSpPr>
          <p:nvPr>
            <p:ph type="dt" sz="half" idx="10"/>
          </p:nvPr>
        </p:nvSpPr>
        <p:spPr>
          <a:xfrm>
            <a:off x="0" y="6554470"/>
            <a:ext cx="3898669" cy="31686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Enumerating k-Vertex Connected Components in Large Graphs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27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25"/>
            <a:ext cx="5365750" cy="8699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91930" y="6554470"/>
            <a:ext cx="3099435" cy="316865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</a:rPr>
              <a:t>14</a:t>
            </a:fld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11905" y="6554470"/>
            <a:ext cx="5280025" cy="316865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魏秦汉</a:t>
            </a:r>
            <a:r>
              <a:rPr lang="en-US" altLang="zh-CN">
                <a:solidFill>
                  <a:schemeClr val="bg1"/>
                </a:solidFill>
              </a:rPr>
              <a:t>12-23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991235"/>
            <a:ext cx="1222311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11303" y="1330176"/>
            <a:ext cx="11386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测试样例：</a:t>
            </a:r>
            <a:endParaRPr lang="en-US" altLang="zh-CN" sz="2400" dirty="0"/>
          </a:p>
          <a:p>
            <a:r>
              <a:rPr lang="zh-CN" altLang="en-US" sz="2400" dirty="0"/>
              <a:t>可以根据下图的例子测试自己程序的正确性，图中是一个无向连通图，共有</a:t>
            </a:r>
            <a:r>
              <a:rPr lang="en-US" altLang="zh-CN" sz="2400" dirty="0"/>
              <a:t>4</a:t>
            </a:r>
            <a:r>
              <a:rPr lang="zh-CN" altLang="en-US" sz="2400" dirty="0"/>
              <a:t>个</a:t>
            </a:r>
            <a:r>
              <a:rPr lang="en-US" altLang="zh-CN" sz="2400" dirty="0"/>
              <a:t>4-VCC</a:t>
            </a:r>
            <a:r>
              <a:rPr lang="zh-CN" altLang="en-US" sz="2400" dirty="0"/>
              <a:t>，分别用</a:t>
            </a:r>
            <a:r>
              <a:rPr lang="en-US" altLang="zh-CN" sz="2400" dirty="0"/>
              <a:t>G1~G4</a:t>
            </a:r>
            <a:r>
              <a:rPr lang="zh-CN" altLang="en-US" sz="2400" dirty="0"/>
              <a:t>进行了标识。</a:t>
            </a:r>
            <a:endParaRPr lang="en-US" altLang="zh-CN" sz="2400" dirty="0"/>
          </a:p>
        </p:txBody>
      </p:sp>
      <p:sp>
        <p:nvSpPr>
          <p:cNvPr id="10" name="日期占位符 7"/>
          <p:cNvSpPr>
            <a:spLocks noGrp="1"/>
          </p:cNvSpPr>
          <p:nvPr>
            <p:ph type="dt" sz="half" idx="10"/>
          </p:nvPr>
        </p:nvSpPr>
        <p:spPr>
          <a:xfrm>
            <a:off x="0" y="6554470"/>
            <a:ext cx="3898669" cy="31686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Enumerating k-Vertex Connected Components in Large Graphs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33" y="2798692"/>
            <a:ext cx="5700254" cy="29720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943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25"/>
            <a:ext cx="5365750" cy="8699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91930" y="6554470"/>
            <a:ext cx="3099435" cy="316865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</a:rPr>
              <a:t>15</a:t>
            </a:fld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11905" y="6554470"/>
            <a:ext cx="5280025" cy="316865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魏秦汉</a:t>
            </a:r>
            <a:r>
              <a:rPr lang="en-US" altLang="zh-CN">
                <a:solidFill>
                  <a:schemeClr val="bg1"/>
                </a:solidFill>
              </a:rPr>
              <a:t>12-23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991235"/>
            <a:ext cx="1222311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45989" y="1190217"/>
            <a:ext cx="11386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更多测试用数据集：</a:t>
            </a:r>
            <a:endParaRPr lang="en-US" altLang="zh-CN" sz="2400" dirty="0"/>
          </a:p>
          <a:p>
            <a:r>
              <a:rPr lang="en-US" altLang="zh-CN" sz="2400" dirty="0">
                <a:hlinkClick r:id="rId4"/>
              </a:rPr>
              <a:t>http://snap.stanford.edu/data/index.html</a:t>
            </a:r>
            <a:endParaRPr lang="en-US" altLang="zh-CN" sz="2400" dirty="0"/>
          </a:p>
          <a:p>
            <a:r>
              <a:rPr lang="zh-CN" altLang="en-US" sz="2400" dirty="0"/>
              <a:t>这几个数据集的输入格式都是以点对的方式给出所有边，较为简便，可以用来进行检验。</a:t>
            </a:r>
            <a:endParaRPr lang="en-US" altLang="zh-CN" sz="2400" dirty="0"/>
          </a:p>
        </p:txBody>
      </p:sp>
      <p:sp>
        <p:nvSpPr>
          <p:cNvPr id="10" name="日期占位符 7"/>
          <p:cNvSpPr>
            <a:spLocks noGrp="1"/>
          </p:cNvSpPr>
          <p:nvPr>
            <p:ph type="dt" sz="half" idx="10"/>
          </p:nvPr>
        </p:nvSpPr>
        <p:spPr>
          <a:xfrm>
            <a:off x="0" y="6554470"/>
            <a:ext cx="3898669" cy="31686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Enumerating k-Vertex Connected Components in Large Graphs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2" y="2759877"/>
            <a:ext cx="8714748" cy="229582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5988" y="5204919"/>
            <a:ext cx="11386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想了解更多可以看</a:t>
            </a:r>
            <a:r>
              <a:rPr lang="en-US" altLang="zh-CN" sz="2400" dirty="0"/>
              <a:t>”Enumerating k-Vertex Connected Components in Large Graphs”</a:t>
            </a:r>
            <a:r>
              <a:rPr lang="zh-CN" altLang="en-US" sz="2400" dirty="0"/>
              <a:t>这篇论文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397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25"/>
            <a:ext cx="5365750" cy="8699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91930" y="6554470"/>
            <a:ext cx="3099435" cy="316865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</a:rPr>
              <a:t>16</a:t>
            </a:fld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11905" y="6554470"/>
            <a:ext cx="5280025" cy="316865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魏秦汉</a:t>
            </a:r>
            <a:r>
              <a:rPr lang="en-US" altLang="zh-CN">
                <a:solidFill>
                  <a:schemeClr val="bg1"/>
                </a:solidFill>
              </a:rPr>
              <a:t>12-23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0" y="6554470"/>
            <a:ext cx="3811905" cy="31686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Enumerating k-Vertex Connected Components in Large Graphs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991235"/>
            <a:ext cx="1222311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10560" y="2829560"/>
            <a:ext cx="5770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 谢 大 家 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99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25"/>
            <a:ext cx="5365750" cy="8699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91930" y="6554470"/>
            <a:ext cx="3099435" cy="316865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</a:rPr>
              <a:t>2</a:t>
            </a:fld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11905" y="6554470"/>
            <a:ext cx="5280025" cy="316865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魏秦汉</a:t>
            </a:r>
            <a:r>
              <a:rPr lang="en-US" altLang="zh-CN">
                <a:solidFill>
                  <a:schemeClr val="bg1"/>
                </a:solidFill>
              </a:rPr>
              <a:t>12-23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991235"/>
            <a:ext cx="1222311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-1" y="1027430"/>
            <a:ext cx="204446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Introduction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8673" y="1535450"/>
            <a:ext cx="113860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K-VCC</a:t>
            </a:r>
            <a:r>
              <a:rPr lang="zh-CN" altLang="en-US" sz="2400" dirty="0"/>
              <a:t>（</a:t>
            </a:r>
            <a:r>
              <a:rPr lang="en-US" altLang="zh-CN" sz="2400" dirty="0"/>
              <a:t>K-Vertex Connected Component</a:t>
            </a:r>
            <a:r>
              <a:rPr lang="zh-CN" altLang="en-US" sz="2400" dirty="0"/>
              <a:t>）的定义：</a:t>
            </a:r>
            <a:endParaRPr lang="en-US" altLang="zh-CN" sz="2400" dirty="0"/>
          </a:p>
          <a:p>
            <a:r>
              <a:rPr lang="zh-CN" altLang="en-US" sz="2400" dirty="0"/>
              <a:t>无向图</a:t>
            </a:r>
            <a:r>
              <a:rPr lang="en-US" altLang="zh-CN" sz="2400" dirty="0"/>
              <a:t>G</a:t>
            </a:r>
            <a:r>
              <a:rPr lang="zh-CN" altLang="en-US" sz="2400" dirty="0"/>
              <a:t>中的</a:t>
            </a:r>
            <a:r>
              <a:rPr lang="zh-CN" altLang="en-US" sz="2400" dirty="0">
                <a:solidFill>
                  <a:srgbClr val="00B050"/>
                </a:solidFill>
              </a:rPr>
              <a:t>极大</a:t>
            </a:r>
            <a:r>
              <a:rPr lang="zh-CN" altLang="en-US" sz="2400" dirty="0"/>
              <a:t>子图</a:t>
            </a:r>
            <a:r>
              <a:rPr lang="en-US" altLang="zh-CN" sz="2400" dirty="0"/>
              <a:t>G’</a:t>
            </a:r>
            <a:r>
              <a:rPr lang="zh-CN" altLang="en-US" sz="2400" dirty="0"/>
              <a:t>，满足</a:t>
            </a:r>
            <a:r>
              <a:rPr lang="en-US" altLang="zh-CN" sz="2400" dirty="0"/>
              <a:t>G’</a:t>
            </a:r>
            <a:r>
              <a:rPr lang="zh-CN" altLang="en-US" sz="2400" dirty="0"/>
              <a:t>是一个</a:t>
            </a:r>
            <a:r>
              <a:rPr lang="en-US" altLang="zh-CN" sz="2400" dirty="0"/>
              <a:t>k-</a:t>
            </a:r>
            <a:r>
              <a:rPr lang="zh-CN" altLang="en-US" sz="2400" dirty="0"/>
              <a:t>点连通图（至少去掉</a:t>
            </a:r>
            <a:r>
              <a:rPr lang="en-US" altLang="zh-CN" sz="2400" dirty="0"/>
              <a:t>k</a:t>
            </a:r>
            <a:r>
              <a:rPr lang="zh-CN" altLang="en-US" sz="2400" dirty="0"/>
              <a:t>个顶点才能破坏连通性，或者说</a:t>
            </a:r>
            <a:r>
              <a:rPr lang="en-US" altLang="zh-CN" sz="2400" dirty="0"/>
              <a:t>G’</a:t>
            </a:r>
            <a:r>
              <a:rPr lang="zh-CN" altLang="en-US" sz="2400" dirty="0"/>
              <a:t>的最小点割集大小为</a:t>
            </a:r>
            <a:r>
              <a:rPr lang="en-US" altLang="zh-CN" sz="2400" dirty="0"/>
              <a:t>k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K-VCC</a:t>
            </a:r>
            <a:r>
              <a:rPr lang="zh-CN" altLang="en-US" sz="2400" dirty="0"/>
              <a:t>的重要应用：</a:t>
            </a:r>
            <a:endParaRPr lang="en-US" altLang="zh-CN" sz="2400" dirty="0"/>
          </a:p>
          <a:p>
            <a:r>
              <a:rPr lang="en-US" altLang="zh-CN" sz="2400" dirty="0"/>
              <a:t>(1) in a social network, computing all k-VCCs can identify communities of highly related users, and provide valuable information for recommendation systems and advertisement platforms.</a:t>
            </a:r>
          </a:p>
          <a:p>
            <a:r>
              <a:rPr lang="en-US" altLang="zh-CN" sz="2400" dirty="0"/>
              <a:t>(2) In a co-authorship network, a k-VCC may be a research group. Some researchers may participate in several groups and perform as overlapped entities. 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10" name="日期占位符 7"/>
          <p:cNvSpPr>
            <a:spLocks noGrp="1"/>
          </p:cNvSpPr>
          <p:nvPr>
            <p:ph type="dt" sz="half" idx="10"/>
          </p:nvPr>
        </p:nvSpPr>
        <p:spPr>
          <a:xfrm>
            <a:off x="0" y="6554470"/>
            <a:ext cx="3898669" cy="31686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Enumerating k-Vertex Connected Components in Large Graphs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038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25"/>
            <a:ext cx="5365750" cy="8699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91930" y="6554470"/>
            <a:ext cx="3099435" cy="316865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</a:rPr>
              <a:t>3</a:t>
            </a:fld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11905" y="6554470"/>
            <a:ext cx="5280025" cy="316865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魏秦汉</a:t>
            </a:r>
            <a:r>
              <a:rPr lang="en-US" altLang="zh-CN">
                <a:solidFill>
                  <a:schemeClr val="bg1"/>
                </a:solidFill>
              </a:rPr>
              <a:t>12-23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991235"/>
            <a:ext cx="1222311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-1" y="1027430"/>
            <a:ext cx="204446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Introduction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8674" y="1535450"/>
            <a:ext cx="58255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K-VCC</a:t>
            </a:r>
            <a:r>
              <a:rPr lang="zh-CN" altLang="en-US" sz="2400" dirty="0"/>
              <a:t>的相关性质：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k-VCC</a:t>
            </a:r>
            <a:r>
              <a:rPr lang="zh-CN" altLang="en-US" sz="2400" dirty="0"/>
              <a:t>一定在</a:t>
            </a:r>
            <a:r>
              <a:rPr lang="en-US" altLang="zh-CN" sz="2400" dirty="0"/>
              <a:t>k-core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k-core</a:t>
            </a:r>
            <a:r>
              <a:rPr lang="zh-CN" altLang="en-US" sz="2400" dirty="0"/>
              <a:t>：满足</a:t>
            </a:r>
            <a:r>
              <a:rPr lang="zh-CN" altLang="en-US" sz="2400" dirty="0">
                <a:solidFill>
                  <a:srgbClr val="00B050"/>
                </a:solidFill>
              </a:rPr>
              <a:t>子图内</a:t>
            </a:r>
            <a:r>
              <a:rPr lang="zh-CN" altLang="en-US" sz="2400" dirty="0"/>
              <a:t>所有点度</a:t>
            </a:r>
            <a:r>
              <a:rPr lang="en-US" altLang="zh-CN" sz="2400" dirty="0"/>
              <a:t>&gt;=k</a:t>
            </a:r>
            <a:r>
              <a:rPr lang="zh-CN" altLang="en-US" sz="2400" dirty="0"/>
              <a:t>的极大子图，它有</a:t>
            </a:r>
            <a:r>
              <a:rPr lang="en-US" altLang="zh-CN" sz="2400" dirty="0"/>
              <a:t>2</a:t>
            </a:r>
            <a:r>
              <a:rPr lang="zh-CN" altLang="en-US" sz="2400" dirty="0"/>
              <a:t>条性质：</a:t>
            </a:r>
            <a:endParaRPr lang="en-US" altLang="zh-CN" sz="2400" dirty="0"/>
          </a:p>
          <a:p>
            <a:r>
              <a:rPr lang="en-US" altLang="zh-CN" sz="2400" dirty="0"/>
              <a:t>1) </a:t>
            </a:r>
            <a:r>
              <a:rPr lang="zh-CN" altLang="en-US" sz="2400" dirty="0"/>
              <a:t>大</a:t>
            </a:r>
            <a:r>
              <a:rPr lang="en-US" altLang="zh-CN" sz="2400" dirty="0"/>
              <a:t>core</a:t>
            </a:r>
            <a:r>
              <a:rPr lang="zh-CN" altLang="en-US" sz="2400" dirty="0"/>
              <a:t>一定被包含在小</a:t>
            </a:r>
            <a:r>
              <a:rPr lang="en-US" altLang="zh-CN" sz="2400" dirty="0"/>
              <a:t>core</a:t>
            </a:r>
            <a:r>
              <a:rPr lang="zh-CN" altLang="en-US" sz="2400" dirty="0"/>
              <a:t>内</a:t>
            </a:r>
            <a:endParaRPr lang="en-US" altLang="zh-CN" sz="2400" dirty="0"/>
          </a:p>
          <a:p>
            <a:r>
              <a:rPr lang="en-US" altLang="zh-CN" sz="2400" dirty="0"/>
              <a:t>2) core</a:t>
            </a:r>
            <a:r>
              <a:rPr lang="zh-CN" altLang="en-US" sz="2400" dirty="0"/>
              <a:t>的划分是唯一的）；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）不同</a:t>
            </a:r>
            <a:r>
              <a:rPr lang="en-US" altLang="zh-CN" sz="2400" dirty="0"/>
              <a:t>k-VCC</a:t>
            </a:r>
            <a:r>
              <a:rPr lang="zh-CN" altLang="en-US" sz="2400" dirty="0"/>
              <a:t>至多相交于</a:t>
            </a:r>
            <a:r>
              <a:rPr lang="en-US" altLang="zh-CN" sz="2400" dirty="0"/>
              <a:t>k-1</a:t>
            </a:r>
            <a:r>
              <a:rPr lang="zh-CN" altLang="en-US" sz="2400" dirty="0"/>
              <a:t>个点；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10" name="日期占位符 7"/>
          <p:cNvSpPr>
            <a:spLocks noGrp="1"/>
          </p:cNvSpPr>
          <p:nvPr>
            <p:ph type="dt" sz="half" idx="10"/>
          </p:nvPr>
        </p:nvSpPr>
        <p:spPr>
          <a:xfrm>
            <a:off x="0" y="6554470"/>
            <a:ext cx="3898669" cy="31686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Enumerating k-Vertex Connected Components in Large Graphs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846" y="1118302"/>
            <a:ext cx="5151895" cy="37528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3378" y="4512501"/>
            <a:ext cx="7057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大作业问题描述：</a:t>
            </a:r>
            <a:endParaRPr lang="en-US" altLang="zh-CN" sz="2400" dirty="0"/>
          </a:p>
          <a:p>
            <a:r>
              <a:rPr lang="zh-CN" altLang="en-US" sz="2400" dirty="0"/>
              <a:t>给定一个无向图，找到图中所有的</a:t>
            </a:r>
            <a:r>
              <a:rPr lang="en-US" altLang="zh-CN" sz="2400" dirty="0"/>
              <a:t>k-VCC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实现基本功能（</a:t>
            </a:r>
            <a:r>
              <a:rPr lang="en-US" altLang="zh-CN" sz="2400" dirty="0"/>
              <a:t>70</a:t>
            </a:r>
            <a:r>
              <a:rPr lang="zh-CN" altLang="en-US" sz="2400" dirty="0"/>
              <a:t>分）</a:t>
            </a:r>
            <a:r>
              <a:rPr lang="en-US" altLang="zh-CN" sz="2400" dirty="0"/>
              <a:t>+</a:t>
            </a:r>
            <a:r>
              <a:rPr lang="zh-CN" altLang="en-US" sz="2400" dirty="0"/>
              <a:t>实现简单优化（</a:t>
            </a:r>
            <a:r>
              <a:rPr lang="en-US" altLang="zh-CN" sz="2400" dirty="0"/>
              <a:t>30</a:t>
            </a:r>
            <a:r>
              <a:rPr lang="zh-CN" altLang="en-US" sz="2400" dirty="0"/>
              <a:t>分）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029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25"/>
            <a:ext cx="5365750" cy="8699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91930" y="6554470"/>
            <a:ext cx="3099435" cy="316865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</a:rPr>
              <a:t>4</a:t>
            </a:fld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11905" y="6554470"/>
            <a:ext cx="5280025" cy="316865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魏秦汉</a:t>
            </a:r>
            <a:r>
              <a:rPr lang="en-US" altLang="zh-CN">
                <a:solidFill>
                  <a:schemeClr val="bg1"/>
                </a:solidFill>
              </a:rPr>
              <a:t>12-23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991235"/>
            <a:ext cx="1222311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8673" y="1535450"/>
            <a:ext cx="117225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找</a:t>
            </a:r>
            <a:r>
              <a:rPr lang="en-US" altLang="zh-CN" sz="2400" dirty="0"/>
              <a:t>k-VCC</a:t>
            </a:r>
            <a:r>
              <a:rPr lang="zh-CN" altLang="en-US" sz="2400" dirty="0"/>
              <a:t>的基本思路：</a:t>
            </a:r>
            <a:endParaRPr lang="en-US" altLang="zh-CN" sz="2400" dirty="0"/>
          </a:p>
          <a:p>
            <a:r>
              <a:rPr lang="en-US" altLang="zh-CN" sz="2400" dirty="0"/>
              <a:t>step 1: </a:t>
            </a:r>
            <a:r>
              <a:rPr lang="zh-CN" altLang="en-US" sz="2400" dirty="0"/>
              <a:t>找到图中所有的</a:t>
            </a:r>
            <a:r>
              <a:rPr lang="en-US" altLang="zh-CN" sz="2400" dirty="0"/>
              <a:t>k-core</a:t>
            </a:r>
            <a:r>
              <a:rPr lang="zh-CN" altLang="en-US" sz="2400" dirty="0"/>
              <a:t>，删去不在</a:t>
            </a:r>
            <a:r>
              <a:rPr lang="en-US" altLang="zh-CN" sz="2400" dirty="0"/>
              <a:t>k-core</a:t>
            </a:r>
            <a:r>
              <a:rPr lang="zh-CN" altLang="en-US" sz="2400" dirty="0"/>
              <a:t>内的所有点</a:t>
            </a:r>
            <a:endParaRPr lang="en-US" altLang="zh-CN" sz="2400" dirty="0"/>
          </a:p>
          <a:p>
            <a:r>
              <a:rPr lang="zh-CN" altLang="en-US" sz="2400" dirty="0"/>
              <a:t>方法：不断删去度最小的点，直到当前度最小的顶点度数</a:t>
            </a:r>
            <a:r>
              <a:rPr lang="en-US" altLang="zh-CN" sz="2400" dirty="0"/>
              <a:t>&gt;=k</a:t>
            </a:r>
          </a:p>
          <a:p>
            <a:r>
              <a:rPr lang="en-US" altLang="zh-CN" sz="2400" dirty="0"/>
              <a:t>Algorithm 1</a:t>
            </a:r>
            <a:r>
              <a:rPr lang="zh-CN" altLang="en-US" sz="2400" dirty="0"/>
              <a:t>是一个计算所有顶点所在最大</a:t>
            </a:r>
            <a:r>
              <a:rPr lang="en-US" altLang="zh-CN" sz="2400" dirty="0"/>
              <a:t>core</a:t>
            </a:r>
            <a:r>
              <a:rPr lang="zh-CN" altLang="en-US" sz="2400" dirty="0"/>
              <a:t>数的算法</a:t>
            </a:r>
            <a:endParaRPr lang="en-US" altLang="zh-CN" sz="2400" dirty="0"/>
          </a:p>
        </p:txBody>
      </p:sp>
      <p:sp>
        <p:nvSpPr>
          <p:cNvPr id="10" name="日期占位符 7"/>
          <p:cNvSpPr>
            <a:spLocks noGrp="1"/>
          </p:cNvSpPr>
          <p:nvPr>
            <p:ph type="dt" sz="half" idx="10"/>
          </p:nvPr>
        </p:nvSpPr>
        <p:spPr>
          <a:xfrm>
            <a:off x="0" y="6554470"/>
            <a:ext cx="3898669" cy="31686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Enumerating k-Vertex Connected Components in Large Graphs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73" y="3105110"/>
            <a:ext cx="7740843" cy="33355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-2" y="1027430"/>
            <a:ext cx="691398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PRELIMINARY &amp; 3. PARTITION-BASED FRAMEWORK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193" y="3105110"/>
            <a:ext cx="4627984" cy="33712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452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25"/>
            <a:ext cx="5365750" cy="8699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91930" y="6554470"/>
            <a:ext cx="3099435" cy="316865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</a:rPr>
              <a:t>5</a:t>
            </a:fld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11905" y="6554470"/>
            <a:ext cx="5280025" cy="316865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魏秦汉</a:t>
            </a:r>
            <a:r>
              <a:rPr lang="en-US" altLang="zh-CN">
                <a:solidFill>
                  <a:schemeClr val="bg1"/>
                </a:solidFill>
              </a:rPr>
              <a:t>12-23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991235"/>
            <a:ext cx="1222311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-2" y="1027430"/>
            <a:ext cx="5548801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PRELIMINARY &amp; 3. PARTITION-BASED FRAMEWORK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2192" y="1987927"/>
            <a:ext cx="5273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找</a:t>
            </a:r>
            <a:r>
              <a:rPr lang="en-US" altLang="zh-CN" sz="2400" dirty="0"/>
              <a:t>k-VCC</a:t>
            </a:r>
            <a:r>
              <a:rPr lang="zh-CN" altLang="en-US" sz="2400" dirty="0"/>
              <a:t>基本思路</a:t>
            </a:r>
            <a:r>
              <a:rPr lang="en-US" altLang="zh-CN" sz="2400" dirty="0"/>
              <a:t>(</a:t>
            </a:r>
            <a:r>
              <a:rPr lang="zh-CN" altLang="en-US" sz="2400" dirty="0"/>
              <a:t>分治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400" dirty="0"/>
              <a:t>Step2: </a:t>
            </a:r>
          </a:p>
          <a:p>
            <a:r>
              <a:rPr lang="zh-CN" altLang="en-US" sz="2400" dirty="0"/>
              <a:t>不断找</a:t>
            </a:r>
            <a:r>
              <a:rPr lang="en-US" altLang="zh-CN" sz="2400" dirty="0"/>
              <a:t>&lt;k</a:t>
            </a:r>
            <a:r>
              <a:rPr lang="zh-CN" altLang="en-US" sz="2400" dirty="0"/>
              <a:t>的割</a:t>
            </a:r>
            <a:r>
              <a:rPr lang="en-US" altLang="zh-CN" sz="2400" dirty="0"/>
              <a:t>s</a:t>
            </a:r>
            <a:r>
              <a:rPr lang="zh-CN" altLang="en-US" sz="2400" dirty="0"/>
              <a:t>，把当前子图用</a:t>
            </a:r>
            <a:r>
              <a:rPr lang="en-US" altLang="zh-CN" sz="2400" dirty="0"/>
              <a:t>s</a:t>
            </a:r>
            <a:r>
              <a:rPr lang="zh-CN" altLang="en-US" sz="2400" dirty="0"/>
              <a:t>分开，再对分开的子图做同样的处理，直到子图中最小割</a:t>
            </a:r>
            <a:r>
              <a:rPr lang="en-US" altLang="zh-CN" sz="2400" dirty="0"/>
              <a:t>&gt;=k</a:t>
            </a:r>
            <a:r>
              <a:rPr lang="zh-CN" altLang="en-US" sz="2400" dirty="0"/>
              <a:t>，则当前子图是一个</a:t>
            </a:r>
            <a:r>
              <a:rPr lang="en-US" altLang="zh-CN" sz="2400" dirty="0"/>
              <a:t>k-VCC</a:t>
            </a:r>
            <a:r>
              <a:rPr lang="zh-CN" altLang="en-US" sz="2400" dirty="0"/>
              <a:t>（下图是一个例子）</a:t>
            </a:r>
            <a:endParaRPr lang="en-US" altLang="zh-CN" sz="2400" dirty="0"/>
          </a:p>
        </p:txBody>
      </p:sp>
      <p:sp>
        <p:nvSpPr>
          <p:cNvPr id="10" name="日期占位符 7"/>
          <p:cNvSpPr>
            <a:spLocks noGrp="1"/>
          </p:cNvSpPr>
          <p:nvPr>
            <p:ph type="dt" sz="half" idx="10"/>
          </p:nvPr>
        </p:nvSpPr>
        <p:spPr>
          <a:xfrm>
            <a:off x="0" y="6554470"/>
            <a:ext cx="3898669" cy="31686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Enumerating k-Vertex Connected Components in Large Graphs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587" y="390845"/>
            <a:ext cx="6698560" cy="59288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344" y="4346156"/>
            <a:ext cx="5691037" cy="1973563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046237" y="1754155"/>
            <a:ext cx="5355771" cy="27058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375653" y="1360793"/>
            <a:ext cx="1847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找</a:t>
            </a:r>
            <a:r>
              <a:rPr lang="en-US" altLang="zh-CN" sz="2400" dirty="0">
                <a:solidFill>
                  <a:srgbClr val="00B050"/>
                </a:solidFill>
              </a:rPr>
              <a:t>k-core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311981" y="2517074"/>
            <a:ext cx="2860011" cy="27058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091930" y="2372163"/>
            <a:ext cx="3099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找全图的最小割，后面的</a:t>
            </a:r>
            <a:r>
              <a:rPr lang="en-US" altLang="zh-CN" sz="2400" dirty="0" err="1">
                <a:solidFill>
                  <a:srgbClr val="00B050"/>
                </a:solidFill>
              </a:rPr>
              <a:t>ppt</a:t>
            </a:r>
            <a:r>
              <a:rPr lang="zh-CN" altLang="en-US" sz="2400" dirty="0">
                <a:solidFill>
                  <a:srgbClr val="00B050"/>
                </a:solidFill>
              </a:rPr>
              <a:t>会介绍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239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25"/>
            <a:ext cx="5365750" cy="8699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91930" y="6554470"/>
            <a:ext cx="3099435" cy="316865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</a:rPr>
              <a:t>6</a:t>
            </a:fld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11905" y="6554470"/>
            <a:ext cx="5280025" cy="316865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魏秦汉</a:t>
            </a:r>
            <a:r>
              <a:rPr lang="en-US" altLang="zh-CN">
                <a:solidFill>
                  <a:schemeClr val="bg1"/>
                </a:solidFill>
              </a:rPr>
              <a:t>12-23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991235"/>
            <a:ext cx="1222311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-1" y="1027430"/>
            <a:ext cx="260517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 BASIC SOLUTION</a:t>
            </a:r>
          </a:p>
        </p:txBody>
      </p:sp>
      <p:sp>
        <p:nvSpPr>
          <p:cNvPr id="10" name="日期占位符 7"/>
          <p:cNvSpPr>
            <a:spLocks noGrp="1"/>
          </p:cNvSpPr>
          <p:nvPr>
            <p:ph type="dt" sz="half" idx="10"/>
          </p:nvPr>
        </p:nvSpPr>
        <p:spPr>
          <a:xfrm>
            <a:off x="0" y="6554470"/>
            <a:ext cx="3898669" cy="31686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Enumerating k-Vertex Connected Components in Large Graphs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40" y="1312040"/>
            <a:ext cx="6037755" cy="52424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56560" y="1812072"/>
            <a:ext cx="527073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找全图最小割</a:t>
            </a:r>
            <a:r>
              <a:rPr lang="en-US" altLang="zh-CN" sz="2800" dirty="0"/>
              <a:t>s</a:t>
            </a:r>
            <a:r>
              <a:rPr lang="zh-CN" altLang="en-US" sz="2800" dirty="0"/>
              <a:t>的基本思路：</a:t>
            </a:r>
            <a:endParaRPr lang="en-US" altLang="zh-CN" sz="2800" dirty="0"/>
          </a:p>
          <a:p>
            <a:r>
              <a:rPr lang="zh-CN" altLang="en-US" sz="2400" dirty="0"/>
              <a:t>任意选取一个源点</a:t>
            </a:r>
            <a:r>
              <a:rPr lang="en-US" altLang="zh-CN" sz="2400" dirty="0"/>
              <a:t>u</a:t>
            </a:r>
            <a:r>
              <a:rPr lang="zh-CN" altLang="en-US" sz="2400" dirty="0"/>
              <a:t>（优化一些的算法是选择度最小的点）</a:t>
            </a:r>
            <a:endParaRPr lang="en-US" altLang="zh-CN" sz="2400" dirty="0"/>
          </a:p>
          <a:p>
            <a:r>
              <a:rPr lang="en-US" altLang="zh-CN" sz="2400" dirty="0"/>
              <a:t>Case1: </a:t>
            </a:r>
            <a:r>
              <a:rPr lang="en-US" altLang="zh-CN" sz="2400" dirty="0" err="1"/>
              <a:t>u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CN" sz="2400" dirty="0" err="1"/>
              <a:t>s</a:t>
            </a:r>
            <a:r>
              <a:rPr lang="zh-CN" altLang="en-US" sz="2400" dirty="0"/>
              <a:t>，计算</a:t>
            </a:r>
            <a:r>
              <a:rPr lang="en-US" altLang="zh-CN" sz="2400" dirty="0"/>
              <a:t>u</a:t>
            </a:r>
            <a:r>
              <a:rPr lang="zh-CN" altLang="en-US" sz="2400" dirty="0"/>
              <a:t>与其他所有点之间最小割</a:t>
            </a:r>
            <a:endParaRPr lang="en-US" altLang="zh-CN" sz="2400" dirty="0"/>
          </a:p>
          <a:p>
            <a:r>
              <a:rPr lang="en-US" altLang="zh-CN" sz="2400" dirty="0"/>
              <a:t>Case2: u</a:t>
            </a:r>
            <a:r>
              <a:rPr lang="zh-CN" altLang="en-US" sz="2400" dirty="0">
                <a:latin typeface="Cambria Math" panose="02040503050406030204" pitchFamily="18" charset="0"/>
              </a:rPr>
              <a:t>∈</a:t>
            </a:r>
            <a:r>
              <a:rPr lang="en-US" altLang="zh-CN" sz="2400" dirty="0"/>
              <a:t>s</a:t>
            </a:r>
            <a:r>
              <a:rPr lang="zh-CN" altLang="en-US" sz="2400" dirty="0"/>
              <a:t>，计算</a:t>
            </a:r>
            <a:r>
              <a:rPr lang="en-US" altLang="zh-CN" sz="2400" dirty="0"/>
              <a:t>u</a:t>
            </a:r>
            <a:r>
              <a:rPr lang="zh-CN" altLang="en-US" sz="2400" dirty="0"/>
              <a:t>的所有邻居点对之间最小割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优化：在</a:t>
            </a:r>
            <a:r>
              <a:rPr lang="en-US" altLang="zh-CN" sz="2400" dirty="0"/>
              <a:t>G</a:t>
            </a:r>
            <a:r>
              <a:rPr lang="zh-CN" altLang="en-US" sz="2400" dirty="0"/>
              <a:t>的子图</a:t>
            </a:r>
            <a:r>
              <a:rPr lang="en-US" altLang="zh-CN" sz="2400" i="1" dirty="0">
                <a:solidFill>
                  <a:srgbClr val="00B050"/>
                </a:solidFill>
              </a:rPr>
              <a:t>SC</a:t>
            </a:r>
            <a:r>
              <a:rPr lang="zh-CN" altLang="en-US" sz="2400" dirty="0"/>
              <a:t>上进行搜索即可（</a:t>
            </a:r>
            <a:r>
              <a:rPr lang="en-US" altLang="zh-CN" sz="2400" i="1" dirty="0">
                <a:solidFill>
                  <a:srgbClr val="00B050"/>
                </a:solidFill>
              </a:rPr>
              <a:t>SC</a:t>
            </a:r>
            <a:r>
              <a:rPr lang="zh-CN" altLang="en-US" sz="2400" dirty="0"/>
              <a:t>的生成方法后面介绍）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31845" y="2332653"/>
            <a:ext cx="3582955" cy="26125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56598" y="981075"/>
            <a:ext cx="6764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B050"/>
                </a:solidFill>
              </a:rPr>
              <a:t>Sc</a:t>
            </a:r>
            <a:r>
              <a:rPr lang="zh-CN" altLang="en-US" sz="2400" dirty="0">
                <a:solidFill>
                  <a:srgbClr val="00B050"/>
                </a:solidFill>
              </a:rPr>
              <a:t>是</a:t>
            </a:r>
            <a:r>
              <a:rPr lang="en-US" altLang="zh-CN" sz="2400" dirty="0">
                <a:solidFill>
                  <a:srgbClr val="00B050"/>
                </a:solidFill>
              </a:rPr>
              <a:t>G</a:t>
            </a:r>
            <a:r>
              <a:rPr lang="zh-CN" altLang="en-US" sz="2400" dirty="0">
                <a:solidFill>
                  <a:srgbClr val="00B050"/>
                </a:solidFill>
              </a:rPr>
              <a:t>的子图，在</a:t>
            </a:r>
            <a:r>
              <a:rPr lang="en-US" altLang="zh-CN" sz="2400" dirty="0">
                <a:solidFill>
                  <a:srgbClr val="00B050"/>
                </a:solidFill>
              </a:rPr>
              <a:t>G</a:t>
            </a:r>
            <a:r>
              <a:rPr lang="zh-CN" altLang="en-US" sz="2400" dirty="0">
                <a:solidFill>
                  <a:srgbClr val="00B050"/>
                </a:solidFill>
              </a:rPr>
              <a:t>中找</a:t>
            </a:r>
            <a:r>
              <a:rPr lang="en-US" altLang="zh-CN" sz="2400" dirty="0">
                <a:solidFill>
                  <a:srgbClr val="00B050"/>
                </a:solidFill>
              </a:rPr>
              <a:t>k-</a:t>
            </a:r>
            <a:r>
              <a:rPr lang="en-US" altLang="zh-CN" sz="2400" dirty="0" err="1">
                <a:solidFill>
                  <a:srgbClr val="00B050"/>
                </a:solidFill>
              </a:rPr>
              <a:t>vcc</a:t>
            </a:r>
            <a:r>
              <a:rPr lang="zh-CN" altLang="en-US" sz="2400" dirty="0">
                <a:solidFill>
                  <a:srgbClr val="00B050"/>
                </a:solidFill>
              </a:rPr>
              <a:t>等价于在</a:t>
            </a:r>
            <a:r>
              <a:rPr lang="en-US" altLang="zh-CN" sz="2400" dirty="0" err="1">
                <a:solidFill>
                  <a:srgbClr val="00B050"/>
                </a:solidFill>
              </a:rPr>
              <a:t>sc</a:t>
            </a:r>
            <a:r>
              <a:rPr lang="zh-CN" altLang="en-US" sz="2400" dirty="0">
                <a:solidFill>
                  <a:srgbClr val="00B050"/>
                </a:solidFill>
              </a:rPr>
              <a:t>中找</a:t>
            </a:r>
            <a:r>
              <a:rPr lang="en-US" altLang="zh-CN" sz="2400" dirty="0">
                <a:solidFill>
                  <a:srgbClr val="00B050"/>
                </a:solidFill>
              </a:rPr>
              <a:t>k-VCC</a:t>
            </a:r>
          </a:p>
          <a:p>
            <a:r>
              <a:rPr lang="zh-CN" altLang="en-US" sz="2400" dirty="0">
                <a:solidFill>
                  <a:srgbClr val="00B050"/>
                </a:solidFill>
              </a:rPr>
              <a:t>下一页</a:t>
            </a:r>
            <a:r>
              <a:rPr lang="en-US" altLang="zh-CN" sz="2400" dirty="0" err="1">
                <a:solidFill>
                  <a:srgbClr val="00B050"/>
                </a:solidFill>
              </a:rPr>
              <a:t>ppt</a:t>
            </a:r>
            <a:r>
              <a:rPr lang="zh-CN" altLang="en-US" sz="2400" dirty="0">
                <a:solidFill>
                  <a:srgbClr val="00B050"/>
                </a:solidFill>
              </a:rPr>
              <a:t>会介绍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114800" y="1312040"/>
            <a:ext cx="1138335" cy="10206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3982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25"/>
            <a:ext cx="5365750" cy="8699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91930" y="6554470"/>
            <a:ext cx="3099435" cy="316865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</a:rPr>
              <a:t>7</a:t>
            </a:fld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11905" y="6554470"/>
            <a:ext cx="5280025" cy="316865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魏秦汉</a:t>
            </a:r>
            <a:r>
              <a:rPr lang="en-US" altLang="zh-CN">
                <a:solidFill>
                  <a:schemeClr val="bg1"/>
                </a:solidFill>
              </a:rPr>
              <a:t>12-23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991235"/>
            <a:ext cx="1222311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-1" y="1027430"/>
            <a:ext cx="260517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 BASIC SOLUTION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6725" y="1720115"/>
            <a:ext cx="611956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Sparse Certificate(SC)</a:t>
            </a:r>
            <a:r>
              <a:rPr lang="zh-CN" altLang="en-US" sz="2800" b="1" dirty="0"/>
              <a:t>（只做了解，可以不用实现）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(1) </a:t>
            </a:r>
            <a:r>
              <a:rPr lang="zh-CN" altLang="en-US" sz="2400" dirty="0"/>
              <a:t>如果找</a:t>
            </a:r>
            <a:r>
              <a:rPr lang="en-US" altLang="zh-CN" sz="2400" dirty="0"/>
              <a:t>k-VCC</a:t>
            </a:r>
            <a:r>
              <a:rPr lang="zh-CN" altLang="en-US" sz="2400" dirty="0"/>
              <a:t>，则总共进行</a:t>
            </a:r>
            <a:r>
              <a:rPr lang="en-US" altLang="zh-CN" sz="2400" dirty="0"/>
              <a:t>k</a:t>
            </a:r>
            <a:r>
              <a:rPr lang="zh-CN" altLang="en-US" sz="2400" dirty="0"/>
              <a:t>轮操作</a:t>
            </a:r>
            <a:endParaRPr lang="en-US" altLang="zh-CN" sz="2400" dirty="0"/>
          </a:p>
          <a:p>
            <a:r>
              <a:rPr lang="en-US" altLang="zh-CN" sz="2400" dirty="0"/>
              <a:t>(2) G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 = G</a:t>
            </a:r>
          </a:p>
          <a:p>
            <a:r>
              <a:rPr lang="en-US" altLang="zh-CN" sz="2400" dirty="0"/>
              <a:t>(3) </a:t>
            </a:r>
            <a:r>
              <a:rPr lang="zh-CN" altLang="en-US" sz="2400" dirty="0"/>
              <a:t>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轮操作在</a:t>
            </a:r>
            <a:r>
              <a:rPr lang="en-US" altLang="zh-CN" sz="2400" dirty="0"/>
              <a:t>G</a:t>
            </a:r>
            <a:r>
              <a:rPr lang="en-US" altLang="zh-CN" sz="2400" baseline="-25000" dirty="0"/>
              <a:t>i-1</a:t>
            </a:r>
            <a:r>
              <a:rPr lang="zh-CN" altLang="en-US" sz="2400" dirty="0"/>
              <a:t>上进行</a:t>
            </a:r>
            <a:r>
              <a:rPr lang="en-US" altLang="zh-CN" sz="2400" dirty="0" err="1"/>
              <a:t>bfs</a:t>
            </a:r>
            <a:r>
              <a:rPr lang="zh-CN" altLang="en-US" sz="2400" dirty="0"/>
              <a:t>，生成搜索树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en-US" altLang="zh-CN" sz="2400" dirty="0" err="1"/>
              <a:t>G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=(V, E(G</a:t>
            </a:r>
            <a:r>
              <a:rPr lang="en-US" altLang="zh-CN" sz="2400" baseline="-25000" dirty="0"/>
              <a:t>i-1</a:t>
            </a:r>
            <a:r>
              <a:rPr lang="en-US" altLang="zh-CN" sz="2400" dirty="0"/>
              <a:t>)-E(F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))</a:t>
            </a:r>
            <a:r>
              <a:rPr lang="zh-CN" altLang="en-US" sz="2400" dirty="0"/>
              <a:t>（点集不动，边集取反）</a:t>
            </a:r>
            <a:endParaRPr lang="en-US" altLang="zh-CN" sz="2400" dirty="0"/>
          </a:p>
          <a:p>
            <a:r>
              <a:rPr lang="en-US" altLang="zh-CN" sz="2400" dirty="0"/>
              <a:t>(4) SC=F</a:t>
            </a:r>
            <a:r>
              <a:rPr lang="en-US" altLang="zh-CN" sz="2400" baseline="-25000" dirty="0"/>
              <a:t>1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∪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2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∪</a:t>
            </a:r>
            <a:r>
              <a:rPr lang="en-US" altLang="zh-CN" sz="2400" dirty="0"/>
              <a:t>…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∪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k</a:t>
            </a:r>
            <a:endParaRPr lang="en-US" altLang="zh-CN" sz="2400" baseline="-25000" dirty="0"/>
          </a:p>
          <a:p>
            <a:endParaRPr lang="en-US" altLang="zh-CN" sz="2400" dirty="0"/>
          </a:p>
          <a:p>
            <a:r>
              <a:rPr lang="zh-CN" altLang="en-US" sz="2400" dirty="0"/>
              <a:t>定理：</a:t>
            </a:r>
            <a:r>
              <a:rPr lang="en-US" altLang="zh-CN" sz="2400" dirty="0"/>
              <a:t>G</a:t>
            </a:r>
            <a:r>
              <a:rPr lang="zh-CN" altLang="en-US" sz="2400" dirty="0"/>
              <a:t>是</a:t>
            </a:r>
            <a:r>
              <a:rPr lang="en-US" altLang="zh-CN" sz="2400" dirty="0"/>
              <a:t>k-</a:t>
            </a:r>
            <a:r>
              <a:rPr lang="zh-CN" altLang="en-US" sz="2400" dirty="0"/>
              <a:t>点联通当且仅当</a:t>
            </a:r>
            <a:r>
              <a:rPr lang="en-US" altLang="zh-CN" sz="2400" dirty="0"/>
              <a:t>G</a:t>
            </a:r>
            <a:r>
              <a:rPr lang="zh-CN" altLang="en-US" sz="2400" dirty="0"/>
              <a:t>的</a:t>
            </a:r>
            <a:r>
              <a:rPr lang="en-US" altLang="zh-CN" sz="2400" dirty="0"/>
              <a:t>SC</a:t>
            </a:r>
            <a:r>
              <a:rPr lang="zh-CN" altLang="en-US" sz="2400" dirty="0"/>
              <a:t>是</a:t>
            </a:r>
            <a:r>
              <a:rPr lang="en-US" altLang="zh-CN" sz="2400" dirty="0"/>
              <a:t>k-</a:t>
            </a:r>
            <a:r>
              <a:rPr lang="zh-CN" altLang="en-US" sz="2400" dirty="0"/>
              <a:t>点联通</a:t>
            </a:r>
            <a:endParaRPr lang="en-US" altLang="zh-CN" sz="2400" dirty="0"/>
          </a:p>
        </p:txBody>
      </p:sp>
      <p:sp>
        <p:nvSpPr>
          <p:cNvPr id="10" name="日期占位符 7"/>
          <p:cNvSpPr>
            <a:spLocks noGrp="1"/>
          </p:cNvSpPr>
          <p:nvPr>
            <p:ph type="dt" sz="half" idx="10"/>
          </p:nvPr>
        </p:nvSpPr>
        <p:spPr>
          <a:xfrm>
            <a:off x="0" y="6554470"/>
            <a:ext cx="3898669" cy="31686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Enumerating k-Vertex Connected Components in Large Graphs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1050"/>
          <a:stretch/>
        </p:blipFill>
        <p:spPr>
          <a:xfrm>
            <a:off x="6366294" y="1556578"/>
            <a:ext cx="5556903" cy="42433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92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25"/>
            <a:ext cx="5365750" cy="8699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91930" y="6554470"/>
            <a:ext cx="3099435" cy="316865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</a:rPr>
              <a:t>8</a:t>
            </a:fld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11905" y="6554470"/>
            <a:ext cx="5280025" cy="316865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魏秦汉</a:t>
            </a:r>
            <a:r>
              <a:rPr lang="en-US" altLang="zh-CN">
                <a:solidFill>
                  <a:schemeClr val="bg1"/>
                </a:solidFill>
              </a:rPr>
              <a:t>12-23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991235"/>
            <a:ext cx="1222311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14604" y="1236870"/>
            <a:ext cx="113860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基本要求（</a:t>
            </a:r>
            <a:r>
              <a:rPr lang="en-US" altLang="zh-CN" sz="2400" dirty="0"/>
              <a:t>70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）给定无向图</a:t>
            </a:r>
            <a:r>
              <a:rPr lang="en-US" altLang="zh-CN" sz="2400" dirty="0"/>
              <a:t>G</a:t>
            </a:r>
            <a:r>
              <a:rPr lang="zh-CN" altLang="en-US" sz="2400" dirty="0"/>
              <a:t>和源点、汇点，无向图的最小边割可以通过最大流算法得到；请根据这一算法，设计出给定无向图</a:t>
            </a:r>
            <a:r>
              <a:rPr lang="en-US" altLang="zh-CN" sz="2400" dirty="0"/>
              <a:t>G</a:t>
            </a:r>
            <a:r>
              <a:rPr lang="zh-CN" altLang="en-US" sz="2400" dirty="0"/>
              <a:t>和源点、汇点，计算最小点割的算法；（</a:t>
            </a:r>
            <a:r>
              <a:rPr lang="en-US" altLang="zh-CN" sz="2400" dirty="0"/>
              <a:t>20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）给定无向图</a:t>
            </a:r>
            <a:r>
              <a:rPr lang="en-US" altLang="zh-CN" sz="2400" dirty="0"/>
              <a:t>G</a:t>
            </a:r>
            <a:r>
              <a:rPr lang="zh-CN" altLang="en-US" sz="2400" dirty="0"/>
              <a:t>，根据（</a:t>
            </a:r>
            <a:r>
              <a:rPr lang="en-US" altLang="zh-CN" sz="2400" dirty="0"/>
              <a:t>1</a:t>
            </a:r>
            <a:r>
              <a:rPr lang="zh-CN" altLang="en-US" sz="2400" dirty="0"/>
              <a:t>）和</a:t>
            </a:r>
            <a:r>
              <a:rPr lang="en-US" altLang="zh-CN" sz="2400" dirty="0"/>
              <a:t>BASIC SOLUTION</a:t>
            </a:r>
            <a:r>
              <a:rPr lang="zh-CN" altLang="en-US" sz="2400" dirty="0"/>
              <a:t>的算法，设计出得到整个无向图最小点割的算法；（</a:t>
            </a:r>
            <a:r>
              <a:rPr lang="en-US" altLang="zh-CN" sz="2400" dirty="0"/>
              <a:t>20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）给定无向图</a:t>
            </a:r>
            <a:r>
              <a:rPr lang="en-US" altLang="zh-CN" sz="2400" dirty="0"/>
              <a:t>G</a:t>
            </a:r>
            <a:r>
              <a:rPr lang="zh-CN" altLang="en-US" sz="2400" dirty="0"/>
              <a:t>，根据（</a:t>
            </a:r>
            <a:r>
              <a:rPr lang="en-US" altLang="zh-CN" sz="2400" dirty="0"/>
              <a:t>2</a:t>
            </a:r>
            <a:r>
              <a:rPr lang="zh-CN" altLang="en-US" sz="2400" dirty="0"/>
              <a:t>）和</a:t>
            </a:r>
            <a:r>
              <a:rPr lang="en-US" altLang="zh-CN" sz="2400" dirty="0"/>
              <a:t>BASIC SOLUTION</a:t>
            </a:r>
            <a:r>
              <a:rPr lang="zh-CN" altLang="en-US" sz="2400" dirty="0"/>
              <a:t>的算法，设计出找到图中所有</a:t>
            </a:r>
            <a:r>
              <a:rPr lang="en-US" altLang="zh-CN" sz="2400" dirty="0"/>
              <a:t>k-VCC</a:t>
            </a:r>
            <a:r>
              <a:rPr lang="zh-CN" altLang="en-US" sz="2400" dirty="0"/>
              <a:t>的算法；（</a:t>
            </a:r>
            <a:r>
              <a:rPr lang="en-US" altLang="zh-CN" sz="2400" dirty="0"/>
              <a:t>30</a:t>
            </a:r>
            <a:r>
              <a:rPr lang="zh-CN" altLang="en-US" sz="2400" dirty="0"/>
              <a:t>分）</a:t>
            </a:r>
            <a:endParaRPr lang="en-US" altLang="zh-CN" sz="2400" dirty="0"/>
          </a:p>
        </p:txBody>
      </p:sp>
      <p:sp>
        <p:nvSpPr>
          <p:cNvPr id="10" name="日期占位符 7"/>
          <p:cNvSpPr>
            <a:spLocks noGrp="1"/>
          </p:cNvSpPr>
          <p:nvPr>
            <p:ph type="dt" sz="half" idx="10"/>
          </p:nvPr>
        </p:nvSpPr>
        <p:spPr>
          <a:xfrm>
            <a:off x="0" y="6554470"/>
            <a:ext cx="3898669" cy="31686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Enumerating k-Vertex Connected Components in Large Graphs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99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25"/>
            <a:ext cx="5365750" cy="8699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91930" y="6554470"/>
            <a:ext cx="3099435" cy="316865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</a:rPr>
              <a:t>9</a:t>
            </a:fld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11905" y="6554470"/>
            <a:ext cx="5280025" cy="316865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魏秦汉</a:t>
            </a:r>
            <a:r>
              <a:rPr lang="en-US" altLang="zh-CN">
                <a:solidFill>
                  <a:schemeClr val="bg1"/>
                </a:solidFill>
              </a:rPr>
              <a:t>12-23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991235"/>
            <a:ext cx="1222311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-2" y="1027430"/>
            <a:ext cx="303649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5. SEARCH REDUCTION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2500" y="1664583"/>
            <a:ext cx="1171811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本节主要介绍基于第</a:t>
            </a:r>
            <a:r>
              <a:rPr lang="en-US" altLang="zh-CN" sz="2400" dirty="0"/>
              <a:t>4</a:t>
            </a:r>
            <a:r>
              <a:rPr lang="zh-CN" altLang="en-US" sz="2400" dirty="0"/>
              <a:t>节基本算法的优化算法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800" b="1" dirty="0"/>
              <a:t>优化</a:t>
            </a:r>
            <a:r>
              <a:rPr lang="en-US" altLang="zh-CN" sz="2800" b="1" dirty="0"/>
              <a:t>1: Neighbor Sweep using Side-Vertex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定义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side-vertex</a:t>
            </a:r>
            <a:r>
              <a:rPr lang="en-US" altLang="zh-CN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: u</a:t>
            </a:r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是</a:t>
            </a:r>
            <a:r>
              <a:rPr lang="en-US" altLang="zh-CN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side-vertex</a:t>
            </a:r>
            <a:r>
              <a:rPr lang="en-US" altLang="zh-CN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不存在一个小于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的割集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s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使得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u∈s</a:t>
            </a:r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；</a:t>
            </a:r>
            <a:endParaRPr lang="en-US" altLang="zh-CN" sz="2400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定理</a:t>
            </a:r>
            <a:r>
              <a:rPr lang="en-US" altLang="zh-CN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1: </a:t>
            </a:r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如果</a:t>
            </a:r>
            <a:r>
              <a:rPr lang="en-US" altLang="zh-CN" sz="2400" dirty="0" err="1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a≡b</a:t>
            </a:r>
            <a:r>
              <a:rPr lang="en-US" altLang="zh-CN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b≡c</a:t>
            </a:r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且</a:t>
            </a:r>
            <a:r>
              <a:rPr lang="en-US" altLang="zh-CN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是</a:t>
            </a:r>
            <a:r>
              <a:rPr lang="en-US" altLang="zh-CN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side-vertex, </a:t>
            </a:r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则</a:t>
            </a:r>
            <a:r>
              <a:rPr lang="en-US" altLang="zh-CN" sz="2400" dirty="0" err="1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a≡c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；（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US" altLang="zh-CN" sz="2400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≡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表示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和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之间不存在小于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的点割，或者说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和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之间有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条顶点不相交的路径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）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定理</a:t>
            </a:r>
            <a:r>
              <a:rPr lang="en-US" altLang="zh-CN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：如果</a:t>
            </a:r>
            <a:r>
              <a:rPr lang="en-US" altLang="zh-CN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u</a:t>
            </a:r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的任意两个邻居</a:t>
            </a:r>
            <a:r>
              <a:rPr lang="en-US" altLang="zh-CN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v, v’</a:t>
            </a:r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满足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|N(v)</a:t>
            </a:r>
            <a:r>
              <a:rPr lang="en-US" altLang="zh-CN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⋂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N(v’)|&gt;=k</a:t>
            </a:r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，则</a:t>
            </a:r>
            <a:r>
              <a:rPr lang="en-US" altLang="zh-CN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v</a:t>
            </a:r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一定是</a:t>
            </a:r>
            <a:r>
              <a:rPr lang="en-US" altLang="zh-CN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side-vertex</a:t>
            </a:r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且称为</a:t>
            </a:r>
            <a:r>
              <a:rPr lang="en-US" altLang="zh-CN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strong side-vertex</a:t>
            </a:r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；</a:t>
            </a:r>
            <a:r>
              <a:rPr lang="zh-CN" altLang="en-US" sz="2400" dirty="0">
                <a:sym typeface="Wingdings" panose="05000000000000000000" pitchFamily="2" charset="2"/>
              </a:rPr>
              <a:t>（为</a:t>
            </a:r>
            <a:r>
              <a:rPr lang="en-US" altLang="zh-CN" sz="2400" dirty="0">
                <a:sym typeface="Wingdings" panose="05000000000000000000" pitchFamily="2" charset="2"/>
              </a:rPr>
              <a:t>side-vertex</a:t>
            </a:r>
            <a:r>
              <a:rPr lang="zh-CN" altLang="en-US" sz="2400" dirty="0">
                <a:sym typeface="Wingdings" panose="05000000000000000000" pitchFamily="2" charset="2"/>
              </a:rPr>
              <a:t>提供一个便于判定的充分条件）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定理</a:t>
            </a:r>
            <a:r>
              <a:rPr lang="en-US" altLang="zh-CN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：如果</a:t>
            </a:r>
            <a:r>
              <a:rPr lang="en-US" altLang="zh-CN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v,w</a:t>
            </a:r>
            <a:r>
              <a:rPr lang="en-US" altLang="zh-CN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)∈E</a:t>
            </a:r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，则一定有</a:t>
            </a:r>
            <a:r>
              <a:rPr lang="en-US" altLang="zh-CN" sz="2400" dirty="0" err="1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v≡w</a:t>
            </a:r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；</a:t>
            </a:r>
            <a:endParaRPr lang="en-US" altLang="zh-CN" sz="2400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sym typeface="Wingdings" panose="05000000000000000000" pitchFamily="2" charset="2"/>
              </a:rPr>
              <a:t>根据上述</a:t>
            </a:r>
            <a:r>
              <a:rPr lang="en-US" altLang="zh-CN" sz="2400" dirty="0"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ym typeface="Wingdings" panose="05000000000000000000" pitchFamily="2" charset="2"/>
              </a:rPr>
              <a:t>定理可以得出以下优化：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en-US" altLang="zh-CN" sz="2400" b="1" i="1" dirty="0"/>
              <a:t>(Neighbor Sweep Rule 1) </a:t>
            </a:r>
            <a:r>
              <a:rPr lang="zh-CN" altLang="en-US" sz="2400" dirty="0"/>
              <a:t>设</a:t>
            </a:r>
            <a:r>
              <a:rPr lang="en-US" altLang="zh-CN" sz="2400" dirty="0"/>
              <a:t>u</a:t>
            </a:r>
            <a:r>
              <a:rPr lang="zh-CN" altLang="en-US" sz="2400" dirty="0"/>
              <a:t>是源点，如果</a:t>
            </a:r>
            <a:r>
              <a:rPr lang="en-US" altLang="zh-CN" sz="2400" dirty="0">
                <a:solidFill>
                  <a:srgbClr val="00B050"/>
                </a:solidFill>
              </a:rPr>
              <a:t>(1) u</a:t>
            </a:r>
            <a:r>
              <a:rPr lang="en-US" altLang="zh-CN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≡ </a:t>
            </a:r>
            <a:r>
              <a:rPr lang="en-US" altLang="zh-CN" sz="2400" dirty="0">
                <a:solidFill>
                  <a:srgbClr val="00B050"/>
                </a:solidFill>
              </a:rPr>
              <a:t>v;(2) v</a:t>
            </a:r>
            <a:r>
              <a:rPr lang="zh-CN" altLang="en-US" sz="2400" dirty="0">
                <a:solidFill>
                  <a:srgbClr val="00B050"/>
                </a:solidFill>
              </a:rPr>
              <a:t>是</a:t>
            </a:r>
            <a:r>
              <a:rPr lang="en-US" altLang="zh-CN" sz="2400" dirty="0">
                <a:solidFill>
                  <a:srgbClr val="00B050"/>
                </a:solidFill>
              </a:rPr>
              <a:t>strong side-vertex;(3) w</a:t>
            </a:r>
            <a:r>
              <a:rPr lang="zh-CN" altLang="en-US" sz="2400" dirty="0">
                <a:solidFill>
                  <a:srgbClr val="00B050"/>
                </a:solidFill>
              </a:rPr>
              <a:t>是</a:t>
            </a:r>
            <a:r>
              <a:rPr lang="en-US" altLang="zh-CN" sz="2400" dirty="0">
                <a:solidFill>
                  <a:srgbClr val="00B050"/>
                </a:solidFill>
              </a:rPr>
              <a:t>v</a:t>
            </a:r>
            <a:r>
              <a:rPr lang="zh-CN" altLang="en-US" sz="2400" dirty="0">
                <a:solidFill>
                  <a:srgbClr val="00B050"/>
                </a:solidFill>
              </a:rPr>
              <a:t>的邻居，则</a:t>
            </a:r>
            <a:r>
              <a:rPr lang="en-US" altLang="zh-CN" sz="2400" dirty="0">
                <a:solidFill>
                  <a:srgbClr val="00B050"/>
                </a:solidFill>
              </a:rPr>
              <a:t>w</a:t>
            </a:r>
            <a:r>
              <a:rPr lang="zh-CN" altLang="en-US" sz="2400" dirty="0">
                <a:solidFill>
                  <a:srgbClr val="00B050"/>
                </a:solidFill>
              </a:rPr>
              <a:t>可以不用检验（与</a:t>
            </a:r>
            <a:r>
              <a:rPr lang="en-US" altLang="zh-CN" sz="2400" dirty="0">
                <a:solidFill>
                  <a:srgbClr val="00B050"/>
                </a:solidFill>
              </a:rPr>
              <a:t>u</a:t>
            </a:r>
            <a:r>
              <a:rPr lang="zh-CN" altLang="en-US" sz="2400" dirty="0">
                <a:solidFill>
                  <a:srgbClr val="00B050"/>
                </a:solidFill>
              </a:rPr>
              <a:t>之间是否有</a:t>
            </a:r>
            <a:r>
              <a:rPr lang="en-US" altLang="zh-CN" sz="2400" dirty="0">
                <a:solidFill>
                  <a:srgbClr val="00B050"/>
                </a:solidFill>
              </a:rPr>
              <a:t>&lt;k</a:t>
            </a:r>
            <a:r>
              <a:rPr lang="zh-CN" altLang="en-US" sz="2400" dirty="0">
                <a:solidFill>
                  <a:srgbClr val="00B050"/>
                </a:solidFill>
              </a:rPr>
              <a:t>的割集）</a:t>
            </a:r>
            <a:endParaRPr lang="en-US" altLang="zh-CN" sz="2400" dirty="0">
              <a:solidFill>
                <a:srgbClr val="00B050"/>
              </a:solidFill>
            </a:endParaRPr>
          </a:p>
        </p:txBody>
      </p:sp>
      <p:sp>
        <p:nvSpPr>
          <p:cNvPr id="10" name="日期占位符 7"/>
          <p:cNvSpPr>
            <a:spLocks noGrp="1"/>
          </p:cNvSpPr>
          <p:nvPr>
            <p:ph type="dt" sz="half" idx="10"/>
          </p:nvPr>
        </p:nvSpPr>
        <p:spPr>
          <a:xfrm>
            <a:off x="0" y="6554470"/>
            <a:ext cx="3898669" cy="31686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Enumerating k-Vertex Connected Components in Large Graphs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1190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6757</TotalTime>
  <Words>1743</Words>
  <Application>Microsoft Macintosh PowerPoint</Application>
  <PresentationFormat>宽屏</PresentationFormat>
  <Paragraphs>143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xiaobai</dc:creator>
  <cp:lastModifiedBy>Wang Yongcai</cp:lastModifiedBy>
  <cp:revision>983</cp:revision>
  <dcterms:created xsi:type="dcterms:W3CDTF">2021-04-01T03:41:42Z</dcterms:created>
  <dcterms:modified xsi:type="dcterms:W3CDTF">2022-04-23T00:25:43Z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