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0" r:id="rId5"/>
    <p:sldId id="259" r:id="rId6"/>
    <p:sldId id="271" r:id="rId7"/>
    <p:sldId id="260" r:id="rId8"/>
    <p:sldId id="269" r:id="rId9"/>
    <p:sldId id="268" r:id="rId10"/>
    <p:sldId id="267" r:id="rId11"/>
    <p:sldId id="266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nza\Desktop\gmu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nza\Desktop\gmu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100073461281472E-2"/>
          <c:y val="6.6293995859213251E-2"/>
          <c:w val="0.67974380839525861"/>
          <c:h val="0.85050423044945467"/>
        </c:manualLayout>
      </c:layout>
      <c:lineChart>
        <c:grouping val="standard"/>
        <c:varyColors val="0"/>
        <c:ser>
          <c:idx val="0"/>
          <c:order val="0"/>
          <c:tx>
            <c:strRef>
              <c:f>[gmu.xlsx]List2!$B$3</c:f>
              <c:strCache>
                <c:ptCount val="1"/>
                <c:pt idx="0">
                  <c:v>CPU [ms]</c:v>
                </c:pt>
              </c:strCache>
            </c:strRef>
          </c:tx>
          <c:marker>
            <c:symbol val="none"/>
          </c:marker>
          <c:cat>
            <c:numRef>
              <c:f>[gmu.xlsx]List2!$A$4:$A$9</c:f>
              <c:numCache>
                <c:formatCode>General</c:formatCode>
                <c:ptCount val="6"/>
                <c:pt idx="0">
                  <c:v>0.11</c:v>
                </c:pt>
                <c:pt idx="1">
                  <c:v>0.18</c:v>
                </c:pt>
                <c:pt idx="2">
                  <c:v>0.28000000000000003</c:v>
                </c:pt>
                <c:pt idx="3">
                  <c:v>0.45</c:v>
                </c:pt>
                <c:pt idx="4">
                  <c:v>0.7</c:v>
                </c:pt>
                <c:pt idx="5">
                  <c:v>1.1000000000000001</c:v>
                </c:pt>
              </c:numCache>
            </c:numRef>
          </c:cat>
          <c:val>
            <c:numRef>
              <c:f>[gmu.xlsx]List2!$B$4:$B$9</c:f>
              <c:numCache>
                <c:formatCode>General</c:formatCode>
                <c:ptCount val="6"/>
                <c:pt idx="0">
                  <c:v>0.375</c:v>
                </c:pt>
                <c:pt idx="1">
                  <c:v>0.60799999999999998</c:v>
                </c:pt>
                <c:pt idx="2">
                  <c:v>0.9</c:v>
                </c:pt>
                <c:pt idx="3">
                  <c:v>1.4</c:v>
                </c:pt>
                <c:pt idx="4">
                  <c:v>2.3199999999999998</c:v>
                </c:pt>
                <c:pt idx="5">
                  <c:v>3.5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[gmu.xlsx]List2!$C$3</c:f>
              <c:strCache>
                <c:ptCount val="1"/>
                <c:pt idx="0">
                  <c:v>GPU (atomické) [ms]</c:v>
                </c:pt>
              </c:strCache>
            </c:strRef>
          </c:tx>
          <c:marker>
            <c:symbol val="none"/>
          </c:marker>
          <c:cat>
            <c:numRef>
              <c:f>[gmu.xlsx]List2!$A$4:$A$9</c:f>
              <c:numCache>
                <c:formatCode>General</c:formatCode>
                <c:ptCount val="6"/>
                <c:pt idx="0">
                  <c:v>0.11</c:v>
                </c:pt>
                <c:pt idx="1">
                  <c:v>0.18</c:v>
                </c:pt>
                <c:pt idx="2">
                  <c:v>0.28000000000000003</c:v>
                </c:pt>
                <c:pt idx="3">
                  <c:v>0.45</c:v>
                </c:pt>
                <c:pt idx="4">
                  <c:v>0.7</c:v>
                </c:pt>
                <c:pt idx="5">
                  <c:v>1.1000000000000001</c:v>
                </c:pt>
              </c:numCache>
            </c:numRef>
          </c:cat>
          <c:val>
            <c:numRef>
              <c:f>[gmu.xlsx]List2!$C$4:$C$9</c:f>
              <c:numCache>
                <c:formatCode>General</c:formatCode>
                <c:ptCount val="6"/>
                <c:pt idx="0">
                  <c:v>1.19</c:v>
                </c:pt>
                <c:pt idx="1">
                  <c:v>1.8</c:v>
                </c:pt>
                <c:pt idx="2">
                  <c:v>2.83</c:v>
                </c:pt>
                <c:pt idx="3">
                  <c:v>4.41</c:v>
                </c:pt>
                <c:pt idx="4" formatCode="mmm\-yy">
                  <c:v>6.84</c:v>
                </c:pt>
                <c:pt idx="5">
                  <c:v>10.7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072832"/>
        <c:axId val="38486592"/>
      </c:lineChart>
      <c:catAx>
        <c:axId val="46072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8486592"/>
        <c:crosses val="autoZero"/>
        <c:auto val="1"/>
        <c:lblAlgn val="ctr"/>
        <c:lblOffset val="100"/>
        <c:noMultiLvlLbl val="0"/>
      </c:catAx>
      <c:valAx>
        <c:axId val="38486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0728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[gmu.xlsx]List2!$B$3</c:f>
              <c:strCache>
                <c:ptCount val="1"/>
                <c:pt idx="0">
                  <c:v>CPU [ms]</c:v>
                </c:pt>
              </c:strCache>
            </c:strRef>
          </c:tx>
          <c:marker>
            <c:symbol val="none"/>
          </c:marker>
          <c:cat>
            <c:numRef>
              <c:f>[gmu.xlsx]List2!$A$4:$A$9</c:f>
              <c:numCache>
                <c:formatCode>General</c:formatCode>
                <c:ptCount val="6"/>
                <c:pt idx="0">
                  <c:v>0.11</c:v>
                </c:pt>
                <c:pt idx="1">
                  <c:v>0.18</c:v>
                </c:pt>
                <c:pt idx="2">
                  <c:v>0.28000000000000003</c:v>
                </c:pt>
                <c:pt idx="3">
                  <c:v>0.45</c:v>
                </c:pt>
                <c:pt idx="4">
                  <c:v>0.7</c:v>
                </c:pt>
                <c:pt idx="5">
                  <c:v>1.1000000000000001</c:v>
                </c:pt>
              </c:numCache>
            </c:numRef>
          </c:cat>
          <c:val>
            <c:numRef>
              <c:f>[gmu.xlsx]List2!$B$4:$B$9</c:f>
              <c:numCache>
                <c:formatCode>General</c:formatCode>
                <c:ptCount val="6"/>
                <c:pt idx="0">
                  <c:v>0.375</c:v>
                </c:pt>
                <c:pt idx="1">
                  <c:v>0.60799999999999998</c:v>
                </c:pt>
                <c:pt idx="2">
                  <c:v>0.9</c:v>
                </c:pt>
                <c:pt idx="3">
                  <c:v>1.4</c:v>
                </c:pt>
                <c:pt idx="4">
                  <c:v>2.3199999999999998</c:v>
                </c:pt>
                <c:pt idx="5">
                  <c:v>3.5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[gmu.xlsx]List2!$C$3</c:f>
              <c:strCache>
                <c:ptCount val="1"/>
                <c:pt idx="0">
                  <c:v>GPU (atomické) [ms]</c:v>
                </c:pt>
              </c:strCache>
            </c:strRef>
          </c:tx>
          <c:marker>
            <c:symbol val="none"/>
          </c:marker>
          <c:cat>
            <c:numRef>
              <c:f>[gmu.xlsx]List2!$A$4:$A$9</c:f>
              <c:numCache>
                <c:formatCode>General</c:formatCode>
                <c:ptCount val="6"/>
                <c:pt idx="0">
                  <c:v>0.11</c:v>
                </c:pt>
                <c:pt idx="1">
                  <c:v>0.18</c:v>
                </c:pt>
                <c:pt idx="2">
                  <c:v>0.28000000000000003</c:v>
                </c:pt>
                <c:pt idx="3">
                  <c:v>0.45</c:v>
                </c:pt>
                <c:pt idx="4">
                  <c:v>0.7</c:v>
                </c:pt>
                <c:pt idx="5">
                  <c:v>1.1000000000000001</c:v>
                </c:pt>
              </c:numCache>
            </c:numRef>
          </c:cat>
          <c:val>
            <c:numRef>
              <c:f>[gmu.xlsx]List2!$C$4:$C$9</c:f>
              <c:numCache>
                <c:formatCode>General</c:formatCode>
                <c:ptCount val="6"/>
                <c:pt idx="0">
                  <c:v>1.19</c:v>
                </c:pt>
                <c:pt idx="1">
                  <c:v>1.8</c:v>
                </c:pt>
                <c:pt idx="2">
                  <c:v>2.83</c:v>
                </c:pt>
                <c:pt idx="3">
                  <c:v>4.41</c:v>
                </c:pt>
                <c:pt idx="4" formatCode="mmm\-yy">
                  <c:v>6.84</c:v>
                </c:pt>
                <c:pt idx="5">
                  <c:v>10.7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[gmu.xlsx]List2!$D$3</c:f>
              <c:strCache>
                <c:ptCount val="1"/>
                <c:pt idx="0">
                  <c:v>GPU (rychlé) [ms]</c:v>
                </c:pt>
              </c:strCache>
            </c:strRef>
          </c:tx>
          <c:marker>
            <c:symbol val="none"/>
          </c:marker>
          <c:cat>
            <c:numRef>
              <c:f>[gmu.xlsx]List2!$A$4:$A$9</c:f>
              <c:numCache>
                <c:formatCode>General</c:formatCode>
                <c:ptCount val="6"/>
                <c:pt idx="0">
                  <c:v>0.11</c:v>
                </c:pt>
                <c:pt idx="1">
                  <c:v>0.18</c:v>
                </c:pt>
                <c:pt idx="2">
                  <c:v>0.28000000000000003</c:v>
                </c:pt>
                <c:pt idx="3">
                  <c:v>0.45</c:v>
                </c:pt>
                <c:pt idx="4">
                  <c:v>0.7</c:v>
                </c:pt>
                <c:pt idx="5">
                  <c:v>1.1000000000000001</c:v>
                </c:pt>
              </c:numCache>
            </c:numRef>
          </c:cat>
          <c:val>
            <c:numRef>
              <c:f>[gmu.xlsx]List2!$D$4:$D$9</c:f>
              <c:numCache>
                <c:formatCode>General</c:formatCode>
                <c:ptCount val="6"/>
                <c:pt idx="0">
                  <c:v>1.4</c:v>
                </c:pt>
                <c:pt idx="1">
                  <c:v>1.9</c:v>
                </c:pt>
                <c:pt idx="2">
                  <c:v>2.89</c:v>
                </c:pt>
                <c:pt idx="3">
                  <c:v>3.56</c:v>
                </c:pt>
                <c:pt idx="4">
                  <c:v>5.84</c:v>
                </c:pt>
                <c:pt idx="5">
                  <c:v>8.4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693504"/>
        <c:axId val="88884928"/>
      </c:lineChart>
      <c:catAx>
        <c:axId val="156693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8884928"/>
        <c:crosses val="autoZero"/>
        <c:auto val="1"/>
        <c:lblAlgn val="ctr"/>
        <c:lblOffset val="100"/>
        <c:noMultiLvlLbl val="0"/>
      </c:catAx>
      <c:valAx>
        <c:axId val="88884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66935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Kliknutím lze upravit styl předlohy.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59894E-4B8B-4C3B-AE32-131AE11BA6F5}" type="datetimeFigureOut">
              <a:rPr lang="cs-CZ" smtClean="0"/>
              <a:t>5.12.2013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cs-CZ"/>
          </a:p>
        </p:txBody>
      </p:sp>
      <p:sp>
        <p:nvSpPr>
          <p:cNvPr id="10" name="Obdélní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élní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élní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nice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římá spojnice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Přímá spojnice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nice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nice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Přímá spojnice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élní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894E-4B8B-4C3B-AE32-131AE11BA6F5}" type="datetimeFigureOut">
              <a:rPr lang="cs-CZ" smtClean="0"/>
              <a:t>5.12.2013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894E-4B8B-4C3B-AE32-131AE11BA6F5}" type="datetimeFigureOut">
              <a:rPr lang="cs-CZ" smtClean="0"/>
              <a:t>5.12.2013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59894E-4B8B-4C3B-AE32-131AE11BA6F5}" type="datetimeFigureOut">
              <a:rPr lang="cs-CZ" smtClean="0"/>
              <a:t>5.12.2013</a:t>
            </a:fld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59894E-4B8B-4C3B-AE32-131AE11BA6F5}" type="datetimeFigureOut">
              <a:rPr lang="cs-CZ" smtClean="0"/>
              <a:t>5.12.2013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cs-CZ"/>
          </a:p>
        </p:txBody>
      </p:sp>
      <p:sp>
        <p:nvSpPr>
          <p:cNvPr id="9" name="Obdélní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nice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římá spojnice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nice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nice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Přímá spojnice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élní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Přímá spojnice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894E-4B8B-4C3B-AE32-131AE11BA6F5}" type="datetimeFigureOut">
              <a:rPr lang="cs-CZ" smtClean="0"/>
              <a:t>5.12.2013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894E-4B8B-4C3B-AE32-131AE11BA6F5}" type="datetimeFigureOut">
              <a:rPr lang="cs-CZ" smtClean="0"/>
              <a:t>5.12.2013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2" name="Zástupný symbol pro tex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14" name="Zástupný symbol pro tex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59894E-4B8B-4C3B-AE32-131AE11BA6F5}" type="datetimeFigureOut">
              <a:rPr lang="cs-CZ" smtClean="0"/>
              <a:t>5.12.2013</a:t>
            </a:fld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894E-4B8B-4C3B-AE32-131AE11BA6F5}" type="datetimeFigureOut">
              <a:rPr lang="cs-CZ" smtClean="0"/>
              <a:t>5.12.2013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římá spojnice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8" name="Přímá spojnice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Přímá spojnice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Přímá spojnice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nice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pro obsah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1" name="Zástupný symbol pro datum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59894E-4B8B-4C3B-AE32-131AE11BA6F5}" type="datetimeFigureOut">
              <a:rPr lang="cs-CZ" smtClean="0"/>
              <a:t>5.12.2013</a:t>
            </a:fld>
            <a:endParaRPr lang="cs-CZ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  <p:sp>
        <p:nvSpPr>
          <p:cNvPr id="23" name="Zástupný symbol pro zápatí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římá spojnice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cs-CZ" smtClean="0"/>
              <a:t>Kliknutím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10" name="Přímá spojnice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římá spojnice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Přímá spojnice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Přímá spojnice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pro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59894E-4B8B-4C3B-AE32-131AE11BA6F5}" type="datetimeFigureOut">
              <a:rPr lang="cs-CZ" smtClean="0"/>
              <a:t>5.12.2013</a:t>
            </a:fld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římá spojnice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59894E-4B8B-4C3B-AE32-131AE11BA6F5}" type="datetimeFigureOut">
              <a:rPr lang="cs-CZ" smtClean="0"/>
              <a:t>5.12.2013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Přímá spojnice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Přímá spojnice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nice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abbookpages.co.uk/software/imgProc/otsuThreshold.html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483768" y="2967087"/>
            <a:ext cx="5642854" cy="1470025"/>
          </a:xfrm>
        </p:spPr>
        <p:txBody>
          <a:bodyPr/>
          <a:lstStyle/>
          <a:p>
            <a:r>
              <a:rPr lang="cs-CZ" b="1" dirty="0"/>
              <a:t>Urychlení zpracování obrazu založené na modifikaci histogramu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55776" y="2060848"/>
            <a:ext cx="5472608" cy="667844"/>
          </a:xfrm>
        </p:spPr>
        <p:txBody>
          <a:bodyPr/>
          <a:lstStyle/>
          <a:p>
            <a:r>
              <a:rPr lang="cs-CZ" dirty="0"/>
              <a:t>P</a:t>
            </a:r>
            <a:r>
              <a:rPr lang="cs-CZ" dirty="0" smtClean="0"/>
              <a:t>rojekt </a:t>
            </a:r>
            <a:r>
              <a:rPr lang="cs-CZ" dirty="0"/>
              <a:t>do předmětu GMU </a:t>
            </a:r>
            <a:r>
              <a:rPr lang="cs-CZ" dirty="0" smtClean="0"/>
              <a:t>zaměřený na </a:t>
            </a:r>
            <a:r>
              <a:rPr lang="cs-CZ" dirty="0" err="1" smtClean="0"/>
              <a:t>OpenCL</a:t>
            </a:r>
            <a:endParaRPr lang="cs-CZ" dirty="0" smtClean="0"/>
          </a:p>
          <a:p>
            <a:endParaRPr lang="cs-CZ" dirty="0"/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5652120" y="5275090"/>
            <a:ext cx="2645375" cy="6678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b="1" dirty="0">
                <a:solidFill>
                  <a:schemeClr val="tx2">
                    <a:lumMod val="75000"/>
                  </a:schemeClr>
                </a:solidFill>
              </a:rPr>
              <a:t>Lukáš Piják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, xpijak00</a:t>
            </a:r>
            <a:br>
              <a:rPr lang="cs-CZ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cs-CZ" b="1" dirty="0">
                <a:solidFill>
                  <a:schemeClr val="tx2">
                    <a:lumMod val="75000"/>
                  </a:schemeClr>
                </a:solidFill>
              </a:rPr>
              <a:t>Filip Zapletal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, xzaple27</a:t>
            </a:r>
            <a:br>
              <a:rPr lang="cs-CZ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cs-CZ" b="1" dirty="0">
                <a:solidFill>
                  <a:schemeClr val="tx2">
                    <a:lumMod val="75000"/>
                  </a:schemeClr>
                </a:solidFill>
              </a:rPr>
              <a:t>Jan Vybíral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, xvybir05</a:t>
            </a:r>
          </a:p>
        </p:txBody>
      </p:sp>
    </p:spTree>
    <p:extLst>
      <p:ext uri="{BB962C8B-B14F-4D97-AF65-F5344CB8AC3E}">
        <p14:creationId xmlns:p14="http://schemas.microsoft.com/office/powerpoint/2010/main" val="173216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/>
            </a:r>
            <a:br>
              <a:rPr lang="cs-CZ" dirty="0"/>
            </a:br>
            <a:r>
              <a:rPr lang="cs-CZ" dirty="0"/>
              <a:t>Prahování s pomocí metody </a:t>
            </a:r>
            <a:r>
              <a:rPr lang="cs-CZ" dirty="0" err="1"/>
              <a:t>Otsu</a:t>
            </a:r>
            <a:r>
              <a:rPr lang="cs-CZ" dirty="0"/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145847"/>
              </p:ext>
            </p:extLst>
          </p:nvPr>
        </p:nvGraphicFramePr>
        <p:xfrm>
          <a:off x="431540" y="1988840"/>
          <a:ext cx="8280920" cy="3916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Graf" r:id="rId3" imgW="4924254" imgH="2333727" progId="MSGraph.Chart.8">
                  <p:embed/>
                </p:oleObj>
              </mc:Choice>
              <mc:Fallback>
                <p:oleObj name="Graf" r:id="rId3" imgW="4924254" imgH="2333727" progId="MSGraph.Char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40" y="1988840"/>
                        <a:ext cx="8280920" cy="39166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557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/>
            </a:r>
            <a:br>
              <a:rPr lang="cs-CZ" dirty="0"/>
            </a:br>
            <a:r>
              <a:rPr lang="cs-CZ" dirty="0"/>
              <a:t>Prahování s pomocí metody </a:t>
            </a:r>
            <a:r>
              <a:rPr lang="cs-CZ" dirty="0" err="1"/>
              <a:t>Otsu</a:t>
            </a:r>
            <a:r>
              <a:rPr lang="cs-CZ" dirty="0"/>
              <a:t> </a:t>
            </a:r>
          </a:p>
        </p:txBody>
      </p:sp>
      <p:pic>
        <p:nvPicPr>
          <p:cNvPr id="1026" name="Picture 2" descr="1483602_677793702264697_631697176_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505804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212976"/>
            <a:ext cx="42481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0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Segmentace obrazu na základě prahování histogramu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rozdělení jednotlivých částí obrazu do několika </a:t>
            </a:r>
            <a:r>
              <a:rPr lang="cs-CZ" dirty="0" smtClean="0"/>
              <a:t>podmnožin (popředí x pozadí)</a:t>
            </a:r>
          </a:p>
          <a:p>
            <a:r>
              <a:rPr lang="cs-CZ" dirty="0" smtClean="0"/>
              <a:t>V histogramu hledáme práh</a:t>
            </a:r>
          </a:p>
          <a:p>
            <a:pPr lvl="1"/>
            <a:r>
              <a:rPr lang="cs-CZ" dirty="0" smtClean="0"/>
              <a:t>Leží mezi shluky podobných bodů</a:t>
            </a:r>
          </a:p>
          <a:p>
            <a:pPr lvl="1"/>
            <a:r>
              <a:rPr lang="cs-CZ" dirty="0" smtClean="0"/>
              <a:t>Hledáme jej iterativně – dělíme histogram na části podle aktuálního prahu a spočítáme střed mezi průměry hodnot – nový práh</a:t>
            </a:r>
          </a:p>
          <a:p>
            <a:r>
              <a:rPr lang="cs-CZ" dirty="0" smtClean="0"/>
              <a:t>Zvolena adaptivní metoda</a:t>
            </a:r>
          </a:p>
          <a:p>
            <a:pPr lvl="1"/>
            <a:r>
              <a:rPr lang="cs-CZ" dirty="0" smtClean="0"/>
              <a:t>Práh je ovlivněn pouze malým (</a:t>
            </a:r>
            <a:r>
              <a:rPr lang="cs-CZ" dirty="0" err="1" smtClean="0"/>
              <a:t>např</a:t>
            </a:r>
            <a:r>
              <a:rPr lang="cs-CZ" dirty="0" smtClean="0"/>
              <a:t>, 30 x 30 </a:t>
            </a:r>
            <a:r>
              <a:rPr lang="cs-CZ" dirty="0" err="1" smtClean="0"/>
              <a:t>px</a:t>
            </a:r>
            <a:r>
              <a:rPr lang="cs-CZ" dirty="0" smtClean="0"/>
              <a:t>) okolím bodu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26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Segmentace:</a:t>
            </a:r>
            <a:br>
              <a:rPr lang="cs-CZ" dirty="0" smtClean="0"/>
            </a:br>
            <a:r>
              <a:rPr lang="cs-CZ" dirty="0" smtClean="0"/>
              <a:t>Přizpůsobení algoritmu pro běh na GPU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Práh se počítá pouze z malého okolí pro každý bod nezávisle</a:t>
            </a:r>
          </a:p>
          <a:p>
            <a:r>
              <a:rPr lang="cs-CZ" dirty="0" smtClean="0"/>
              <a:t>Lze tedy výpočet spustit pro velké množství bodů zároveň</a:t>
            </a:r>
          </a:p>
          <a:p>
            <a:r>
              <a:rPr lang="cs-CZ" dirty="0" smtClean="0"/>
              <a:t>Výsledná akcelerace na testovací stroji</a:t>
            </a:r>
          </a:p>
          <a:p>
            <a:pPr lvl="1"/>
            <a:r>
              <a:rPr lang="cs-CZ" dirty="0"/>
              <a:t>CPU – Intel </a:t>
            </a:r>
            <a:r>
              <a:rPr lang="cs-CZ" dirty="0" err="1"/>
              <a:t>Core</a:t>
            </a:r>
            <a:r>
              <a:rPr lang="cs-CZ" dirty="0"/>
              <a:t> i7 2.44GHz; GPU NVIDIA </a:t>
            </a:r>
            <a:r>
              <a:rPr lang="cs-CZ" dirty="0" err="1"/>
              <a:t>GeForce</a:t>
            </a:r>
            <a:r>
              <a:rPr lang="cs-CZ" dirty="0"/>
              <a:t> </a:t>
            </a:r>
            <a:r>
              <a:rPr lang="cs-CZ" dirty="0" smtClean="0"/>
              <a:t>GT620M</a:t>
            </a:r>
          </a:p>
          <a:p>
            <a:pPr lvl="1"/>
            <a:r>
              <a:rPr lang="cs-CZ" dirty="0" smtClean="0"/>
              <a:t>2 – 3 násobná</a:t>
            </a:r>
          </a:p>
          <a:p>
            <a:pPr lvl="1"/>
            <a:r>
              <a:rPr lang="cs-CZ" dirty="0" smtClean="0"/>
              <a:t>Není tak výrazná</a:t>
            </a:r>
          </a:p>
          <a:p>
            <a:pPr lvl="2"/>
            <a:r>
              <a:rPr lang="cs-CZ" dirty="0" smtClean="0"/>
              <a:t>Výkonný CPU x Nevýkonná GPU (nízký výkon a počet </a:t>
            </a:r>
            <a:r>
              <a:rPr lang="cs-CZ" dirty="0" err="1" smtClean="0"/>
              <a:t>shaderů</a:t>
            </a:r>
            <a:r>
              <a:rPr lang="cs-CZ" dirty="0" smtClean="0"/>
              <a:t>)</a:t>
            </a:r>
          </a:p>
          <a:p>
            <a:pPr lvl="2"/>
            <a:r>
              <a:rPr lang="cs-CZ" dirty="0" smtClean="0"/>
              <a:t>Algoritmus obsahuje poměrně hodně řídící logiky (cykly, podmínky), které GPU zvládá hůře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903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Segmentace: Výsledky</a:t>
            </a:r>
            <a:endParaRPr lang="cs-CZ" dirty="0"/>
          </a:p>
        </p:txBody>
      </p:sp>
      <p:pic>
        <p:nvPicPr>
          <p:cNvPr id="1026" name="Graf 1"/>
          <p:cNvPicPr>
            <a:picLocks noGrp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684076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8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cs-CZ" dirty="0"/>
              <a:t>Segmentace: Výsledky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06" y="764704"/>
            <a:ext cx="3171429" cy="239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407" y="764704"/>
            <a:ext cx="32099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Obrázek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483" y="3168799"/>
            <a:ext cx="2116137" cy="318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407" y="3148162"/>
            <a:ext cx="21240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/>
          <p:cNvSpPr txBox="1"/>
          <p:nvPr/>
        </p:nvSpPr>
        <p:spPr>
          <a:xfrm>
            <a:off x="6376513" y="6069546"/>
            <a:ext cx="20442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 smtClean="0"/>
              <a:t>Zdroj:</a:t>
            </a:r>
          </a:p>
          <a:p>
            <a:r>
              <a:rPr lang="cs-CZ" sz="1050" dirty="0" smtClean="0"/>
              <a:t>avoision.com</a:t>
            </a:r>
          </a:p>
          <a:p>
            <a:r>
              <a:rPr lang="cs-CZ" sz="1050" dirty="0"/>
              <a:t>paper-bob-omb.deviantart.com</a:t>
            </a:r>
          </a:p>
        </p:txBody>
      </p:sp>
    </p:spTree>
    <p:extLst>
      <p:ext uri="{BB962C8B-B14F-4D97-AF65-F5344CB8AC3E}">
        <p14:creationId xmlns:p14="http://schemas.microsoft.com/office/powerpoint/2010/main" val="107877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Použitá literatura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sz="1400" dirty="0" smtClean="0"/>
              <a:t>L</a:t>
            </a:r>
            <a:r>
              <a:rPr lang="cs-CZ" sz="1400" dirty="0"/>
              <a:t>. Lucas, Image </a:t>
            </a:r>
            <a:r>
              <a:rPr lang="cs-CZ" sz="1400" dirty="0" err="1"/>
              <a:t>Segmentation</a:t>
            </a:r>
            <a:r>
              <a:rPr lang="cs-CZ" sz="1400" dirty="0"/>
              <a:t>. </a:t>
            </a:r>
            <a:r>
              <a:rPr lang="cs-CZ" sz="1400" dirty="0" err="1"/>
              <a:t>München</a:t>
            </a:r>
            <a:r>
              <a:rPr lang="cs-CZ" sz="1400" dirty="0"/>
              <a:t> : </a:t>
            </a:r>
            <a:r>
              <a:rPr lang="cs-CZ" sz="1400" dirty="0" err="1"/>
              <a:t>Technische</a:t>
            </a:r>
            <a:r>
              <a:rPr lang="cs-CZ" sz="1400" dirty="0"/>
              <a:t> </a:t>
            </a:r>
            <a:r>
              <a:rPr lang="cs-CZ" sz="1400" dirty="0" err="1"/>
              <a:t>Universität</a:t>
            </a:r>
            <a:r>
              <a:rPr lang="cs-CZ" sz="1400" dirty="0"/>
              <a:t> </a:t>
            </a:r>
            <a:r>
              <a:rPr lang="cs-CZ" sz="1400" dirty="0" err="1"/>
              <a:t>München</a:t>
            </a:r>
            <a:r>
              <a:rPr lang="cs-CZ" sz="1400" dirty="0"/>
              <a:t>, 2010.</a:t>
            </a:r>
          </a:p>
          <a:p>
            <a:r>
              <a:rPr lang="cs-CZ" sz="1400" dirty="0"/>
              <a:t>F. </a:t>
            </a:r>
            <a:r>
              <a:rPr lang="cs-CZ" sz="1400" dirty="0" err="1"/>
              <a:t>Kurugollu</a:t>
            </a:r>
            <a:r>
              <a:rPr lang="cs-CZ" sz="1400" dirty="0"/>
              <a:t>, B. </a:t>
            </a:r>
            <a:r>
              <a:rPr lang="cs-CZ" sz="1400" dirty="0" err="1"/>
              <a:t>Sankur</a:t>
            </a:r>
            <a:r>
              <a:rPr lang="cs-CZ" sz="1400" dirty="0"/>
              <a:t>, A.E. Harmanci. </a:t>
            </a:r>
            <a:r>
              <a:rPr lang="cs-CZ" sz="1400" dirty="0" err="1"/>
              <a:t>Color</a:t>
            </a:r>
            <a:r>
              <a:rPr lang="cs-CZ" sz="1400" dirty="0"/>
              <a:t> image </a:t>
            </a:r>
            <a:r>
              <a:rPr lang="cs-CZ" sz="1400" dirty="0" err="1"/>
              <a:t>segmentation</a:t>
            </a:r>
            <a:r>
              <a:rPr lang="cs-CZ" sz="1400" dirty="0"/>
              <a:t> </a:t>
            </a:r>
            <a:r>
              <a:rPr lang="cs-CZ" sz="1400" dirty="0" err="1"/>
              <a:t>using</a:t>
            </a:r>
            <a:r>
              <a:rPr lang="cs-CZ" sz="1400" dirty="0"/>
              <a:t> histogram </a:t>
            </a:r>
            <a:r>
              <a:rPr lang="cs-CZ" sz="1400" dirty="0" err="1"/>
              <a:t>multithresholding</a:t>
            </a:r>
            <a:r>
              <a:rPr lang="cs-CZ" sz="1400" dirty="0"/>
              <a:t> and </a:t>
            </a:r>
            <a:r>
              <a:rPr lang="cs-CZ" sz="1400" dirty="0" err="1"/>
              <a:t>fusion</a:t>
            </a:r>
            <a:r>
              <a:rPr lang="cs-CZ" sz="1400" dirty="0"/>
              <a:t>. 2001.</a:t>
            </a:r>
          </a:p>
          <a:p>
            <a:r>
              <a:rPr lang="cs-CZ" sz="1400" dirty="0" err="1"/>
              <a:t>Rajagopal</a:t>
            </a:r>
            <a:r>
              <a:rPr lang="cs-CZ" sz="1400" dirty="0"/>
              <a:t>, </a:t>
            </a:r>
            <a:r>
              <a:rPr lang="cs-CZ" sz="1400" dirty="0" err="1"/>
              <a:t>Venugopal</a:t>
            </a:r>
            <a:r>
              <a:rPr lang="cs-CZ" sz="1400" dirty="0"/>
              <a:t>. Image </a:t>
            </a:r>
            <a:r>
              <a:rPr lang="cs-CZ" sz="1400" dirty="0" err="1"/>
              <a:t>Segmentation</a:t>
            </a:r>
            <a:r>
              <a:rPr lang="cs-CZ" sz="1400" dirty="0"/>
              <a:t> by Histogram </a:t>
            </a:r>
            <a:r>
              <a:rPr lang="cs-CZ" sz="1400" dirty="0" err="1"/>
              <a:t>Thresholding</a:t>
            </a:r>
            <a:r>
              <a:rPr lang="cs-CZ" sz="1400" dirty="0"/>
              <a:t>. 2002</a:t>
            </a:r>
            <a:r>
              <a:rPr lang="cs-CZ" sz="1400" dirty="0" smtClean="0"/>
              <a:t>.</a:t>
            </a:r>
          </a:p>
          <a:p>
            <a:r>
              <a:rPr lang="pl-PL" sz="1400" dirty="0" smtClean="0"/>
              <a:t>http</a:t>
            </a:r>
            <a:r>
              <a:rPr lang="pl-PL" sz="1400" dirty="0"/>
              <a:t>://homepages.inf.ed.ac.uk/rbf/CVonline/LOCAL_COPIES/MORSE/threshold.pdf</a:t>
            </a:r>
          </a:p>
          <a:p>
            <a:r>
              <a:rPr lang="pl-PL" sz="1400" dirty="0" smtClean="0"/>
              <a:t>http</a:t>
            </a:r>
            <a:r>
              <a:rPr lang="pl-PL" sz="1400" dirty="0"/>
              <a:t>://www.codeproject.com/Articles/38319/Famous-Otsu-Thresholding-in-C</a:t>
            </a:r>
          </a:p>
          <a:p>
            <a:r>
              <a:rPr lang="pl-PL" sz="1400" dirty="0" smtClean="0"/>
              <a:t>http</a:t>
            </a:r>
            <a:r>
              <a:rPr lang="pl-PL" sz="1400" dirty="0"/>
              <a:t>://www.labbookpages.co.uk/software/imgProc/otsuThreshold.html</a:t>
            </a:r>
          </a:p>
          <a:p>
            <a:r>
              <a:rPr lang="pl-PL" sz="1400" dirty="0" smtClean="0"/>
              <a:t>Inspirace </a:t>
            </a:r>
            <a:r>
              <a:rPr lang="pl-PL" sz="1400" dirty="0"/>
              <a:t>z projektu z HSC (FIT VUT Brno)</a:t>
            </a:r>
          </a:p>
          <a:p>
            <a:r>
              <a:rPr lang="cs-CZ" sz="1400" smtClean="0"/>
              <a:t>http</a:t>
            </a:r>
            <a:r>
              <a:rPr lang="cs-CZ" sz="1400" dirty="0"/>
              <a:t>://www.khronos.org/files/opencl-1-2-quick-reference-card.pdf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3746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Upřesnění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cs-CZ" dirty="0"/>
              <a:t>Implementovat výpočet histogramu vstupního obrázku pomocí </a:t>
            </a:r>
            <a:r>
              <a:rPr lang="cs-CZ" dirty="0" err="1"/>
              <a:t>OpenCL</a:t>
            </a:r>
            <a:r>
              <a:rPr lang="cs-CZ" dirty="0"/>
              <a:t>.</a:t>
            </a:r>
          </a:p>
          <a:p>
            <a:pPr lvl="0"/>
            <a:r>
              <a:rPr lang="cs-CZ" dirty="0"/>
              <a:t>Každý člen týmu implementovat jednu metodu využívající histogramu, a to jak s pomocí </a:t>
            </a:r>
            <a:r>
              <a:rPr lang="cs-CZ" dirty="0" err="1"/>
              <a:t>OpenCL</a:t>
            </a:r>
            <a:r>
              <a:rPr lang="cs-CZ" dirty="0"/>
              <a:t> tak CPU implementaci.</a:t>
            </a:r>
          </a:p>
          <a:p>
            <a:pPr lvl="0"/>
            <a:r>
              <a:rPr lang="cs-CZ" dirty="0"/>
              <a:t>Vstup aplikace zpracuje vždy oběma způsoby a vypíše čas každé z nich</a:t>
            </a:r>
            <a:r>
              <a:rPr lang="cs-CZ" dirty="0" smtClean="0"/>
              <a:t>. Zvolené </a:t>
            </a:r>
            <a:r>
              <a:rPr lang="cs-CZ" dirty="0"/>
              <a:t>metody (algoritmy):</a:t>
            </a:r>
          </a:p>
          <a:p>
            <a:pPr lvl="1"/>
            <a:r>
              <a:rPr lang="cs-CZ" dirty="0" err="1"/>
              <a:t>Ekvalizace</a:t>
            </a:r>
            <a:r>
              <a:rPr lang="cs-CZ" dirty="0"/>
              <a:t> histogramu</a:t>
            </a:r>
          </a:p>
          <a:p>
            <a:pPr lvl="1"/>
            <a:r>
              <a:rPr lang="cs-CZ" dirty="0"/>
              <a:t>Prahování s pomocí metody </a:t>
            </a:r>
            <a:r>
              <a:rPr lang="cs-CZ" dirty="0" err="1"/>
              <a:t>Otsu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Segmentace obrazu na základě prahování </a:t>
            </a:r>
            <a:r>
              <a:rPr lang="cs-CZ" dirty="0" smtClean="0"/>
              <a:t>histogramu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73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Výpočet histogramu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Prvn</a:t>
            </a:r>
            <a:r>
              <a:rPr lang="cs-CZ" dirty="0" smtClean="0"/>
              <a:t>í metoda: počítání lokálních </a:t>
            </a:r>
            <a:r>
              <a:rPr lang="cs-CZ" dirty="0" err="1" smtClean="0"/>
              <a:t>subhistogramů</a:t>
            </a:r>
            <a:r>
              <a:rPr lang="cs-CZ" dirty="0" smtClean="0"/>
              <a:t> ve </a:t>
            </a:r>
            <a:r>
              <a:rPr lang="cs-CZ" dirty="0" err="1" smtClean="0"/>
              <a:t>workgrupách</a:t>
            </a:r>
            <a:r>
              <a:rPr lang="cs-CZ" dirty="0" smtClean="0"/>
              <a:t>, jejich následné sečtení, atomické instrukce</a:t>
            </a:r>
          </a:p>
          <a:p>
            <a:endParaRPr lang="cs-CZ" dirty="0"/>
          </a:p>
        </p:txBody>
      </p:sp>
      <p:graphicFrame>
        <p:nvGraphicFramePr>
          <p:cNvPr id="4" name="Graf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033523"/>
              </p:ext>
            </p:extLst>
          </p:nvPr>
        </p:nvGraphicFramePr>
        <p:xfrm>
          <a:off x="611560" y="2924944"/>
          <a:ext cx="7276331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57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Výpočet histogramu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Druhá</a:t>
            </a:r>
            <a:r>
              <a:rPr lang="cs-CZ" dirty="0" smtClean="0"/>
              <a:t> metoda: bez použití atomických instrukcí</a:t>
            </a:r>
            <a:endParaRPr lang="cs-CZ" dirty="0" smtClean="0"/>
          </a:p>
          <a:p>
            <a:endParaRPr lang="cs-CZ" dirty="0"/>
          </a:p>
        </p:txBody>
      </p:sp>
      <p:graphicFrame>
        <p:nvGraphicFramePr>
          <p:cNvPr id="5" name="Graf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4044849"/>
              </p:ext>
            </p:extLst>
          </p:nvPr>
        </p:nvGraphicFramePr>
        <p:xfrm>
          <a:off x="683568" y="2420888"/>
          <a:ext cx="72756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241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Ekvalizace</a:t>
            </a:r>
            <a:r>
              <a:rPr lang="cs-CZ" dirty="0" smtClean="0"/>
              <a:t> histogramu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Slouží k zvýšení kontrastu rovnoměrnějším rozložením intenzit</a:t>
            </a:r>
          </a:p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446376"/>
            <a:ext cx="3384376" cy="1702704"/>
          </a:xfrm>
          <a:prstGeom prst="rect">
            <a:avLst/>
          </a:prstGeom>
        </p:spPr>
      </p:pic>
      <p:pic>
        <p:nvPicPr>
          <p:cNvPr id="3074" name="Picture 2" descr="File:Unequalized Histogram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0" y="4135791"/>
            <a:ext cx="3996444" cy="242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le:Equalized Histogram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4149080"/>
            <a:ext cx="3204356" cy="226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92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Ekvalizace</a:t>
            </a:r>
            <a:r>
              <a:rPr lang="cs-CZ" dirty="0" smtClean="0"/>
              <a:t> histogramu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sz="1800" dirty="0" smtClean="0"/>
              <a:t>Výpočet kumulativního histogramu</a:t>
            </a:r>
          </a:p>
          <a:p>
            <a:r>
              <a:rPr lang="cs-CZ" sz="1800" dirty="0" smtClean="0"/>
              <a:t>Vynásobení jeho hodnot hodnotou (velikost histogramu / počet pixelů) – paralelně</a:t>
            </a:r>
          </a:p>
          <a:p>
            <a:r>
              <a:rPr lang="cs-CZ" sz="1800" dirty="0" smtClean="0"/>
              <a:t>Tím získáme nové hodnoty pro jednotlivé původní hodnoty pixelů</a:t>
            </a:r>
          </a:p>
          <a:p>
            <a:r>
              <a:rPr lang="cs-CZ" sz="1800" dirty="0" smtClean="0"/>
              <a:t>Přiřazení nových hodnot pixelům - paralelně</a:t>
            </a:r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4098" name="Graf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04770"/>
            <a:ext cx="496855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0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/>
            </a:r>
            <a:br>
              <a:rPr lang="cs-CZ" dirty="0"/>
            </a:br>
            <a:r>
              <a:rPr lang="cs-CZ" dirty="0"/>
              <a:t>Prahování s pomocí metody </a:t>
            </a:r>
            <a:r>
              <a:rPr lang="cs-CZ" dirty="0" err="1"/>
              <a:t>Otsu</a:t>
            </a:r>
            <a:r>
              <a:rPr lang="cs-CZ" dirty="0"/>
              <a:t>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H</a:t>
            </a:r>
            <a:r>
              <a:rPr lang="cs-CZ" dirty="0" smtClean="0"/>
              <a:t>ledání </a:t>
            </a:r>
            <a:r>
              <a:rPr lang="cs-CZ" dirty="0"/>
              <a:t>optimálního prahu na základě výpočtu </a:t>
            </a:r>
            <a:r>
              <a:rPr lang="cs-CZ" dirty="0" smtClean="0"/>
              <a:t>rozptylu.</a:t>
            </a:r>
          </a:p>
          <a:p>
            <a:r>
              <a:rPr lang="cs-CZ" dirty="0" smtClean="0"/>
              <a:t>Cílem </a:t>
            </a:r>
            <a:r>
              <a:rPr lang="cs-CZ" dirty="0"/>
              <a:t>je najít takový </a:t>
            </a:r>
            <a:r>
              <a:rPr lang="cs-CZ" dirty="0" smtClean="0"/>
              <a:t>práh, </a:t>
            </a:r>
            <a:r>
              <a:rPr lang="cs-CZ" dirty="0"/>
              <a:t>který maximalizuje mezi-rozptyl, nebo alternativně minimalizuje vnitřní rozptyl</a:t>
            </a:r>
            <a:r>
              <a:rPr lang="cs-CZ" dirty="0" smtClean="0"/>
              <a:t>.</a:t>
            </a:r>
            <a:endParaRPr lang="cs-CZ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24224"/>
            <a:ext cx="4032448" cy="266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87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Prahování</a:t>
            </a:r>
            <a:r>
              <a:rPr lang="cs-CZ" dirty="0"/>
              <a:t> s pomocí metody </a:t>
            </a:r>
            <a:r>
              <a:rPr lang="cs-CZ" dirty="0" err="1"/>
              <a:t>Otsu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7" t="17677" r="13091" b="15846"/>
          <a:stretch/>
        </p:blipFill>
        <p:spPr bwMode="auto">
          <a:xfrm>
            <a:off x="179512" y="1556792"/>
            <a:ext cx="8578593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980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/>
            </a:r>
            <a:br>
              <a:rPr lang="cs-CZ" dirty="0"/>
            </a:br>
            <a:r>
              <a:rPr lang="cs-CZ" dirty="0"/>
              <a:t>Prahování s pomocí metody </a:t>
            </a:r>
            <a:r>
              <a:rPr lang="cs-CZ" dirty="0" err="1"/>
              <a:t>Otsu</a:t>
            </a:r>
            <a:r>
              <a:rPr lang="cs-CZ" dirty="0"/>
              <a:t> </a:t>
            </a:r>
          </a:p>
        </p:txBody>
      </p:sp>
      <p:pic>
        <p:nvPicPr>
          <p:cNvPr id="6" name="Picture 4" descr="http://www.labbookpages.co.uk/software/imgProc/files/otsuRes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81128"/>
            <a:ext cx="4896544" cy="184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ackground lev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3471548" cy="27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oreground level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84784"/>
            <a:ext cx="3728070" cy="26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élník 3"/>
          <p:cNvSpPr/>
          <p:nvPr/>
        </p:nvSpPr>
        <p:spPr>
          <a:xfrm>
            <a:off x="1187624" y="6488668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hlinkClick r:id="rId5"/>
              </a:rPr>
              <a:t>www.labbookpages.co.uk/software/imgProc/otsuThreshold.html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199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ýř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Arkýř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rkýř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392</TotalTime>
  <Words>378</Words>
  <Application>Microsoft Office PowerPoint</Application>
  <PresentationFormat>Předvádění na obrazovce (4:3)</PresentationFormat>
  <Paragraphs>59</Paragraphs>
  <Slides>16</Slides>
  <Notes>0</Notes>
  <HiddenSlides>0</HiddenSlides>
  <MMClips>0</MMClips>
  <ScaleCrop>false</ScaleCrop>
  <HeadingPairs>
    <vt:vector size="6" baseType="variant"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18" baseType="lpstr">
      <vt:lpstr>Arkýř</vt:lpstr>
      <vt:lpstr>Graf</vt:lpstr>
      <vt:lpstr>Urychlení zpracování obrazu založené na modifikaci histogramu</vt:lpstr>
      <vt:lpstr>Upřesnění zadání</vt:lpstr>
      <vt:lpstr>Výpočet histogramu</vt:lpstr>
      <vt:lpstr>Výpočet histogramu</vt:lpstr>
      <vt:lpstr>Ekvalizace histogramu</vt:lpstr>
      <vt:lpstr>Ekvalizace histogramu</vt:lpstr>
      <vt:lpstr> Prahování s pomocí metody Otsu </vt:lpstr>
      <vt:lpstr>Prahování s pomocí metody Otsu</vt:lpstr>
      <vt:lpstr> Prahování s pomocí metody Otsu </vt:lpstr>
      <vt:lpstr> Prahování s pomocí metody Otsu </vt:lpstr>
      <vt:lpstr> Prahování s pomocí metody Otsu </vt:lpstr>
      <vt:lpstr>Segmentace obrazu na základě prahování histogramu</vt:lpstr>
      <vt:lpstr>Segmentace: Přizpůsobení algoritmu pro běh na GPU</vt:lpstr>
      <vt:lpstr>Segmentace: Výsledky</vt:lpstr>
      <vt:lpstr>Segmentace: Výsledky</vt:lpstr>
      <vt:lpstr>Použitá literatura</vt:lpstr>
    </vt:vector>
  </TitlesOfParts>
  <Company>FIT VUT Brno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Urychlení zpracování obrazu založené na modifikaci histogramu</dc:title>
  <dc:creator>Filip Zapletal</dc:creator>
  <cp:lastModifiedBy>Honza</cp:lastModifiedBy>
  <cp:revision>11</cp:revision>
  <dcterms:created xsi:type="dcterms:W3CDTF">2013-12-05T17:00:01Z</dcterms:created>
  <dcterms:modified xsi:type="dcterms:W3CDTF">2013-12-06T03:02:59Z</dcterms:modified>
</cp:coreProperties>
</file>