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7" r:id="rId9"/>
    <p:sldId id="266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nice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nice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nice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nice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nice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nice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nice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59894E-4B8B-4C3B-AE32-131AE11BA6F5}" type="datetimeFigureOut">
              <a:rPr lang="cs-CZ" smtClean="0"/>
              <a:t>5. 12. 2013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727258-5741-4653-B186-C7D0C724970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bbookpages.co.uk/software/imgProc/otsuThreshold.htm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83768" y="2967087"/>
            <a:ext cx="5642854" cy="1470025"/>
          </a:xfrm>
        </p:spPr>
        <p:txBody>
          <a:bodyPr/>
          <a:lstStyle/>
          <a:p>
            <a:r>
              <a:rPr lang="cs-CZ" b="1" dirty="0"/>
              <a:t>Urychlení zpracování obrazu založené na modifikaci histogramu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2060848"/>
            <a:ext cx="5472608" cy="667844"/>
          </a:xfrm>
        </p:spPr>
        <p:txBody>
          <a:bodyPr/>
          <a:lstStyle/>
          <a:p>
            <a:r>
              <a:rPr lang="cs-CZ" dirty="0"/>
              <a:t>P</a:t>
            </a:r>
            <a:r>
              <a:rPr lang="cs-CZ" dirty="0" smtClean="0"/>
              <a:t>rojekt </a:t>
            </a:r>
            <a:r>
              <a:rPr lang="cs-CZ" dirty="0"/>
              <a:t>do předmětu GMU </a:t>
            </a:r>
            <a:r>
              <a:rPr lang="cs-CZ" dirty="0" smtClean="0"/>
              <a:t>zaměřený na </a:t>
            </a:r>
            <a:r>
              <a:rPr lang="cs-CZ" dirty="0" err="1" smtClean="0"/>
              <a:t>OpenCL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5652120" y="5275090"/>
            <a:ext cx="2645375" cy="66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Lukáš Piják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, xpijak00</a:t>
            </a:r>
            <a:br>
              <a:rPr lang="cs-CZ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Filip Zapletal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, xzaple27</a:t>
            </a:r>
            <a:br>
              <a:rPr lang="cs-CZ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Jan Vybíral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, xvybir05</a:t>
            </a:r>
          </a:p>
        </p:txBody>
      </p:sp>
    </p:spTree>
    <p:extLst>
      <p:ext uri="{BB962C8B-B14F-4D97-AF65-F5344CB8AC3E}">
        <p14:creationId xmlns:p14="http://schemas.microsoft.com/office/powerpoint/2010/main" val="17321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Segmentace obrazu na základě prahování histogramu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rozdělení jednotlivých částí obrazu do několika </a:t>
            </a:r>
            <a:r>
              <a:rPr lang="cs-CZ" dirty="0" smtClean="0"/>
              <a:t>podmnožin (popředí x pozadí)</a:t>
            </a:r>
          </a:p>
          <a:p>
            <a:r>
              <a:rPr lang="cs-CZ" dirty="0" smtClean="0"/>
              <a:t>V histogramu hledáme práh</a:t>
            </a:r>
          </a:p>
          <a:p>
            <a:pPr lvl="1"/>
            <a:r>
              <a:rPr lang="cs-CZ" dirty="0" smtClean="0"/>
              <a:t>Leží mezi shluky podobných bodů</a:t>
            </a:r>
          </a:p>
          <a:p>
            <a:pPr lvl="1"/>
            <a:r>
              <a:rPr lang="cs-CZ" dirty="0" smtClean="0"/>
              <a:t>Hledáme jej iterativně – dělíme histogram na části podle aktuálního prahu a spočítáme střed mezi průměry hodnot – nový práh</a:t>
            </a:r>
          </a:p>
          <a:p>
            <a:r>
              <a:rPr lang="cs-CZ" dirty="0" smtClean="0"/>
              <a:t>Zvolena adaptivní metoda</a:t>
            </a:r>
          </a:p>
          <a:p>
            <a:pPr lvl="1"/>
            <a:r>
              <a:rPr lang="cs-CZ" dirty="0" smtClean="0"/>
              <a:t>Práh je ovlivněn pouze malým (</a:t>
            </a:r>
            <a:r>
              <a:rPr lang="cs-CZ" dirty="0" err="1" smtClean="0"/>
              <a:t>např</a:t>
            </a:r>
            <a:r>
              <a:rPr lang="cs-CZ" dirty="0" smtClean="0"/>
              <a:t>, 30 x 30 </a:t>
            </a:r>
            <a:r>
              <a:rPr lang="cs-CZ" dirty="0" err="1" smtClean="0"/>
              <a:t>px</a:t>
            </a:r>
            <a:r>
              <a:rPr lang="cs-CZ" dirty="0" smtClean="0"/>
              <a:t>) okolím bodu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2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Segmentace:</a:t>
            </a:r>
            <a:br>
              <a:rPr lang="cs-CZ" dirty="0" smtClean="0"/>
            </a:br>
            <a:r>
              <a:rPr lang="cs-CZ" dirty="0" smtClean="0"/>
              <a:t>Přizpůsobení algoritmu pro běh na GPU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Práh se počítá pouze z malého okolí pro každý bod nezávisle</a:t>
            </a:r>
          </a:p>
          <a:p>
            <a:r>
              <a:rPr lang="cs-CZ" dirty="0" smtClean="0"/>
              <a:t>Lze tedy výpočet spustit pro velké množství bodů zároveň</a:t>
            </a:r>
          </a:p>
          <a:p>
            <a:r>
              <a:rPr lang="cs-CZ" dirty="0" smtClean="0"/>
              <a:t>Výsledná akcelerace na testovací stroji</a:t>
            </a:r>
          </a:p>
          <a:p>
            <a:pPr lvl="1"/>
            <a:r>
              <a:rPr lang="cs-CZ" dirty="0"/>
              <a:t>CPU – Intel </a:t>
            </a:r>
            <a:r>
              <a:rPr lang="cs-CZ" dirty="0" err="1"/>
              <a:t>Core</a:t>
            </a:r>
            <a:r>
              <a:rPr lang="cs-CZ" dirty="0"/>
              <a:t> i7 2.44GHz; GPU NVIDIA </a:t>
            </a:r>
            <a:r>
              <a:rPr lang="cs-CZ" dirty="0" err="1"/>
              <a:t>GeForce</a:t>
            </a:r>
            <a:r>
              <a:rPr lang="cs-CZ" dirty="0"/>
              <a:t> </a:t>
            </a:r>
            <a:r>
              <a:rPr lang="cs-CZ" dirty="0" smtClean="0"/>
              <a:t>GT620M</a:t>
            </a:r>
          </a:p>
          <a:p>
            <a:pPr lvl="1"/>
            <a:r>
              <a:rPr lang="cs-CZ" dirty="0" smtClean="0"/>
              <a:t>2 – 3 násobná</a:t>
            </a:r>
          </a:p>
          <a:p>
            <a:pPr lvl="1"/>
            <a:r>
              <a:rPr lang="cs-CZ" dirty="0" smtClean="0"/>
              <a:t>Není tak výrazná</a:t>
            </a:r>
          </a:p>
          <a:p>
            <a:pPr lvl="2"/>
            <a:r>
              <a:rPr lang="cs-CZ" dirty="0" smtClean="0"/>
              <a:t>Výkonný CPU x Nevýkonná GPU (nízký výkon a počet </a:t>
            </a:r>
            <a:r>
              <a:rPr lang="cs-CZ" dirty="0" err="1" smtClean="0"/>
              <a:t>shaderů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Algoritmus obsahuje poměrně hodně řídící logiky (cykly, podmínky), které GPU zvládá hůře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03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Segmentace: Výsledky</a:t>
            </a:r>
            <a:endParaRPr lang="cs-CZ" dirty="0"/>
          </a:p>
        </p:txBody>
      </p:sp>
      <p:pic>
        <p:nvPicPr>
          <p:cNvPr id="1026" name="Graf 1"/>
          <p:cNvPicPr>
            <a:picLocks noGrp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84076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cs-CZ" dirty="0"/>
              <a:t>Segmentace: Výsledky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6" y="764704"/>
            <a:ext cx="3171429" cy="239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07" y="764704"/>
            <a:ext cx="32099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Obrázek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83" y="3168799"/>
            <a:ext cx="21161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07" y="3148162"/>
            <a:ext cx="21240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6376513" y="6069546"/>
            <a:ext cx="20442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Zdroj:</a:t>
            </a:r>
          </a:p>
          <a:p>
            <a:r>
              <a:rPr lang="cs-CZ" sz="1050" dirty="0" smtClean="0"/>
              <a:t>avoision.com</a:t>
            </a:r>
          </a:p>
          <a:p>
            <a:r>
              <a:rPr lang="cs-CZ" sz="1050" dirty="0"/>
              <a:t>paper-bob-omb.deviantart.com</a:t>
            </a:r>
          </a:p>
        </p:txBody>
      </p:sp>
    </p:spTree>
    <p:extLst>
      <p:ext uri="{BB962C8B-B14F-4D97-AF65-F5344CB8AC3E}">
        <p14:creationId xmlns:p14="http://schemas.microsoft.com/office/powerpoint/2010/main" val="10787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Použitá literatura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1400" dirty="0" smtClean="0"/>
              <a:t>L</a:t>
            </a:r>
            <a:r>
              <a:rPr lang="cs-CZ" sz="1400" dirty="0"/>
              <a:t>. Lucas, Image </a:t>
            </a:r>
            <a:r>
              <a:rPr lang="cs-CZ" sz="1400" dirty="0" err="1"/>
              <a:t>Segmentation</a:t>
            </a:r>
            <a:r>
              <a:rPr lang="cs-CZ" sz="1400" dirty="0"/>
              <a:t>. </a:t>
            </a:r>
            <a:r>
              <a:rPr lang="cs-CZ" sz="1400" dirty="0" err="1"/>
              <a:t>München</a:t>
            </a:r>
            <a:r>
              <a:rPr lang="cs-CZ" sz="1400" dirty="0"/>
              <a:t> : </a:t>
            </a:r>
            <a:r>
              <a:rPr lang="cs-CZ" sz="1400" dirty="0" err="1"/>
              <a:t>Technische</a:t>
            </a:r>
            <a:r>
              <a:rPr lang="cs-CZ" sz="1400" dirty="0"/>
              <a:t> </a:t>
            </a:r>
            <a:r>
              <a:rPr lang="cs-CZ" sz="1400" dirty="0" err="1"/>
              <a:t>Universität</a:t>
            </a:r>
            <a:r>
              <a:rPr lang="cs-CZ" sz="1400" dirty="0"/>
              <a:t> </a:t>
            </a:r>
            <a:r>
              <a:rPr lang="cs-CZ" sz="1400" dirty="0" err="1"/>
              <a:t>München</a:t>
            </a:r>
            <a:r>
              <a:rPr lang="cs-CZ" sz="1400" dirty="0"/>
              <a:t>, 2010.</a:t>
            </a:r>
          </a:p>
          <a:p>
            <a:r>
              <a:rPr lang="cs-CZ" sz="1400" dirty="0"/>
              <a:t>F. </a:t>
            </a:r>
            <a:r>
              <a:rPr lang="cs-CZ" sz="1400" dirty="0" err="1"/>
              <a:t>Kurugollu</a:t>
            </a:r>
            <a:r>
              <a:rPr lang="cs-CZ" sz="1400" dirty="0"/>
              <a:t>, B. </a:t>
            </a:r>
            <a:r>
              <a:rPr lang="cs-CZ" sz="1400" dirty="0" err="1"/>
              <a:t>Sankur</a:t>
            </a:r>
            <a:r>
              <a:rPr lang="cs-CZ" sz="1400" dirty="0"/>
              <a:t>, A.E. Harmanci. </a:t>
            </a:r>
            <a:r>
              <a:rPr lang="cs-CZ" sz="1400" dirty="0" err="1"/>
              <a:t>Color</a:t>
            </a:r>
            <a:r>
              <a:rPr lang="cs-CZ" sz="1400" dirty="0"/>
              <a:t> image </a:t>
            </a:r>
            <a:r>
              <a:rPr lang="cs-CZ" sz="1400" dirty="0" err="1"/>
              <a:t>segmentation</a:t>
            </a:r>
            <a:r>
              <a:rPr lang="cs-CZ" sz="1400" dirty="0"/>
              <a:t> </a:t>
            </a:r>
            <a:r>
              <a:rPr lang="cs-CZ" sz="1400" dirty="0" err="1"/>
              <a:t>using</a:t>
            </a:r>
            <a:r>
              <a:rPr lang="cs-CZ" sz="1400" dirty="0"/>
              <a:t> histogram </a:t>
            </a:r>
            <a:r>
              <a:rPr lang="cs-CZ" sz="1400" dirty="0" err="1"/>
              <a:t>multithresholding</a:t>
            </a:r>
            <a:r>
              <a:rPr lang="cs-CZ" sz="1400" dirty="0"/>
              <a:t> and </a:t>
            </a:r>
            <a:r>
              <a:rPr lang="cs-CZ" sz="1400" dirty="0" err="1"/>
              <a:t>fusion</a:t>
            </a:r>
            <a:r>
              <a:rPr lang="cs-CZ" sz="1400" dirty="0"/>
              <a:t>. 2001.</a:t>
            </a:r>
          </a:p>
          <a:p>
            <a:r>
              <a:rPr lang="cs-CZ" sz="1400" dirty="0" err="1"/>
              <a:t>Rajagopal</a:t>
            </a:r>
            <a:r>
              <a:rPr lang="cs-CZ" sz="1400" dirty="0"/>
              <a:t>, </a:t>
            </a:r>
            <a:r>
              <a:rPr lang="cs-CZ" sz="1400" dirty="0" err="1"/>
              <a:t>Venugopal</a:t>
            </a:r>
            <a:r>
              <a:rPr lang="cs-CZ" sz="1400" dirty="0"/>
              <a:t>. Image </a:t>
            </a:r>
            <a:r>
              <a:rPr lang="cs-CZ" sz="1400" dirty="0" err="1"/>
              <a:t>Segmentation</a:t>
            </a:r>
            <a:r>
              <a:rPr lang="cs-CZ" sz="1400" dirty="0"/>
              <a:t> by Histogram </a:t>
            </a:r>
            <a:r>
              <a:rPr lang="cs-CZ" sz="1400" dirty="0" err="1"/>
              <a:t>Thresholding</a:t>
            </a:r>
            <a:r>
              <a:rPr lang="cs-CZ" sz="1400" dirty="0"/>
              <a:t>. 2002</a:t>
            </a:r>
            <a:r>
              <a:rPr lang="cs-CZ" sz="1400" dirty="0" smtClean="0"/>
              <a:t>.</a:t>
            </a:r>
          </a:p>
          <a:p>
            <a:r>
              <a:rPr lang="pl-PL" sz="1400" dirty="0" smtClean="0"/>
              <a:t>http</a:t>
            </a:r>
            <a:r>
              <a:rPr lang="pl-PL" sz="1400" dirty="0"/>
              <a:t>://homepages.inf.ed.ac.uk/rbf/CVonline/LOCAL_COPIES/MORSE/threshold.pdf</a:t>
            </a:r>
          </a:p>
          <a:p>
            <a:r>
              <a:rPr lang="pl-PL" sz="1400" dirty="0" smtClean="0"/>
              <a:t>http</a:t>
            </a:r>
            <a:r>
              <a:rPr lang="pl-PL" sz="1400" dirty="0"/>
              <a:t>://www.codeproject.com/Articles/38319/Famous-Otsu-Thresholding-in-C</a:t>
            </a:r>
          </a:p>
          <a:p>
            <a:r>
              <a:rPr lang="pl-PL" sz="1400" dirty="0" smtClean="0"/>
              <a:t>http</a:t>
            </a:r>
            <a:r>
              <a:rPr lang="pl-PL" sz="1400" dirty="0"/>
              <a:t>://www.labbookpages.co.uk/software/imgProc/otsuThreshold.html</a:t>
            </a:r>
          </a:p>
          <a:p>
            <a:r>
              <a:rPr lang="pl-PL" sz="1400" dirty="0" smtClean="0"/>
              <a:t>Inspirace </a:t>
            </a:r>
            <a:r>
              <a:rPr lang="pl-PL" sz="1400" dirty="0"/>
              <a:t>z projektu z HSC (FIT VUT Brno)</a:t>
            </a:r>
          </a:p>
          <a:p>
            <a:r>
              <a:rPr lang="cs-CZ" sz="1400" smtClean="0"/>
              <a:t>http</a:t>
            </a:r>
            <a:r>
              <a:rPr lang="cs-CZ" sz="1400" dirty="0"/>
              <a:t>://www.khronos.org/files/opencl-1-2-quick-reference-card.pdf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74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Upřesnění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cs-CZ" dirty="0"/>
              <a:t>Implementovat výpočet histogramu vstupního obrázku pomocí </a:t>
            </a:r>
            <a:r>
              <a:rPr lang="cs-CZ" dirty="0" err="1"/>
              <a:t>OpenCL</a:t>
            </a:r>
            <a:r>
              <a:rPr lang="cs-CZ" dirty="0"/>
              <a:t>.</a:t>
            </a:r>
          </a:p>
          <a:p>
            <a:pPr lvl="0"/>
            <a:r>
              <a:rPr lang="cs-CZ" dirty="0"/>
              <a:t>Každý člen týmu implementovat jednu metodu využívající histogramu, a to jak s pomocí </a:t>
            </a:r>
            <a:r>
              <a:rPr lang="cs-CZ" dirty="0" err="1"/>
              <a:t>OpenCL</a:t>
            </a:r>
            <a:r>
              <a:rPr lang="cs-CZ" dirty="0"/>
              <a:t> tak CPU implementaci.</a:t>
            </a:r>
          </a:p>
          <a:p>
            <a:pPr lvl="0"/>
            <a:r>
              <a:rPr lang="cs-CZ" dirty="0"/>
              <a:t>Vstup aplikace zpracuje vždy oběma způsoby a vypíše čas každé z nich</a:t>
            </a:r>
            <a:r>
              <a:rPr lang="cs-CZ" dirty="0" smtClean="0"/>
              <a:t>. Zvolené </a:t>
            </a:r>
            <a:r>
              <a:rPr lang="cs-CZ" dirty="0"/>
              <a:t>metody (algoritmy):</a:t>
            </a:r>
          </a:p>
          <a:p>
            <a:pPr lvl="1"/>
            <a:r>
              <a:rPr lang="cs-CZ" dirty="0" err="1"/>
              <a:t>Ekvalizace</a:t>
            </a:r>
            <a:r>
              <a:rPr lang="cs-CZ" dirty="0"/>
              <a:t> histogramu</a:t>
            </a:r>
          </a:p>
          <a:p>
            <a:pPr lvl="1"/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Segmentace obrazu na základě prahování </a:t>
            </a:r>
            <a:r>
              <a:rPr lang="cs-CZ" dirty="0" smtClean="0"/>
              <a:t>histogramu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7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Výpočet histogramu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TODO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57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Ekvalizace</a:t>
            </a:r>
            <a:r>
              <a:rPr lang="cs-CZ" dirty="0" smtClean="0"/>
              <a:t> histogramu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TODO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49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H</a:t>
            </a:r>
            <a:r>
              <a:rPr lang="cs-CZ" dirty="0" smtClean="0"/>
              <a:t>ledání </a:t>
            </a:r>
            <a:r>
              <a:rPr lang="cs-CZ" dirty="0"/>
              <a:t>optimálního prahu na základě výpočtu </a:t>
            </a:r>
            <a:r>
              <a:rPr lang="cs-CZ" dirty="0" smtClean="0"/>
              <a:t>rozptylu.</a:t>
            </a:r>
          </a:p>
          <a:p>
            <a:r>
              <a:rPr lang="cs-CZ" dirty="0" smtClean="0"/>
              <a:t>Cílem </a:t>
            </a:r>
            <a:r>
              <a:rPr lang="cs-CZ" dirty="0"/>
              <a:t>je najít takový </a:t>
            </a:r>
            <a:r>
              <a:rPr lang="cs-CZ" dirty="0" smtClean="0"/>
              <a:t>práh, </a:t>
            </a:r>
            <a:r>
              <a:rPr lang="cs-CZ" dirty="0"/>
              <a:t>který maximalizuje mezi-rozptyl, nebo alternativně minimalizuje vnitřní rozptyl</a:t>
            </a:r>
            <a:r>
              <a:rPr lang="cs-CZ" dirty="0" smtClean="0"/>
              <a:t>.</a:t>
            </a:r>
            <a:endParaRPr lang="cs-CZ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24224"/>
            <a:ext cx="4032448" cy="26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8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Prahování</a:t>
            </a:r>
            <a:r>
              <a:rPr lang="cs-CZ" dirty="0"/>
              <a:t> s pomocí metody </a:t>
            </a:r>
            <a:r>
              <a:rPr lang="cs-CZ" dirty="0" err="1"/>
              <a:t>Otsu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7" t="17677" r="13091" b="15846"/>
          <a:stretch/>
        </p:blipFill>
        <p:spPr bwMode="auto">
          <a:xfrm>
            <a:off x="179512" y="1556792"/>
            <a:ext cx="8578593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8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</p:txBody>
      </p:sp>
      <p:pic>
        <p:nvPicPr>
          <p:cNvPr id="6" name="Picture 4" descr="http://www.labbookpages.co.uk/software/imgProc/files/otsu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4896544" cy="184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ackground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471548" cy="27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reground leve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3728070" cy="26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1187624" y="6488668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hlinkClick r:id="rId5"/>
              </a:rPr>
              <a:t>www.labbookpages.co.uk/software/imgProc/otsuThreshold.html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9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45847"/>
              </p:ext>
            </p:extLst>
          </p:nvPr>
        </p:nvGraphicFramePr>
        <p:xfrm>
          <a:off x="431540" y="1988840"/>
          <a:ext cx="8280920" cy="391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Graf" r:id="rId3" imgW="4924254" imgH="2333727" progId="MSGraph.Chart.8">
                  <p:embed/>
                </p:oleObj>
              </mc:Choice>
              <mc:Fallback>
                <p:oleObj name="Graf" r:id="rId3" imgW="4924254" imgH="2333727" progId="MSGraph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1988840"/>
                        <a:ext cx="8280920" cy="3916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5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>Prahování s pomocí metody </a:t>
            </a:r>
            <a:r>
              <a:rPr lang="cs-CZ" dirty="0" err="1"/>
              <a:t>Otsu</a:t>
            </a:r>
            <a:r>
              <a:rPr lang="cs-CZ" dirty="0"/>
              <a:t> </a:t>
            </a:r>
          </a:p>
        </p:txBody>
      </p:sp>
      <p:pic>
        <p:nvPicPr>
          <p:cNvPr id="1026" name="Picture 2" descr="1483602_677793702264697_631697176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05804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42481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121</TotalTime>
  <Words>315</Words>
  <Application>Microsoft Office PowerPoint</Application>
  <PresentationFormat>Předvádění na obrazovce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6" baseType="lpstr">
      <vt:lpstr>Arkýř</vt:lpstr>
      <vt:lpstr>Graf aplikace Microsoft Graph</vt:lpstr>
      <vt:lpstr>Urychlení zpracování obrazu založené na modifikaci histogramu</vt:lpstr>
      <vt:lpstr>Upřesnění zadání</vt:lpstr>
      <vt:lpstr>Výpočet histogramu</vt:lpstr>
      <vt:lpstr>Ekvalizace histogramu</vt:lpstr>
      <vt:lpstr> Prahování s pomocí metody Otsu </vt:lpstr>
      <vt:lpstr>Prahování s pomocí metody Otsu</vt:lpstr>
      <vt:lpstr> Prahování s pomocí metody Otsu </vt:lpstr>
      <vt:lpstr> Prahování s pomocí metody Otsu </vt:lpstr>
      <vt:lpstr> Prahování s pomocí metody Otsu </vt:lpstr>
      <vt:lpstr>Segmentace obrazu na základě prahování histogramu</vt:lpstr>
      <vt:lpstr>Segmentace: Přizpůsobení algoritmu pro běh na GPU</vt:lpstr>
      <vt:lpstr>Segmentace: Výsledky</vt:lpstr>
      <vt:lpstr>Segmentace: Výsledky</vt:lpstr>
      <vt:lpstr>Použitá literatura</vt:lpstr>
    </vt:vector>
  </TitlesOfParts>
  <Company>FIT VUT Brno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Urychlení zpracování obrazu založené na modifikaci histogramu</dc:title>
  <dc:creator>Filip Zapletal</dc:creator>
  <cp:lastModifiedBy>Lukáš</cp:lastModifiedBy>
  <cp:revision>6</cp:revision>
  <dcterms:created xsi:type="dcterms:W3CDTF">2013-12-05T17:00:01Z</dcterms:created>
  <dcterms:modified xsi:type="dcterms:W3CDTF">2013-12-05T20:49:44Z</dcterms:modified>
</cp:coreProperties>
</file>