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89" r:id="rId2"/>
    <p:sldId id="257" r:id="rId3"/>
    <p:sldId id="258" r:id="rId4"/>
    <p:sldId id="259" r:id="rId5"/>
    <p:sldId id="260" r:id="rId6"/>
    <p:sldId id="261" r:id="rId7"/>
    <p:sldId id="262" r:id="rId8"/>
    <p:sldId id="263" r:id="rId9"/>
    <p:sldId id="290" r:id="rId10"/>
    <p:sldId id="264" r:id="rId11"/>
    <p:sldId id="272" r:id="rId12"/>
    <p:sldId id="291" r:id="rId13"/>
    <p:sldId id="287" r:id="rId14"/>
    <p:sldId id="273" r:id="rId15"/>
    <p:sldId id="274" r:id="rId16"/>
    <p:sldId id="288" r:id="rId17"/>
    <p:sldId id="292" r:id="rId18"/>
    <p:sldId id="277" r:id="rId19"/>
    <p:sldId id="275" r:id="rId20"/>
    <p:sldId id="276" r:id="rId21"/>
    <p:sldId id="278" r:id="rId22"/>
    <p:sldId id="279" r:id="rId23"/>
    <p:sldId id="281" r:id="rId24"/>
    <p:sldId id="285" r:id="rId25"/>
    <p:sldId id="286" r:id="rId26"/>
    <p:sldId id="282" r:id="rId27"/>
    <p:sldId id="284"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5040" autoAdjust="0"/>
  </p:normalViewPr>
  <p:slideViewPr>
    <p:cSldViewPr snapToGrid="0">
      <p:cViewPr>
        <p:scale>
          <a:sx n="70" d="100"/>
          <a:sy n="70" d="100"/>
        </p:scale>
        <p:origin x="1716" y="13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106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5C258-DDD7-4A59-8DD7-EA94D12B5046}" type="datetimeFigureOut">
              <a:rPr lang="ru-RU" smtClean="0"/>
              <a:t>пн 09.05.22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EA12D-7D11-47BD-8DE8-4D6DA9E19DA6}" type="slidenum">
              <a:rPr lang="ru-RU" smtClean="0"/>
              <a:t>‹#›</a:t>
            </a:fld>
            <a:endParaRPr lang="ru-RU"/>
          </a:p>
        </p:txBody>
      </p:sp>
    </p:spTree>
    <p:extLst>
      <p:ext uri="{BB962C8B-B14F-4D97-AF65-F5344CB8AC3E}">
        <p14:creationId xmlns:p14="http://schemas.microsoft.com/office/powerpoint/2010/main" val="252235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7476127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03664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591128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576712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29132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993959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54666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ru-RU"/>
              <a:t>Образец заголовка</a:t>
            </a:r>
            <a:endParaRPr lang="en-US" dirty="0"/>
          </a:p>
        </p:txBody>
      </p:sp>
    </p:spTree>
    <p:extLst>
      <p:ext uri="{BB962C8B-B14F-4D97-AF65-F5344CB8AC3E}">
        <p14:creationId xmlns:p14="http://schemas.microsoft.com/office/powerpoint/2010/main" val="1829266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46304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8207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9820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11259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79232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4370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88923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13972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C2B07E4-CDF9-4C88-A2F3-04620E58224D}"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26082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2B07E4-CDF9-4C88-A2F3-04620E58224D}" type="datetimeFigureOut">
              <a:rPr lang="en-US" smtClean="0"/>
              <a:pPr/>
              <a:t>5/9/2022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6348418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B29F59-85FF-430E-A42B-7AEDBE207C9A}"/>
              </a:ext>
            </a:extLst>
          </p:cNvPr>
          <p:cNvSpPr>
            <a:spLocks noGrp="1"/>
          </p:cNvSpPr>
          <p:nvPr>
            <p:ph type="ctrTitle"/>
          </p:nvPr>
        </p:nvSpPr>
        <p:spPr>
          <a:xfrm>
            <a:off x="1371600" y="1803404"/>
            <a:ext cx="9448800" cy="2522935"/>
          </a:xfrm>
        </p:spPr>
        <p:txBody>
          <a:bodyPr/>
          <a:lstStyle/>
          <a:p>
            <a:r>
              <a:rPr lang="ro-MD" dirty="0"/>
              <a:t>Rețele de calculatoare</a:t>
            </a:r>
            <a:endParaRPr lang="ru-RU" dirty="0"/>
          </a:p>
        </p:txBody>
      </p:sp>
    </p:spTree>
    <p:extLst>
      <p:ext uri="{BB962C8B-B14F-4D97-AF65-F5344CB8AC3E}">
        <p14:creationId xmlns:p14="http://schemas.microsoft.com/office/powerpoint/2010/main" val="184067951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316524-00C1-441D-A190-1BD3CFCC6E3E}"/>
              </a:ext>
            </a:extLst>
          </p:cNvPr>
          <p:cNvSpPr>
            <a:spLocks noGrp="1"/>
          </p:cNvSpPr>
          <p:nvPr>
            <p:ph type="ctrTitle"/>
          </p:nvPr>
        </p:nvSpPr>
        <p:spPr>
          <a:xfrm>
            <a:off x="1429612" y="1013985"/>
            <a:ext cx="7714388" cy="1033180"/>
          </a:xfrm>
        </p:spPr>
        <p:txBody>
          <a:bodyPr>
            <a:normAutofit/>
          </a:bodyPr>
          <a:lstStyle/>
          <a:p>
            <a:r>
              <a:rPr lang="ro-MD" dirty="0"/>
              <a:t>Tipuri de topologii fizice</a:t>
            </a:r>
            <a:endParaRPr lang="ru-RU" dirty="0"/>
          </a:p>
        </p:txBody>
      </p:sp>
      <p:sp>
        <p:nvSpPr>
          <p:cNvPr id="3" name="Подзаголовок 2">
            <a:extLst>
              <a:ext uri="{FF2B5EF4-FFF2-40B4-BE49-F238E27FC236}">
                <a16:creationId xmlns:a16="http://schemas.microsoft.com/office/drawing/2014/main" id="{B31918D4-2C5F-451E-B45B-1E957FDE1DC1}"/>
              </a:ext>
            </a:extLst>
          </p:cNvPr>
          <p:cNvSpPr>
            <a:spLocks noGrp="1"/>
          </p:cNvSpPr>
          <p:nvPr>
            <p:ph type="subTitle" idx="1"/>
          </p:nvPr>
        </p:nvSpPr>
        <p:spPr>
          <a:xfrm>
            <a:off x="1429611" y="1897039"/>
            <a:ext cx="10034507" cy="4735773"/>
          </a:xfrm>
        </p:spPr>
        <p:txBody>
          <a:bodyPr>
            <a:noAutofit/>
          </a:bodyPr>
          <a:lstStyle/>
          <a:p>
            <a:pPr marL="342900" indent="-342900">
              <a:buAutoNum type="arabicParenR"/>
            </a:pPr>
            <a:r>
              <a:rPr lang="ro-MD" sz="3600" dirty="0">
                <a:solidFill>
                  <a:srgbClr val="FFC000"/>
                </a:solidFill>
              </a:rPr>
              <a:t>Topologia liniară sau  magistrală (Bus Topology)</a:t>
            </a:r>
          </a:p>
          <a:p>
            <a:pPr marL="342900" indent="-342900">
              <a:buAutoNum type="arabicParenR"/>
            </a:pPr>
            <a:r>
              <a:rPr lang="ro-MD" sz="3600" dirty="0">
                <a:solidFill>
                  <a:srgbClr val="FFC000"/>
                </a:solidFill>
              </a:rPr>
              <a:t>Topologia inelară (Ring Topology)</a:t>
            </a:r>
          </a:p>
          <a:p>
            <a:pPr marL="342900" indent="-342900">
              <a:buAutoNum type="arabicParenR"/>
            </a:pPr>
            <a:r>
              <a:rPr lang="ro-MD" sz="3600" dirty="0">
                <a:solidFill>
                  <a:srgbClr val="FFC000"/>
                </a:solidFill>
              </a:rPr>
              <a:t>Topologia stea (Star Topology)</a:t>
            </a:r>
          </a:p>
          <a:p>
            <a:pPr marL="342900" indent="-342900">
              <a:buAutoNum type="arabicParenR"/>
            </a:pPr>
            <a:r>
              <a:rPr lang="ro-MD" sz="3600" dirty="0">
                <a:solidFill>
                  <a:srgbClr val="FFC000"/>
                </a:solidFill>
              </a:rPr>
              <a:t>Topologia stea-inel</a:t>
            </a:r>
          </a:p>
          <a:p>
            <a:pPr marL="342900" indent="-342900">
              <a:buAutoNum type="arabicParenR"/>
            </a:pPr>
            <a:r>
              <a:rPr lang="ro-MD" sz="3600" dirty="0">
                <a:solidFill>
                  <a:srgbClr val="FFC000"/>
                </a:solidFill>
              </a:rPr>
              <a:t>Topologia stea extinsă (Extended Star)</a:t>
            </a:r>
            <a:endParaRPr lang="ru-RU" sz="3600" dirty="0">
              <a:solidFill>
                <a:srgbClr val="FFC000"/>
              </a:solidFill>
            </a:endParaRPr>
          </a:p>
        </p:txBody>
      </p:sp>
    </p:spTree>
    <p:extLst>
      <p:ext uri="{BB962C8B-B14F-4D97-AF65-F5344CB8AC3E}">
        <p14:creationId xmlns:p14="http://schemas.microsoft.com/office/powerpoint/2010/main" val="213159582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63D8E5-7E2E-44C1-9754-3532D3603CAD}"/>
              </a:ext>
            </a:extLst>
          </p:cNvPr>
          <p:cNvSpPr>
            <a:spLocks noGrp="1"/>
          </p:cNvSpPr>
          <p:nvPr>
            <p:ph type="title"/>
          </p:nvPr>
        </p:nvSpPr>
        <p:spPr/>
        <p:txBody>
          <a:bodyPr>
            <a:normAutofit/>
          </a:bodyPr>
          <a:lstStyle/>
          <a:p>
            <a:r>
              <a:rPr lang="en-US" dirty="0" err="1"/>
              <a:t>Topologia</a:t>
            </a:r>
            <a:r>
              <a:rPr lang="en-US" dirty="0"/>
              <a:t> </a:t>
            </a:r>
            <a:r>
              <a:rPr lang="en-US" dirty="0" err="1"/>
              <a:t>liniară</a:t>
            </a:r>
            <a:r>
              <a:rPr lang="en-US" dirty="0"/>
              <a:t> </a:t>
            </a:r>
            <a:r>
              <a:rPr lang="en-US" dirty="0" err="1"/>
              <a:t>sau</a:t>
            </a:r>
            <a:r>
              <a:rPr lang="en-US" dirty="0"/>
              <a:t> </a:t>
            </a:r>
            <a:r>
              <a:rPr lang="en-US" dirty="0" err="1"/>
              <a:t>magistrală</a:t>
            </a:r>
            <a:r>
              <a:rPr lang="en-US" dirty="0"/>
              <a:t> (Bus Topology). </a:t>
            </a:r>
            <a:endParaRPr lang="ru-RU" dirty="0"/>
          </a:p>
        </p:txBody>
      </p:sp>
      <p:sp>
        <p:nvSpPr>
          <p:cNvPr id="3" name="Объект 2">
            <a:extLst>
              <a:ext uri="{FF2B5EF4-FFF2-40B4-BE49-F238E27FC236}">
                <a16:creationId xmlns:a16="http://schemas.microsoft.com/office/drawing/2014/main" id="{F8D50D67-A45A-4DFC-AC59-62F323ADD46F}"/>
              </a:ext>
            </a:extLst>
          </p:cNvPr>
          <p:cNvSpPr>
            <a:spLocks noGrp="1"/>
          </p:cNvSpPr>
          <p:nvPr>
            <p:ph sz="half" idx="1"/>
          </p:nvPr>
        </p:nvSpPr>
        <p:spPr>
          <a:xfrm>
            <a:off x="685802" y="2142067"/>
            <a:ext cx="5701350" cy="4436154"/>
          </a:xfrm>
        </p:spPr>
        <p:txBody>
          <a:bodyPr>
            <a:normAutofit lnSpcReduction="10000"/>
          </a:bodyPr>
          <a:lstStyle/>
          <a:p>
            <a:pPr marL="0" indent="0">
              <a:buNone/>
            </a:pPr>
            <a:r>
              <a:rPr lang="en-US" sz="2800" dirty="0" err="1"/>
              <a:t>În</a:t>
            </a:r>
            <a:r>
              <a:rPr lang="en-US" sz="2800" dirty="0"/>
              <a:t> </a:t>
            </a:r>
            <a:r>
              <a:rPr lang="en-US" sz="2800" dirty="0" err="1"/>
              <a:t>acest</a:t>
            </a:r>
            <a:r>
              <a:rPr lang="en-US" sz="2800" dirty="0"/>
              <a:t> </a:t>
            </a:r>
            <a:r>
              <a:rPr lang="en-US" sz="2800" dirty="0" err="1"/>
              <a:t>caz</a:t>
            </a:r>
            <a:r>
              <a:rPr lang="en-US" sz="2800" dirty="0"/>
              <a:t> </a:t>
            </a:r>
            <a:r>
              <a:rPr lang="en-US" sz="2800" dirty="0" err="1"/>
              <a:t>există</a:t>
            </a:r>
            <a:r>
              <a:rPr lang="en-US" sz="2800" dirty="0"/>
              <a:t> un </a:t>
            </a:r>
            <a:r>
              <a:rPr lang="en-US" sz="2800" dirty="0" err="1"/>
              <a:t>singur</a:t>
            </a:r>
            <a:r>
              <a:rPr lang="en-US" sz="2800" dirty="0"/>
              <a:t> canal de </a:t>
            </a:r>
            <a:r>
              <a:rPr lang="en-US" sz="2800" dirty="0" err="1"/>
              <a:t>comunicaţie</a:t>
            </a:r>
            <a:r>
              <a:rPr lang="en-US" sz="2800" dirty="0"/>
              <a:t> la care sunt </a:t>
            </a:r>
            <a:r>
              <a:rPr lang="en-US" sz="2800" dirty="0" err="1"/>
              <a:t>conectate</a:t>
            </a:r>
            <a:r>
              <a:rPr lang="en-US" sz="2800" dirty="0"/>
              <a:t> </a:t>
            </a:r>
            <a:r>
              <a:rPr lang="en-US" sz="2800" dirty="0" err="1"/>
              <a:t>toate</a:t>
            </a:r>
            <a:r>
              <a:rPr lang="en-US" sz="2800" dirty="0"/>
              <a:t> </a:t>
            </a:r>
            <a:r>
              <a:rPr lang="en-US" sz="2800" dirty="0" err="1"/>
              <a:t>calculatoarele</a:t>
            </a:r>
            <a:r>
              <a:rPr lang="en-US" sz="2800" dirty="0"/>
              <a:t>. </a:t>
            </a:r>
            <a:r>
              <a:rPr lang="en-US" sz="2800" dirty="0" err="1"/>
              <a:t>Cablul</a:t>
            </a:r>
            <a:r>
              <a:rPr lang="en-US" sz="2800" dirty="0"/>
              <a:t> de </a:t>
            </a:r>
            <a:r>
              <a:rPr lang="en-US" sz="2800" dirty="0" err="1"/>
              <a:t>legătură</a:t>
            </a:r>
            <a:r>
              <a:rPr lang="en-US" sz="2800" dirty="0"/>
              <a:t> </a:t>
            </a:r>
            <a:r>
              <a:rPr lang="en-US" sz="2800" dirty="0" err="1"/>
              <a:t>formează</a:t>
            </a:r>
            <a:r>
              <a:rPr lang="en-US" sz="2800" dirty="0"/>
              <a:t> o </a:t>
            </a:r>
            <a:r>
              <a:rPr lang="en-US" sz="2800" dirty="0" err="1"/>
              <a:t>linie</a:t>
            </a:r>
            <a:r>
              <a:rPr lang="en-US" sz="2800" dirty="0"/>
              <a:t> de </a:t>
            </a:r>
            <a:r>
              <a:rPr lang="en-US" sz="2800" dirty="0" err="1"/>
              <a:t>legătură</a:t>
            </a:r>
            <a:r>
              <a:rPr lang="en-US" sz="2800" dirty="0"/>
              <a:t> de la un </a:t>
            </a:r>
            <a:r>
              <a:rPr lang="en-US" sz="2800" dirty="0" err="1"/>
              <a:t>capăt</a:t>
            </a:r>
            <a:r>
              <a:rPr lang="en-US" sz="2800" dirty="0"/>
              <a:t> la </a:t>
            </a:r>
            <a:r>
              <a:rPr lang="en-US" sz="2800" dirty="0" err="1"/>
              <a:t>altul</a:t>
            </a:r>
            <a:r>
              <a:rPr lang="en-US" sz="2800" dirty="0"/>
              <a:t> al </a:t>
            </a:r>
            <a:r>
              <a:rPr lang="en-US" sz="2800" dirty="0" err="1"/>
              <a:t>reţelei</a:t>
            </a:r>
            <a:r>
              <a:rPr lang="en-US" sz="2800" dirty="0"/>
              <a:t>. </a:t>
            </a:r>
            <a:r>
              <a:rPr lang="en-US" sz="2800" dirty="0" err="1"/>
              <a:t>Fiecare</a:t>
            </a:r>
            <a:r>
              <a:rPr lang="en-US" sz="2800" dirty="0"/>
              <a:t> calculator </a:t>
            </a:r>
            <a:r>
              <a:rPr lang="en-US" sz="2800" dirty="0" err="1"/>
              <a:t>este</a:t>
            </a:r>
            <a:r>
              <a:rPr lang="en-US" sz="2800" dirty="0"/>
              <a:t> </a:t>
            </a:r>
            <a:r>
              <a:rPr lang="en-US" sz="2800" dirty="0" err="1"/>
              <a:t>conectat</a:t>
            </a:r>
            <a:r>
              <a:rPr lang="en-US" sz="2800" dirty="0"/>
              <a:t> la </a:t>
            </a:r>
            <a:r>
              <a:rPr lang="en-US" sz="2800" dirty="0" err="1"/>
              <a:t>canalul</a:t>
            </a:r>
            <a:r>
              <a:rPr lang="en-US" sz="2800" dirty="0"/>
              <a:t> de </a:t>
            </a:r>
            <a:r>
              <a:rPr lang="en-US" sz="2800" dirty="0" err="1"/>
              <a:t>comunicaţie</a:t>
            </a:r>
            <a:r>
              <a:rPr lang="en-US" sz="2800" dirty="0"/>
              <a:t> </a:t>
            </a:r>
            <a:r>
              <a:rPr lang="en-US" sz="2800" dirty="0" err="1"/>
              <a:t>şi</a:t>
            </a:r>
            <a:r>
              <a:rPr lang="en-US" sz="2800" dirty="0"/>
              <a:t> </a:t>
            </a:r>
            <a:r>
              <a:rPr lang="en-US" sz="2800" dirty="0" err="1"/>
              <a:t>transmite</a:t>
            </a:r>
            <a:r>
              <a:rPr lang="en-US" sz="2800" dirty="0"/>
              <a:t> </a:t>
            </a:r>
            <a:r>
              <a:rPr lang="en-US" sz="2800" dirty="0" err="1"/>
              <a:t>mesaje</a:t>
            </a:r>
            <a:r>
              <a:rPr lang="en-US" sz="2800" dirty="0"/>
              <a:t> </a:t>
            </a:r>
            <a:r>
              <a:rPr lang="en-US" sz="2800" dirty="0" err="1"/>
              <a:t>în</a:t>
            </a:r>
            <a:r>
              <a:rPr lang="en-US" sz="2800" dirty="0"/>
              <a:t> </a:t>
            </a:r>
            <a:r>
              <a:rPr lang="en-US" sz="2800" dirty="0" err="1"/>
              <a:t>reţea</a:t>
            </a:r>
            <a:r>
              <a:rPr lang="en-US" sz="2800" dirty="0"/>
              <a:t>. </a:t>
            </a:r>
            <a:r>
              <a:rPr lang="en-US" sz="2800" dirty="0" err="1"/>
              <a:t>Fiecare</a:t>
            </a:r>
            <a:r>
              <a:rPr lang="en-US" sz="2800" dirty="0"/>
              <a:t> </a:t>
            </a:r>
            <a:r>
              <a:rPr lang="en-US" sz="2800" dirty="0" err="1"/>
              <a:t>mesaj</a:t>
            </a:r>
            <a:r>
              <a:rPr lang="en-US" sz="2800" dirty="0"/>
              <a:t> are un </a:t>
            </a:r>
            <a:r>
              <a:rPr lang="en-US" sz="2800" dirty="0" err="1"/>
              <a:t>antet</a:t>
            </a:r>
            <a:r>
              <a:rPr lang="en-US" sz="2800" dirty="0"/>
              <a:t> care </a:t>
            </a:r>
            <a:r>
              <a:rPr lang="en-US" sz="2800" dirty="0" err="1"/>
              <a:t>conţine</a:t>
            </a:r>
            <a:r>
              <a:rPr lang="en-US" sz="2800" dirty="0"/>
              <a:t> </a:t>
            </a:r>
            <a:r>
              <a:rPr lang="en-US" sz="2800" dirty="0" err="1"/>
              <a:t>adresa</a:t>
            </a:r>
            <a:r>
              <a:rPr lang="en-US" sz="2800" dirty="0"/>
              <a:t> </a:t>
            </a:r>
            <a:r>
              <a:rPr lang="en-US" sz="2800" dirty="0" err="1"/>
              <a:t>calculatorului</a:t>
            </a:r>
            <a:r>
              <a:rPr lang="en-US" sz="2800" dirty="0"/>
              <a:t> </a:t>
            </a:r>
            <a:r>
              <a:rPr lang="en-US" sz="2800" dirty="0" err="1"/>
              <a:t>destinaţie</a:t>
            </a:r>
            <a:r>
              <a:rPr lang="en-US" sz="2800" dirty="0"/>
              <a:t>.</a:t>
            </a:r>
          </a:p>
          <a:p>
            <a:pPr marL="0" indent="0">
              <a:buNone/>
            </a:pPr>
            <a:endParaRPr lang="ru-RU" dirty="0"/>
          </a:p>
        </p:txBody>
      </p:sp>
      <p:pic>
        <p:nvPicPr>
          <p:cNvPr id="5" name="Объект 4">
            <a:extLst>
              <a:ext uri="{FF2B5EF4-FFF2-40B4-BE49-F238E27FC236}">
                <a16:creationId xmlns:a16="http://schemas.microsoft.com/office/drawing/2014/main" id="{32E4B174-767D-431A-AA62-75D7135D0BB7}"/>
              </a:ext>
            </a:extLst>
          </p:cNvPr>
          <p:cNvPicPr>
            <a:picLocks noGrp="1" noChangeAspect="1"/>
          </p:cNvPicPr>
          <p:nvPr>
            <p:ph sz="half" idx="2"/>
          </p:nvPr>
        </p:nvPicPr>
        <p:blipFill>
          <a:blip r:embed="rId2"/>
          <a:stretch>
            <a:fillRect/>
          </a:stretch>
        </p:blipFill>
        <p:spPr>
          <a:xfrm>
            <a:off x="6905767" y="2374710"/>
            <a:ext cx="5108317" cy="2688609"/>
          </a:xfrm>
          <a:prstGeom prst="rect">
            <a:avLst/>
          </a:prstGeom>
        </p:spPr>
      </p:pic>
    </p:spTree>
    <p:extLst>
      <p:ext uri="{BB962C8B-B14F-4D97-AF65-F5344CB8AC3E}">
        <p14:creationId xmlns:p14="http://schemas.microsoft.com/office/powerpoint/2010/main" val="15939152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489817-F870-46FE-BED6-B08E82C4B3F3}"/>
              </a:ext>
            </a:extLst>
          </p:cNvPr>
          <p:cNvSpPr>
            <a:spLocks noGrp="1"/>
          </p:cNvSpPr>
          <p:nvPr>
            <p:ph type="ctrTitle"/>
          </p:nvPr>
        </p:nvSpPr>
        <p:spPr>
          <a:xfrm>
            <a:off x="4995080" y="544900"/>
            <a:ext cx="3981403" cy="847172"/>
          </a:xfrm>
        </p:spPr>
        <p:txBody>
          <a:bodyPr/>
          <a:lstStyle/>
          <a:p>
            <a:r>
              <a:rPr lang="ro-MD" dirty="0"/>
              <a:t>avantaje</a:t>
            </a:r>
            <a:endParaRPr lang="ru-RU" dirty="0"/>
          </a:p>
        </p:txBody>
      </p:sp>
      <p:sp>
        <p:nvSpPr>
          <p:cNvPr id="3" name="Подзаголовок 2">
            <a:extLst>
              <a:ext uri="{FF2B5EF4-FFF2-40B4-BE49-F238E27FC236}">
                <a16:creationId xmlns:a16="http://schemas.microsoft.com/office/drawing/2014/main" id="{3DB2E525-4E2E-4E8F-92A8-34C5F08138FB}"/>
              </a:ext>
            </a:extLst>
          </p:cNvPr>
          <p:cNvSpPr>
            <a:spLocks noGrp="1"/>
          </p:cNvSpPr>
          <p:nvPr>
            <p:ph type="subTitle" idx="1"/>
          </p:nvPr>
        </p:nvSpPr>
        <p:spPr>
          <a:xfrm>
            <a:off x="641445" y="1665027"/>
            <a:ext cx="10518680" cy="4462817"/>
          </a:xfrm>
        </p:spPr>
        <p:txBody>
          <a:bodyPr>
            <a:normAutofit lnSpcReduction="10000"/>
          </a:bodyPr>
          <a:lstStyle/>
          <a:p>
            <a:r>
              <a:rPr lang="en-US" sz="3200" dirty="0" err="1">
                <a:solidFill>
                  <a:schemeClr val="accent5">
                    <a:lumMod val="60000"/>
                    <a:lumOff val="40000"/>
                  </a:schemeClr>
                </a:solidFill>
              </a:rPr>
              <a:t>Ușor</a:t>
            </a:r>
            <a:r>
              <a:rPr lang="en-US" sz="3200" dirty="0">
                <a:solidFill>
                  <a:schemeClr val="accent5">
                    <a:lumMod val="60000"/>
                    <a:lumOff val="40000"/>
                  </a:schemeClr>
                </a:solidFill>
              </a:rPr>
              <a:t> de </a:t>
            </a:r>
            <a:r>
              <a:rPr lang="en-US" sz="3200" dirty="0" err="1">
                <a:solidFill>
                  <a:schemeClr val="accent5">
                    <a:lumMod val="60000"/>
                    <a:lumOff val="40000"/>
                  </a:schemeClr>
                </a:solidFill>
              </a:rPr>
              <a:t>implementat</a:t>
            </a:r>
            <a:r>
              <a:rPr lang="en-US" sz="3200" dirty="0">
                <a:solidFill>
                  <a:schemeClr val="accent5">
                    <a:lumMod val="60000"/>
                    <a:lumOff val="40000"/>
                  </a:schemeClr>
                </a:solidFill>
              </a:rPr>
              <a:t> </a:t>
            </a:r>
            <a:r>
              <a:rPr lang="en-US" sz="3200" dirty="0" err="1">
                <a:solidFill>
                  <a:schemeClr val="accent5">
                    <a:lumMod val="60000"/>
                    <a:lumOff val="40000"/>
                  </a:schemeClr>
                </a:solidFill>
              </a:rPr>
              <a:t>și</a:t>
            </a:r>
            <a:r>
              <a:rPr lang="en-US" sz="3200" dirty="0">
                <a:solidFill>
                  <a:schemeClr val="accent5">
                    <a:lumMod val="60000"/>
                    <a:lumOff val="40000"/>
                  </a:schemeClr>
                </a:solidFill>
              </a:rPr>
              <a:t> de </a:t>
            </a:r>
            <a:r>
              <a:rPr lang="en-US" sz="3200" dirty="0" err="1">
                <a:solidFill>
                  <a:schemeClr val="accent5">
                    <a:lumMod val="60000"/>
                    <a:lumOff val="40000"/>
                  </a:schemeClr>
                </a:solidFill>
              </a:rPr>
              <a:t>extins</a:t>
            </a:r>
            <a:endParaRPr lang="en-US" sz="3200" dirty="0">
              <a:solidFill>
                <a:schemeClr val="accent5">
                  <a:lumMod val="60000"/>
                  <a:lumOff val="40000"/>
                </a:schemeClr>
              </a:solidFill>
            </a:endParaRPr>
          </a:p>
          <a:p>
            <a:r>
              <a:rPr lang="en-US" sz="3200" dirty="0" err="1">
                <a:solidFill>
                  <a:schemeClr val="accent5">
                    <a:lumMod val="60000"/>
                    <a:lumOff val="40000"/>
                  </a:schemeClr>
                </a:solidFill>
              </a:rPr>
              <a:t>Necesită</a:t>
            </a:r>
            <a:r>
              <a:rPr lang="en-US" sz="3200" dirty="0">
                <a:solidFill>
                  <a:schemeClr val="accent5">
                    <a:lumMod val="60000"/>
                    <a:lumOff val="40000"/>
                  </a:schemeClr>
                </a:solidFill>
              </a:rPr>
              <a:t> </a:t>
            </a:r>
            <a:r>
              <a:rPr lang="en-US" sz="3200" dirty="0" err="1">
                <a:solidFill>
                  <a:schemeClr val="accent5">
                    <a:lumMod val="60000"/>
                    <a:lumOff val="40000"/>
                  </a:schemeClr>
                </a:solidFill>
              </a:rPr>
              <a:t>mai</a:t>
            </a:r>
            <a:r>
              <a:rPr lang="en-US" sz="3200" dirty="0">
                <a:solidFill>
                  <a:schemeClr val="accent5">
                    <a:lumMod val="60000"/>
                    <a:lumOff val="40000"/>
                  </a:schemeClr>
                </a:solidFill>
              </a:rPr>
              <a:t> </a:t>
            </a:r>
            <a:r>
              <a:rPr lang="en-US" sz="3200" dirty="0" err="1">
                <a:solidFill>
                  <a:schemeClr val="accent5">
                    <a:lumMod val="60000"/>
                    <a:lumOff val="40000"/>
                  </a:schemeClr>
                </a:solidFill>
              </a:rPr>
              <a:t>puțină</a:t>
            </a:r>
            <a:r>
              <a:rPr lang="en-US" sz="3200" dirty="0">
                <a:solidFill>
                  <a:schemeClr val="accent5">
                    <a:lumMod val="60000"/>
                    <a:lumOff val="40000"/>
                  </a:schemeClr>
                </a:solidFill>
              </a:rPr>
              <a:t> </a:t>
            </a:r>
            <a:r>
              <a:rPr lang="en-US" sz="3200" dirty="0" err="1">
                <a:solidFill>
                  <a:schemeClr val="accent5">
                    <a:lumMod val="60000"/>
                    <a:lumOff val="40000"/>
                  </a:schemeClr>
                </a:solidFill>
              </a:rPr>
              <a:t>lungime</a:t>
            </a:r>
            <a:r>
              <a:rPr lang="en-US" sz="3200" dirty="0">
                <a:solidFill>
                  <a:schemeClr val="accent5">
                    <a:lumMod val="60000"/>
                    <a:lumOff val="40000"/>
                  </a:schemeClr>
                </a:solidFill>
              </a:rPr>
              <a:t> de </a:t>
            </a:r>
            <a:r>
              <a:rPr lang="en-US" sz="3200" dirty="0" err="1">
                <a:solidFill>
                  <a:schemeClr val="accent5">
                    <a:lumMod val="60000"/>
                    <a:lumOff val="40000"/>
                  </a:schemeClr>
                </a:solidFill>
              </a:rPr>
              <a:t>cablu</a:t>
            </a:r>
            <a:r>
              <a:rPr lang="en-US" sz="3200" dirty="0">
                <a:solidFill>
                  <a:schemeClr val="accent5">
                    <a:lumMod val="60000"/>
                    <a:lumOff val="40000"/>
                  </a:schemeClr>
                </a:solidFill>
              </a:rPr>
              <a:t> </a:t>
            </a:r>
            <a:r>
              <a:rPr lang="en-US" sz="3200" dirty="0" err="1">
                <a:solidFill>
                  <a:schemeClr val="accent5">
                    <a:lumMod val="60000"/>
                    <a:lumOff val="40000"/>
                  </a:schemeClr>
                </a:solidFill>
              </a:rPr>
              <a:t>decît</a:t>
            </a:r>
            <a:r>
              <a:rPr lang="en-US" sz="3200" dirty="0">
                <a:solidFill>
                  <a:schemeClr val="accent5">
                    <a:lumMod val="60000"/>
                    <a:lumOff val="40000"/>
                  </a:schemeClr>
                </a:solidFill>
              </a:rPr>
              <a:t> </a:t>
            </a:r>
            <a:r>
              <a:rPr lang="en-US" sz="3200" dirty="0" err="1">
                <a:solidFill>
                  <a:schemeClr val="accent5">
                    <a:lumMod val="60000"/>
                    <a:lumOff val="40000"/>
                  </a:schemeClr>
                </a:solidFill>
              </a:rPr>
              <a:t>rețelele</a:t>
            </a:r>
            <a:r>
              <a:rPr lang="en-US" sz="3200" dirty="0">
                <a:solidFill>
                  <a:schemeClr val="accent5">
                    <a:lumMod val="60000"/>
                    <a:lumOff val="40000"/>
                  </a:schemeClr>
                </a:solidFill>
              </a:rPr>
              <a:t> </a:t>
            </a:r>
            <a:r>
              <a:rPr lang="en-US" sz="3200" dirty="0" err="1">
                <a:solidFill>
                  <a:schemeClr val="accent5">
                    <a:lumMod val="60000"/>
                    <a:lumOff val="40000"/>
                  </a:schemeClr>
                </a:solidFill>
              </a:rPr>
              <a:t>stea</a:t>
            </a:r>
            <a:endParaRPr lang="en-US" sz="3200" dirty="0">
              <a:solidFill>
                <a:schemeClr val="accent5">
                  <a:lumMod val="60000"/>
                  <a:lumOff val="40000"/>
                </a:schemeClr>
              </a:solidFill>
            </a:endParaRPr>
          </a:p>
          <a:p>
            <a:r>
              <a:rPr lang="en-US" sz="3200" dirty="0">
                <a:solidFill>
                  <a:schemeClr val="accent5">
                    <a:lumMod val="60000"/>
                    <a:lumOff val="40000"/>
                  </a:schemeClr>
                </a:solidFill>
              </a:rPr>
              <a:t>Sunt bine </a:t>
            </a:r>
            <a:r>
              <a:rPr lang="en-US" sz="3200" dirty="0" err="1">
                <a:solidFill>
                  <a:schemeClr val="accent5">
                    <a:lumMod val="60000"/>
                    <a:lumOff val="40000"/>
                  </a:schemeClr>
                </a:solidFill>
              </a:rPr>
              <a:t>adaptate</a:t>
            </a:r>
            <a:r>
              <a:rPr lang="en-US" sz="3200" dirty="0">
                <a:solidFill>
                  <a:schemeClr val="accent5">
                    <a:lumMod val="60000"/>
                    <a:lumOff val="40000"/>
                  </a:schemeClr>
                </a:solidFill>
              </a:rPr>
              <a:t> </a:t>
            </a:r>
            <a:r>
              <a:rPr lang="en-US" sz="3200" dirty="0" err="1">
                <a:solidFill>
                  <a:schemeClr val="accent5">
                    <a:lumMod val="60000"/>
                    <a:lumOff val="40000"/>
                  </a:schemeClr>
                </a:solidFill>
              </a:rPr>
              <a:t>pentru</a:t>
            </a:r>
            <a:r>
              <a:rPr lang="en-US" sz="3200" dirty="0">
                <a:solidFill>
                  <a:schemeClr val="accent5">
                    <a:lumMod val="60000"/>
                    <a:lumOff val="40000"/>
                  </a:schemeClr>
                </a:solidFill>
              </a:rPr>
              <a:t> </a:t>
            </a:r>
            <a:r>
              <a:rPr lang="en-US" sz="3200" dirty="0" err="1">
                <a:solidFill>
                  <a:schemeClr val="accent5">
                    <a:lumMod val="60000"/>
                    <a:lumOff val="40000"/>
                  </a:schemeClr>
                </a:solidFill>
              </a:rPr>
              <a:t>rețele</a:t>
            </a:r>
            <a:r>
              <a:rPr lang="en-US" sz="3200" dirty="0">
                <a:solidFill>
                  <a:schemeClr val="accent5">
                    <a:lumMod val="60000"/>
                    <a:lumOff val="40000"/>
                  </a:schemeClr>
                </a:solidFill>
              </a:rPr>
              <a:t> </a:t>
            </a:r>
            <a:r>
              <a:rPr lang="en-US" sz="3200" dirty="0" err="1">
                <a:solidFill>
                  <a:schemeClr val="accent5">
                    <a:lumMod val="60000"/>
                    <a:lumOff val="40000"/>
                  </a:schemeClr>
                </a:solidFill>
              </a:rPr>
              <a:t>temporare</a:t>
            </a:r>
            <a:r>
              <a:rPr lang="en-US" sz="3200" dirty="0">
                <a:solidFill>
                  <a:schemeClr val="accent5">
                    <a:lumMod val="60000"/>
                    <a:lumOff val="40000"/>
                  </a:schemeClr>
                </a:solidFill>
              </a:rPr>
              <a:t> </a:t>
            </a:r>
            <a:r>
              <a:rPr lang="en-US" sz="3200" dirty="0" err="1">
                <a:solidFill>
                  <a:schemeClr val="accent5">
                    <a:lumMod val="60000"/>
                    <a:lumOff val="40000"/>
                  </a:schemeClr>
                </a:solidFill>
              </a:rPr>
              <a:t>și</a:t>
            </a:r>
            <a:r>
              <a:rPr lang="en-US" sz="3200" dirty="0">
                <a:solidFill>
                  <a:schemeClr val="accent5">
                    <a:lumMod val="60000"/>
                    <a:lumOff val="40000"/>
                  </a:schemeClr>
                </a:solidFill>
              </a:rPr>
              <a:t> </a:t>
            </a:r>
            <a:r>
              <a:rPr lang="en-US" sz="3200" dirty="0" err="1">
                <a:solidFill>
                  <a:schemeClr val="accent5">
                    <a:lumMod val="60000"/>
                    <a:lumOff val="40000"/>
                  </a:schemeClr>
                </a:solidFill>
              </a:rPr>
              <a:t>mici</a:t>
            </a:r>
            <a:r>
              <a:rPr lang="en-US" sz="3200" dirty="0">
                <a:solidFill>
                  <a:schemeClr val="accent5">
                    <a:lumMod val="60000"/>
                    <a:lumOff val="40000"/>
                  </a:schemeClr>
                </a:solidFill>
              </a:rPr>
              <a:t> care nu </a:t>
            </a:r>
            <a:r>
              <a:rPr lang="en-US" sz="3200" dirty="0" err="1">
                <a:solidFill>
                  <a:schemeClr val="accent5">
                    <a:lumMod val="60000"/>
                    <a:lumOff val="40000"/>
                  </a:schemeClr>
                </a:solidFill>
              </a:rPr>
              <a:t>necesită</a:t>
            </a:r>
            <a:r>
              <a:rPr lang="en-US" sz="3200" dirty="0">
                <a:solidFill>
                  <a:schemeClr val="accent5">
                    <a:lumMod val="60000"/>
                    <a:lumOff val="40000"/>
                  </a:schemeClr>
                </a:solidFill>
              </a:rPr>
              <a:t> </a:t>
            </a:r>
            <a:r>
              <a:rPr lang="en-US" sz="3200" dirty="0" err="1">
                <a:solidFill>
                  <a:schemeClr val="accent5">
                    <a:lumMod val="60000"/>
                    <a:lumOff val="40000"/>
                  </a:schemeClr>
                </a:solidFill>
              </a:rPr>
              <a:t>viteze</a:t>
            </a:r>
            <a:r>
              <a:rPr lang="en-US" sz="3200" dirty="0">
                <a:solidFill>
                  <a:schemeClr val="accent5">
                    <a:lumMod val="60000"/>
                    <a:lumOff val="40000"/>
                  </a:schemeClr>
                </a:solidFill>
              </a:rPr>
              <a:t> </a:t>
            </a:r>
            <a:r>
              <a:rPr lang="en-US" sz="3200" dirty="0" err="1">
                <a:solidFill>
                  <a:schemeClr val="accent5">
                    <a:lumMod val="60000"/>
                    <a:lumOff val="40000"/>
                  </a:schemeClr>
                </a:solidFill>
              </a:rPr>
              <a:t>mari</a:t>
            </a:r>
            <a:r>
              <a:rPr lang="en-US" sz="3200" dirty="0">
                <a:solidFill>
                  <a:schemeClr val="accent5">
                    <a:lumMod val="60000"/>
                    <a:lumOff val="40000"/>
                  </a:schemeClr>
                </a:solidFill>
              </a:rPr>
              <a:t>, </a:t>
            </a:r>
            <a:r>
              <a:rPr lang="en-US" sz="3200" dirty="0" err="1">
                <a:solidFill>
                  <a:schemeClr val="accent5">
                    <a:lumMod val="60000"/>
                    <a:lumOff val="40000"/>
                  </a:schemeClr>
                </a:solidFill>
              </a:rPr>
              <a:t>în</a:t>
            </a:r>
            <a:r>
              <a:rPr lang="en-US" sz="3200" dirty="0">
                <a:solidFill>
                  <a:schemeClr val="accent5">
                    <a:lumMod val="60000"/>
                    <a:lumOff val="40000"/>
                  </a:schemeClr>
                </a:solidFill>
              </a:rPr>
              <a:t> plus sunt </a:t>
            </a:r>
            <a:r>
              <a:rPr lang="en-US" sz="3200" dirty="0" err="1">
                <a:solidFill>
                  <a:schemeClr val="accent5">
                    <a:lumMod val="60000"/>
                    <a:lumOff val="40000"/>
                  </a:schemeClr>
                </a:solidFill>
              </a:rPr>
              <a:t>ușor</a:t>
            </a:r>
            <a:r>
              <a:rPr lang="en-US" sz="3200" dirty="0">
                <a:solidFill>
                  <a:schemeClr val="accent5">
                    <a:lumMod val="60000"/>
                    <a:lumOff val="40000"/>
                  </a:schemeClr>
                </a:solidFill>
              </a:rPr>
              <a:t> de </a:t>
            </a:r>
            <a:r>
              <a:rPr lang="en-US" sz="3200" dirty="0" err="1">
                <a:solidFill>
                  <a:schemeClr val="accent5">
                    <a:lumMod val="60000"/>
                    <a:lumOff val="40000"/>
                  </a:schemeClr>
                </a:solidFill>
              </a:rPr>
              <a:t>configurat</a:t>
            </a:r>
            <a:endParaRPr lang="en-US" sz="3200" dirty="0">
              <a:solidFill>
                <a:schemeClr val="accent5">
                  <a:lumMod val="60000"/>
                  <a:lumOff val="40000"/>
                </a:schemeClr>
              </a:solidFill>
            </a:endParaRPr>
          </a:p>
          <a:p>
            <a:r>
              <a:rPr lang="en-US" sz="3200" dirty="0">
                <a:solidFill>
                  <a:schemeClr val="accent5">
                    <a:lumMod val="60000"/>
                    <a:lumOff val="40000"/>
                  </a:schemeClr>
                </a:solidFill>
              </a:rPr>
              <a:t>Sunt </a:t>
            </a:r>
            <a:r>
              <a:rPr lang="en-US" sz="3200" dirty="0" err="1">
                <a:solidFill>
                  <a:schemeClr val="accent5">
                    <a:lumMod val="60000"/>
                    <a:lumOff val="40000"/>
                  </a:schemeClr>
                </a:solidFill>
              </a:rPr>
              <a:t>mai</a:t>
            </a:r>
            <a:r>
              <a:rPr lang="en-US" sz="3200" dirty="0">
                <a:solidFill>
                  <a:schemeClr val="accent5">
                    <a:lumMod val="60000"/>
                    <a:lumOff val="40000"/>
                  </a:schemeClr>
                </a:solidFill>
              </a:rPr>
              <a:t> </a:t>
            </a:r>
            <a:r>
              <a:rPr lang="en-US" sz="3200" dirty="0" err="1">
                <a:solidFill>
                  <a:schemeClr val="accent5">
                    <a:lumMod val="60000"/>
                    <a:lumOff val="40000"/>
                  </a:schemeClr>
                </a:solidFill>
              </a:rPr>
              <a:t>puțin</a:t>
            </a:r>
            <a:r>
              <a:rPr lang="en-US" sz="3200" dirty="0">
                <a:solidFill>
                  <a:schemeClr val="accent5">
                    <a:lumMod val="60000"/>
                    <a:lumOff val="40000"/>
                  </a:schemeClr>
                </a:solidFill>
              </a:rPr>
              <a:t> </a:t>
            </a:r>
            <a:r>
              <a:rPr lang="en-US" sz="3200" dirty="0" err="1">
                <a:solidFill>
                  <a:schemeClr val="accent5">
                    <a:lumMod val="60000"/>
                    <a:lumOff val="40000"/>
                  </a:schemeClr>
                </a:solidFill>
              </a:rPr>
              <a:t>costisitoare</a:t>
            </a:r>
            <a:r>
              <a:rPr lang="en-US" sz="3200" dirty="0">
                <a:solidFill>
                  <a:schemeClr val="accent5">
                    <a:lumMod val="60000"/>
                    <a:lumOff val="40000"/>
                  </a:schemeClr>
                </a:solidFill>
              </a:rPr>
              <a:t> </a:t>
            </a:r>
            <a:r>
              <a:rPr lang="en-US" sz="3200" dirty="0" err="1">
                <a:solidFill>
                  <a:schemeClr val="accent5">
                    <a:lumMod val="60000"/>
                    <a:lumOff val="40000"/>
                  </a:schemeClr>
                </a:solidFill>
              </a:rPr>
              <a:t>deoarece</a:t>
            </a:r>
            <a:r>
              <a:rPr lang="en-US" sz="3200" dirty="0">
                <a:solidFill>
                  <a:schemeClr val="accent5">
                    <a:lumMod val="60000"/>
                    <a:lumOff val="40000"/>
                  </a:schemeClr>
                </a:solidFill>
              </a:rPr>
              <a:t> se </a:t>
            </a:r>
            <a:r>
              <a:rPr lang="en-US" sz="3200" dirty="0" err="1">
                <a:solidFill>
                  <a:schemeClr val="accent5">
                    <a:lumMod val="60000"/>
                    <a:lumOff val="40000"/>
                  </a:schemeClr>
                </a:solidFill>
              </a:rPr>
              <a:t>folosește</a:t>
            </a:r>
            <a:r>
              <a:rPr lang="en-US" sz="3200" dirty="0">
                <a:solidFill>
                  <a:schemeClr val="accent5">
                    <a:lumMod val="60000"/>
                    <a:lumOff val="40000"/>
                  </a:schemeClr>
                </a:solidFill>
              </a:rPr>
              <a:t> </a:t>
            </a:r>
            <a:r>
              <a:rPr lang="en-US" sz="3200" dirty="0" err="1">
                <a:solidFill>
                  <a:schemeClr val="accent5">
                    <a:lumMod val="60000"/>
                    <a:lumOff val="40000"/>
                  </a:schemeClr>
                </a:solidFill>
              </a:rPr>
              <a:t>numai</a:t>
            </a:r>
            <a:r>
              <a:rPr lang="en-US" sz="3200" dirty="0">
                <a:solidFill>
                  <a:schemeClr val="accent5">
                    <a:lumMod val="60000"/>
                    <a:lumOff val="40000"/>
                  </a:schemeClr>
                </a:solidFill>
              </a:rPr>
              <a:t> un </a:t>
            </a:r>
            <a:r>
              <a:rPr lang="en-US" sz="3200" dirty="0" err="1">
                <a:solidFill>
                  <a:schemeClr val="accent5">
                    <a:lumMod val="60000"/>
                    <a:lumOff val="40000"/>
                  </a:schemeClr>
                </a:solidFill>
              </a:rPr>
              <a:t>cablu</a:t>
            </a:r>
            <a:endParaRPr lang="en-US" sz="3200" dirty="0">
              <a:solidFill>
                <a:schemeClr val="accent5">
                  <a:lumMod val="60000"/>
                  <a:lumOff val="40000"/>
                </a:schemeClr>
              </a:solidFill>
            </a:endParaRPr>
          </a:p>
          <a:p>
            <a:endParaRPr lang="ru-RU" dirty="0"/>
          </a:p>
        </p:txBody>
      </p:sp>
    </p:spTree>
    <p:extLst>
      <p:ext uri="{BB962C8B-B14F-4D97-AF65-F5344CB8AC3E}">
        <p14:creationId xmlns:p14="http://schemas.microsoft.com/office/powerpoint/2010/main" val="321271767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C14A47F5-B6EA-47CE-A1D2-019D72AAE27F}"/>
              </a:ext>
            </a:extLst>
          </p:cNvPr>
          <p:cNvSpPr>
            <a:spLocks noGrp="1"/>
          </p:cNvSpPr>
          <p:nvPr>
            <p:ph sz="half" idx="2"/>
          </p:nvPr>
        </p:nvSpPr>
        <p:spPr>
          <a:xfrm>
            <a:off x="395785" y="354843"/>
            <a:ext cx="11559654" cy="6155140"/>
          </a:xfrm>
        </p:spPr>
        <p:txBody>
          <a:bodyPr>
            <a:noAutofit/>
          </a:bodyPr>
          <a:lstStyle/>
          <a:p>
            <a:pPr marL="0" indent="0">
              <a:buNone/>
            </a:pPr>
            <a:r>
              <a:rPr lang="ro-MD" sz="2800" dirty="0"/>
              <a:t>Dezavantaje :</a:t>
            </a:r>
          </a:p>
          <a:p>
            <a:pPr marL="342900" indent="-342900">
              <a:buAutoNum type="arabicParenR"/>
            </a:pPr>
            <a:r>
              <a:rPr lang="ro-MD" sz="2800" dirty="0"/>
              <a:t>Lungimea cablului este limitată și la fel numărul de stații</a:t>
            </a:r>
          </a:p>
          <a:p>
            <a:pPr marL="342900" indent="-342900">
              <a:buAutoNum type="arabicParenR"/>
            </a:pPr>
            <a:r>
              <a:rPr lang="ro-MD" sz="2800" dirty="0"/>
              <a:t>Dacă există probleme cu cablul, toată rețeaua se „prăbușește”</a:t>
            </a:r>
          </a:p>
          <a:p>
            <a:pPr marL="342900" indent="-342900">
              <a:buAutoNum type="arabicParenR"/>
            </a:pPr>
            <a:r>
              <a:rPr lang="ro-MD" sz="2800" dirty="0"/>
              <a:t>Costurile de întreținere pot fi mari pe o perioadă lungă de timp</a:t>
            </a:r>
          </a:p>
          <a:p>
            <a:pPr marL="342900" indent="-342900">
              <a:buAutoNum type="arabicParenR"/>
            </a:pPr>
            <a:r>
              <a:rPr lang="ro-MD" sz="2800" dirty="0"/>
              <a:t>Performanța degradează dacă sunt conectate prea multe calculatore</a:t>
            </a:r>
          </a:p>
          <a:p>
            <a:pPr marL="342900" indent="-342900">
              <a:buAutoNum type="arabicParenR"/>
            </a:pPr>
            <a:r>
              <a:rPr lang="ro-MD" sz="2800" dirty="0"/>
              <a:t>Este necesară terminația corectă a semnalului (și a cablului)</a:t>
            </a:r>
          </a:p>
          <a:p>
            <a:pPr marL="342900" indent="-342900">
              <a:buAutoNum type="arabicParenR"/>
            </a:pPr>
            <a:r>
              <a:rPr lang="ro-MD" sz="2800" dirty="0"/>
              <a:t>Capacitate de încărcare semnificativă (fiecare tranzacție trebuie să ajungă la destinație)</a:t>
            </a:r>
          </a:p>
          <a:p>
            <a:pPr marL="342900" indent="-342900">
              <a:buAutoNum type="arabicParenR"/>
            </a:pPr>
            <a:r>
              <a:rPr lang="ro-MD" sz="2800" dirty="0"/>
              <a:t>Lucrează mai bine cu un număr limitat de noduri</a:t>
            </a:r>
          </a:p>
          <a:p>
            <a:pPr marL="342900" indent="-342900">
              <a:buAutoNum type="arabicParenR"/>
            </a:pPr>
            <a:r>
              <a:rPr lang="ro-MD" sz="2800" dirty="0"/>
              <a:t>Este mai lentă decît alte topologii</a:t>
            </a:r>
          </a:p>
          <a:p>
            <a:pPr marL="342900" indent="-342900">
              <a:buAutoNum type="arabicParenR"/>
            </a:pPr>
            <a:r>
              <a:rPr lang="ro-MD" sz="2800" dirty="0"/>
              <a:t>Dacă un calculator  se defectează atunci toată rețeaua se „prăbușește”</a:t>
            </a:r>
            <a:endParaRPr lang="ru-RU" sz="2800" dirty="0"/>
          </a:p>
        </p:txBody>
      </p:sp>
    </p:spTree>
    <p:extLst>
      <p:ext uri="{BB962C8B-B14F-4D97-AF65-F5344CB8AC3E}">
        <p14:creationId xmlns:p14="http://schemas.microsoft.com/office/powerpoint/2010/main" val="175917561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A91925-1D6F-4F17-B529-9F4B3AC9D1B0}"/>
              </a:ext>
            </a:extLst>
          </p:cNvPr>
          <p:cNvSpPr>
            <a:spLocks noGrp="1"/>
          </p:cNvSpPr>
          <p:nvPr>
            <p:ph type="title"/>
          </p:nvPr>
        </p:nvSpPr>
        <p:spPr>
          <a:xfrm>
            <a:off x="685801" y="609601"/>
            <a:ext cx="10131425" cy="716508"/>
          </a:xfrm>
        </p:spPr>
        <p:txBody>
          <a:bodyPr/>
          <a:lstStyle/>
          <a:p>
            <a:r>
              <a:rPr lang="en-US" dirty="0" err="1"/>
              <a:t>Topologia</a:t>
            </a:r>
            <a:r>
              <a:rPr lang="en-US" dirty="0"/>
              <a:t> </a:t>
            </a:r>
            <a:r>
              <a:rPr lang="en-US" dirty="0" err="1"/>
              <a:t>inelară</a:t>
            </a:r>
            <a:r>
              <a:rPr lang="en-US" dirty="0"/>
              <a:t> (Ring Topology) </a:t>
            </a:r>
            <a:endParaRPr lang="ru-RU" dirty="0"/>
          </a:p>
        </p:txBody>
      </p:sp>
      <p:sp>
        <p:nvSpPr>
          <p:cNvPr id="3" name="Объект 2">
            <a:extLst>
              <a:ext uri="{FF2B5EF4-FFF2-40B4-BE49-F238E27FC236}">
                <a16:creationId xmlns:a16="http://schemas.microsoft.com/office/drawing/2014/main" id="{BADA308C-0BB4-4F83-BA81-799514D63837}"/>
              </a:ext>
            </a:extLst>
          </p:cNvPr>
          <p:cNvSpPr>
            <a:spLocks noGrp="1"/>
          </p:cNvSpPr>
          <p:nvPr>
            <p:ph sz="half" idx="1"/>
          </p:nvPr>
        </p:nvSpPr>
        <p:spPr>
          <a:xfrm>
            <a:off x="723331" y="1326109"/>
            <a:ext cx="5813947" cy="5279407"/>
          </a:xfrm>
        </p:spPr>
        <p:txBody>
          <a:bodyPr>
            <a:normAutofit/>
          </a:bodyPr>
          <a:lstStyle/>
          <a:p>
            <a:pPr marL="0" indent="0">
              <a:buNone/>
            </a:pPr>
            <a:r>
              <a:rPr lang="en-US" sz="2800" dirty="0" err="1">
                <a:solidFill>
                  <a:srgbClr val="FFFF00"/>
                </a:solidFill>
              </a:rPr>
              <a:t>În</a:t>
            </a:r>
            <a:r>
              <a:rPr lang="en-US" sz="2800" dirty="0">
                <a:solidFill>
                  <a:srgbClr val="FFFF00"/>
                </a:solidFill>
              </a:rPr>
              <a:t> </a:t>
            </a:r>
            <a:r>
              <a:rPr lang="en-US" sz="2800" dirty="0" err="1">
                <a:solidFill>
                  <a:srgbClr val="FFFF00"/>
                </a:solidFill>
              </a:rPr>
              <a:t>această</a:t>
            </a:r>
            <a:r>
              <a:rPr lang="en-US" sz="2800" dirty="0">
                <a:solidFill>
                  <a:srgbClr val="FFFF00"/>
                </a:solidFill>
              </a:rPr>
              <a:t> </a:t>
            </a:r>
            <a:r>
              <a:rPr lang="en-US" sz="2800" dirty="0" err="1">
                <a:solidFill>
                  <a:srgbClr val="FFFF00"/>
                </a:solidFill>
              </a:rPr>
              <a:t>topologie</a:t>
            </a:r>
            <a:r>
              <a:rPr lang="en-US" sz="2800" dirty="0">
                <a:solidFill>
                  <a:srgbClr val="FFFF00"/>
                </a:solidFill>
              </a:rPr>
              <a:t>, </a:t>
            </a:r>
            <a:r>
              <a:rPr lang="en-US" sz="2800" dirty="0" err="1">
                <a:solidFill>
                  <a:srgbClr val="FFFF00"/>
                </a:solidFill>
              </a:rPr>
              <a:t>calculatoarele</a:t>
            </a:r>
            <a:r>
              <a:rPr lang="en-US" sz="2800" dirty="0">
                <a:solidFill>
                  <a:srgbClr val="FFFF00"/>
                </a:solidFill>
              </a:rPr>
              <a:t> sunt </a:t>
            </a:r>
            <a:r>
              <a:rPr lang="en-US" sz="2800" dirty="0" err="1">
                <a:solidFill>
                  <a:srgbClr val="FFFF00"/>
                </a:solidFill>
              </a:rPr>
              <a:t>conectate</a:t>
            </a:r>
            <a:r>
              <a:rPr lang="en-US" sz="2800" dirty="0">
                <a:solidFill>
                  <a:srgbClr val="FFFF00"/>
                </a:solidFill>
              </a:rPr>
              <a:t> circular.</a:t>
            </a:r>
          </a:p>
          <a:p>
            <a:pPr marL="0" indent="0">
              <a:buNone/>
            </a:pPr>
            <a:r>
              <a:rPr lang="en-US" sz="2800" dirty="0">
                <a:solidFill>
                  <a:srgbClr val="FFFF00"/>
                </a:solidFill>
              </a:rPr>
              <a:t> </a:t>
            </a:r>
            <a:r>
              <a:rPr lang="en-US" sz="2800" dirty="0" err="1">
                <a:solidFill>
                  <a:srgbClr val="FFFF00"/>
                </a:solidFill>
              </a:rPr>
              <a:t>Fiecare</a:t>
            </a:r>
            <a:r>
              <a:rPr lang="en-US" sz="2800" dirty="0">
                <a:solidFill>
                  <a:srgbClr val="FFFF00"/>
                </a:solidFill>
              </a:rPr>
              <a:t> calculator </a:t>
            </a:r>
            <a:r>
              <a:rPr lang="en-US" sz="2800" dirty="0" err="1">
                <a:solidFill>
                  <a:srgbClr val="FFFF00"/>
                </a:solidFill>
              </a:rPr>
              <a:t>este</a:t>
            </a:r>
            <a:r>
              <a:rPr lang="en-US" sz="2800" dirty="0">
                <a:solidFill>
                  <a:srgbClr val="FFFF00"/>
                </a:solidFill>
              </a:rPr>
              <a:t> </a:t>
            </a:r>
            <a:r>
              <a:rPr lang="en-US" sz="2800" dirty="0" err="1">
                <a:solidFill>
                  <a:srgbClr val="FFFF00"/>
                </a:solidFill>
              </a:rPr>
              <a:t>conectat</a:t>
            </a:r>
            <a:r>
              <a:rPr lang="en-US" sz="2800" dirty="0">
                <a:solidFill>
                  <a:srgbClr val="FFFF00"/>
                </a:solidFill>
              </a:rPr>
              <a:t> </a:t>
            </a:r>
            <a:r>
              <a:rPr lang="en-US" sz="2800" dirty="0" err="1">
                <a:solidFill>
                  <a:srgbClr val="FFFF00"/>
                </a:solidFill>
              </a:rPr>
              <a:t>prin</a:t>
            </a:r>
            <a:r>
              <a:rPr lang="en-US" sz="2800" dirty="0">
                <a:solidFill>
                  <a:srgbClr val="FFFF00"/>
                </a:solidFill>
              </a:rPr>
              <a:t> </a:t>
            </a:r>
            <a:r>
              <a:rPr lang="en-US" sz="2800" dirty="0" err="1">
                <a:solidFill>
                  <a:srgbClr val="FFFF00"/>
                </a:solidFill>
              </a:rPr>
              <a:t>intermediul</a:t>
            </a:r>
            <a:r>
              <a:rPr lang="en-US" sz="2800" dirty="0">
                <a:solidFill>
                  <a:srgbClr val="FFFF00"/>
                </a:solidFill>
              </a:rPr>
              <a:t> </a:t>
            </a:r>
            <a:r>
              <a:rPr lang="en-US" sz="2800" dirty="0" err="1">
                <a:solidFill>
                  <a:srgbClr val="FFFF00"/>
                </a:solidFill>
              </a:rPr>
              <a:t>canalului</a:t>
            </a:r>
            <a:r>
              <a:rPr lang="en-US" sz="2800" dirty="0">
                <a:solidFill>
                  <a:srgbClr val="FFFF00"/>
                </a:solidFill>
              </a:rPr>
              <a:t> de </a:t>
            </a:r>
            <a:r>
              <a:rPr lang="en-US" sz="2800" dirty="0" err="1">
                <a:solidFill>
                  <a:srgbClr val="FFFF00"/>
                </a:solidFill>
              </a:rPr>
              <a:t>comunicaţie</a:t>
            </a:r>
            <a:r>
              <a:rPr lang="en-US" sz="2800" dirty="0">
                <a:solidFill>
                  <a:srgbClr val="FFFF00"/>
                </a:solidFill>
              </a:rPr>
              <a:t> la </a:t>
            </a:r>
            <a:r>
              <a:rPr lang="en-US" sz="2800" dirty="0" err="1">
                <a:solidFill>
                  <a:srgbClr val="FFFF00"/>
                </a:solidFill>
              </a:rPr>
              <a:t>alte</a:t>
            </a:r>
            <a:r>
              <a:rPr lang="en-US" sz="2800" dirty="0">
                <a:solidFill>
                  <a:srgbClr val="FFFF00"/>
                </a:solidFill>
              </a:rPr>
              <a:t> </a:t>
            </a:r>
            <a:r>
              <a:rPr lang="en-US" sz="2800" dirty="0" err="1">
                <a:solidFill>
                  <a:srgbClr val="FFFF00"/>
                </a:solidFill>
              </a:rPr>
              <a:t>două</a:t>
            </a:r>
            <a:r>
              <a:rPr lang="en-US" sz="2800" dirty="0">
                <a:solidFill>
                  <a:srgbClr val="FFFF00"/>
                </a:solidFill>
              </a:rPr>
              <a:t> </a:t>
            </a:r>
            <a:r>
              <a:rPr lang="en-US" sz="2800" dirty="0" err="1">
                <a:solidFill>
                  <a:srgbClr val="FFFF00"/>
                </a:solidFill>
              </a:rPr>
              <a:t>calculatoare</a:t>
            </a:r>
            <a:r>
              <a:rPr lang="en-US" sz="2800" dirty="0">
                <a:solidFill>
                  <a:srgbClr val="FFFF00"/>
                </a:solidFill>
              </a:rPr>
              <a:t>, </a:t>
            </a:r>
            <a:r>
              <a:rPr lang="en-US" sz="2800" dirty="0" err="1">
                <a:solidFill>
                  <a:srgbClr val="FFFF00"/>
                </a:solidFill>
              </a:rPr>
              <a:t>astfel</a:t>
            </a:r>
            <a:r>
              <a:rPr lang="en-US" sz="2800" dirty="0">
                <a:solidFill>
                  <a:srgbClr val="FFFF00"/>
                </a:solidFill>
              </a:rPr>
              <a:t> </a:t>
            </a:r>
            <a:r>
              <a:rPr lang="en-US" sz="2800" dirty="0" err="1">
                <a:solidFill>
                  <a:srgbClr val="FFFF00"/>
                </a:solidFill>
              </a:rPr>
              <a:t>încât</a:t>
            </a:r>
            <a:r>
              <a:rPr lang="en-US" sz="2800" dirty="0">
                <a:solidFill>
                  <a:srgbClr val="FFFF00"/>
                </a:solidFill>
              </a:rPr>
              <a:t> </a:t>
            </a:r>
            <a:r>
              <a:rPr lang="en-US" sz="2800" dirty="0" err="1">
                <a:solidFill>
                  <a:srgbClr val="FFFF00"/>
                </a:solidFill>
              </a:rPr>
              <a:t>mesajele</a:t>
            </a:r>
            <a:r>
              <a:rPr lang="en-US" sz="2800" dirty="0">
                <a:solidFill>
                  <a:srgbClr val="FFFF00"/>
                </a:solidFill>
              </a:rPr>
              <a:t> </a:t>
            </a:r>
            <a:r>
              <a:rPr lang="en-US" sz="2800" dirty="0" err="1">
                <a:solidFill>
                  <a:srgbClr val="FFFF00"/>
                </a:solidFill>
              </a:rPr>
              <a:t>circulă</a:t>
            </a:r>
            <a:r>
              <a:rPr lang="en-US" sz="2800" dirty="0">
                <a:solidFill>
                  <a:srgbClr val="FFFF00"/>
                </a:solidFill>
              </a:rPr>
              <a:t> de la un calculator la </a:t>
            </a:r>
            <a:r>
              <a:rPr lang="en-US" sz="2800" dirty="0" err="1">
                <a:solidFill>
                  <a:srgbClr val="FFFF00"/>
                </a:solidFill>
              </a:rPr>
              <a:t>altul</a:t>
            </a:r>
            <a:r>
              <a:rPr lang="en-US" sz="2800" dirty="0">
                <a:solidFill>
                  <a:srgbClr val="FFFF00"/>
                </a:solidFill>
              </a:rPr>
              <a:t>, pe un </a:t>
            </a:r>
            <a:r>
              <a:rPr lang="en-US" sz="2800" dirty="0" err="1">
                <a:solidFill>
                  <a:srgbClr val="FFFF00"/>
                </a:solidFill>
              </a:rPr>
              <a:t>traseu</a:t>
            </a:r>
            <a:r>
              <a:rPr lang="en-US" sz="2800" dirty="0">
                <a:solidFill>
                  <a:srgbClr val="FFFF00"/>
                </a:solidFill>
              </a:rPr>
              <a:t> interior, </a:t>
            </a:r>
            <a:r>
              <a:rPr lang="en-US" sz="2800" dirty="0" err="1">
                <a:solidFill>
                  <a:srgbClr val="FFFF00"/>
                </a:solidFill>
              </a:rPr>
              <a:t>până</a:t>
            </a:r>
            <a:r>
              <a:rPr lang="en-US" sz="2800" dirty="0">
                <a:solidFill>
                  <a:srgbClr val="FFFF00"/>
                </a:solidFill>
              </a:rPr>
              <a:t> </a:t>
            </a:r>
            <a:r>
              <a:rPr lang="en-US" sz="2800" dirty="0" err="1">
                <a:solidFill>
                  <a:srgbClr val="FFFF00"/>
                </a:solidFill>
              </a:rPr>
              <a:t>când</a:t>
            </a:r>
            <a:r>
              <a:rPr lang="en-US" sz="2800" dirty="0">
                <a:solidFill>
                  <a:srgbClr val="FFFF00"/>
                </a:solidFill>
              </a:rPr>
              <a:t> un calculator </a:t>
            </a:r>
            <a:r>
              <a:rPr lang="en-US" sz="2800" dirty="0" err="1">
                <a:solidFill>
                  <a:srgbClr val="FFFF00"/>
                </a:solidFill>
              </a:rPr>
              <a:t>recunoaşte</a:t>
            </a:r>
            <a:r>
              <a:rPr lang="en-US" sz="2800" dirty="0">
                <a:solidFill>
                  <a:srgbClr val="FFFF00"/>
                </a:solidFill>
              </a:rPr>
              <a:t> </a:t>
            </a:r>
            <a:r>
              <a:rPr lang="en-US" sz="2800" dirty="0" err="1">
                <a:solidFill>
                  <a:srgbClr val="FFFF00"/>
                </a:solidFill>
              </a:rPr>
              <a:t>mesajul</a:t>
            </a:r>
            <a:r>
              <a:rPr lang="en-US" sz="2800" dirty="0">
                <a:solidFill>
                  <a:srgbClr val="FFFF00"/>
                </a:solidFill>
              </a:rPr>
              <a:t> </a:t>
            </a:r>
            <a:r>
              <a:rPr lang="en-US" sz="2800" dirty="0" err="1">
                <a:solidFill>
                  <a:srgbClr val="FFFF00"/>
                </a:solidFill>
              </a:rPr>
              <a:t>transmis</a:t>
            </a:r>
            <a:r>
              <a:rPr lang="en-US" sz="2800" dirty="0">
                <a:solidFill>
                  <a:srgbClr val="FFFF00"/>
                </a:solidFill>
              </a:rPr>
              <a:t>. </a:t>
            </a:r>
          </a:p>
          <a:p>
            <a:pPr marL="0" indent="0">
              <a:buNone/>
            </a:pPr>
            <a:r>
              <a:rPr lang="en-US" sz="2800" dirty="0" err="1">
                <a:solidFill>
                  <a:srgbClr val="FFFF00"/>
                </a:solidFill>
              </a:rPr>
              <a:t>Defectarea</a:t>
            </a:r>
            <a:r>
              <a:rPr lang="en-US" sz="2800" dirty="0">
                <a:solidFill>
                  <a:srgbClr val="FFFF00"/>
                </a:solidFill>
              </a:rPr>
              <a:t> </a:t>
            </a:r>
            <a:r>
              <a:rPr lang="en-US" sz="2800" dirty="0" err="1">
                <a:solidFill>
                  <a:srgbClr val="FFFF00"/>
                </a:solidFill>
              </a:rPr>
              <a:t>unui</a:t>
            </a:r>
            <a:r>
              <a:rPr lang="en-US" sz="2800" dirty="0">
                <a:solidFill>
                  <a:srgbClr val="FFFF00"/>
                </a:solidFill>
              </a:rPr>
              <a:t> calculator </a:t>
            </a:r>
            <a:r>
              <a:rPr lang="en-US" sz="2800" dirty="0" err="1">
                <a:solidFill>
                  <a:srgbClr val="FFFF00"/>
                </a:solidFill>
              </a:rPr>
              <a:t>înseamnă</a:t>
            </a:r>
            <a:r>
              <a:rPr lang="en-US" sz="2800" dirty="0">
                <a:solidFill>
                  <a:srgbClr val="FFFF00"/>
                </a:solidFill>
              </a:rPr>
              <a:t> </a:t>
            </a:r>
            <a:r>
              <a:rPr lang="en-US" sz="2800" dirty="0" err="1">
                <a:solidFill>
                  <a:srgbClr val="FFFF00"/>
                </a:solidFill>
              </a:rPr>
              <a:t>întreruperea</a:t>
            </a:r>
            <a:r>
              <a:rPr lang="en-US" sz="2800" dirty="0">
                <a:solidFill>
                  <a:srgbClr val="FFFF00"/>
                </a:solidFill>
              </a:rPr>
              <a:t> </a:t>
            </a:r>
            <a:r>
              <a:rPr lang="en-US" sz="2800" dirty="0" err="1">
                <a:solidFill>
                  <a:srgbClr val="FFFF00"/>
                </a:solidFill>
              </a:rPr>
              <a:t>canalului</a:t>
            </a:r>
            <a:r>
              <a:rPr lang="en-US" sz="2800" dirty="0">
                <a:solidFill>
                  <a:srgbClr val="FFFF00"/>
                </a:solidFill>
              </a:rPr>
              <a:t> de </a:t>
            </a:r>
            <a:r>
              <a:rPr lang="en-US" sz="2800" dirty="0" err="1">
                <a:solidFill>
                  <a:srgbClr val="FFFF00"/>
                </a:solidFill>
              </a:rPr>
              <a:t>comunicaţie</a:t>
            </a:r>
            <a:r>
              <a:rPr lang="en-US" sz="2800" dirty="0">
                <a:solidFill>
                  <a:srgbClr val="FFFF00"/>
                </a:solidFill>
              </a:rPr>
              <a:t>.</a:t>
            </a:r>
          </a:p>
          <a:p>
            <a:pPr marL="0" indent="0">
              <a:buNone/>
            </a:pPr>
            <a:endParaRPr lang="ru-RU" dirty="0"/>
          </a:p>
        </p:txBody>
      </p:sp>
      <p:pic>
        <p:nvPicPr>
          <p:cNvPr id="5" name="Объект 4">
            <a:extLst>
              <a:ext uri="{FF2B5EF4-FFF2-40B4-BE49-F238E27FC236}">
                <a16:creationId xmlns:a16="http://schemas.microsoft.com/office/drawing/2014/main" id="{B66ECBCC-599E-4736-95B0-3E70D5F739DE}"/>
              </a:ext>
            </a:extLst>
          </p:cNvPr>
          <p:cNvPicPr>
            <a:picLocks noGrp="1" noChangeAspect="1"/>
          </p:cNvPicPr>
          <p:nvPr>
            <p:ph sz="half" idx="2"/>
          </p:nvPr>
        </p:nvPicPr>
        <p:blipFill>
          <a:blip r:embed="rId2"/>
          <a:stretch>
            <a:fillRect/>
          </a:stretch>
        </p:blipFill>
        <p:spPr>
          <a:xfrm>
            <a:off x="7589100" y="1882230"/>
            <a:ext cx="4026165" cy="3649662"/>
          </a:xfrm>
          <a:prstGeom prst="rect">
            <a:avLst/>
          </a:prstGeom>
        </p:spPr>
      </p:pic>
    </p:spTree>
    <p:extLst>
      <p:ext uri="{BB962C8B-B14F-4D97-AF65-F5344CB8AC3E}">
        <p14:creationId xmlns:p14="http://schemas.microsoft.com/office/powerpoint/2010/main" val="468496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1050B1-BBE3-4B7E-8D2C-F7C2B5AD73A1}"/>
              </a:ext>
            </a:extLst>
          </p:cNvPr>
          <p:cNvSpPr>
            <a:spLocks noGrp="1"/>
          </p:cNvSpPr>
          <p:nvPr>
            <p:ph type="title"/>
          </p:nvPr>
        </p:nvSpPr>
        <p:spPr/>
        <p:txBody>
          <a:bodyPr/>
          <a:lstStyle/>
          <a:p>
            <a:r>
              <a:rPr lang="en-US" dirty="0" err="1"/>
              <a:t>Topologia</a:t>
            </a:r>
            <a:r>
              <a:rPr lang="en-US" dirty="0"/>
              <a:t> </a:t>
            </a:r>
            <a:r>
              <a:rPr lang="en-US" dirty="0" err="1"/>
              <a:t>stea</a:t>
            </a:r>
            <a:r>
              <a:rPr lang="en-US" dirty="0"/>
              <a:t> (Star Topology) </a:t>
            </a:r>
            <a:endParaRPr lang="ru-RU" dirty="0"/>
          </a:p>
        </p:txBody>
      </p:sp>
      <p:sp>
        <p:nvSpPr>
          <p:cNvPr id="3" name="Объект 2">
            <a:extLst>
              <a:ext uri="{FF2B5EF4-FFF2-40B4-BE49-F238E27FC236}">
                <a16:creationId xmlns:a16="http://schemas.microsoft.com/office/drawing/2014/main" id="{0F5FBC02-027F-4859-84B2-FC7DF0E56DCB}"/>
              </a:ext>
            </a:extLst>
          </p:cNvPr>
          <p:cNvSpPr>
            <a:spLocks noGrp="1"/>
          </p:cNvSpPr>
          <p:nvPr>
            <p:ph sz="half" idx="1"/>
          </p:nvPr>
        </p:nvSpPr>
        <p:spPr>
          <a:xfrm>
            <a:off x="1160059" y="2135565"/>
            <a:ext cx="6086901" cy="4347122"/>
          </a:xfrm>
        </p:spPr>
        <p:txBody>
          <a:bodyPr/>
          <a:lstStyle/>
          <a:p>
            <a:pPr marL="0" indent="0">
              <a:buNone/>
            </a:pPr>
            <a:r>
              <a:rPr lang="en-US" dirty="0" err="1"/>
              <a:t>În</a:t>
            </a:r>
            <a:r>
              <a:rPr lang="en-US" dirty="0"/>
              <a:t> </a:t>
            </a:r>
            <a:r>
              <a:rPr lang="en-US" dirty="0" err="1"/>
              <a:t>această</a:t>
            </a:r>
            <a:r>
              <a:rPr lang="en-US" dirty="0"/>
              <a:t> </a:t>
            </a:r>
            <a:r>
              <a:rPr lang="en-US" dirty="0" err="1"/>
              <a:t>configuraţie</a:t>
            </a:r>
            <a:r>
              <a:rPr lang="en-US" dirty="0"/>
              <a:t> </a:t>
            </a:r>
            <a:r>
              <a:rPr lang="en-US" dirty="0" err="1"/>
              <a:t>există</a:t>
            </a:r>
            <a:r>
              <a:rPr lang="en-US" dirty="0"/>
              <a:t> un calculator central la care sunt legate </a:t>
            </a:r>
            <a:r>
              <a:rPr lang="en-US" dirty="0" err="1"/>
              <a:t>toate</a:t>
            </a:r>
            <a:r>
              <a:rPr lang="en-US" dirty="0"/>
              <a:t> </a:t>
            </a:r>
            <a:r>
              <a:rPr lang="en-US" dirty="0" err="1"/>
              <a:t>celelalte</a:t>
            </a:r>
            <a:r>
              <a:rPr lang="en-US" dirty="0"/>
              <a:t> </a:t>
            </a:r>
            <a:r>
              <a:rPr lang="en-US" dirty="0" err="1"/>
              <a:t>calculatoare</a:t>
            </a:r>
            <a:r>
              <a:rPr lang="en-US" dirty="0"/>
              <a:t>. </a:t>
            </a:r>
          </a:p>
          <a:p>
            <a:pPr marL="0" indent="0">
              <a:buNone/>
            </a:pPr>
            <a:r>
              <a:rPr lang="en-US" dirty="0" err="1"/>
              <a:t>Toate</a:t>
            </a:r>
            <a:r>
              <a:rPr lang="en-US" dirty="0"/>
              <a:t> </a:t>
            </a:r>
            <a:r>
              <a:rPr lang="en-US" dirty="0" err="1"/>
              <a:t>mesajele</a:t>
            </a:r>
            <a:r>
              <a:rPr lang="en-US" dirty="0"/>
              <a:t> sunt </a:t>
            </a:r>
            <a:r>
              <a:rPr lang="en-US" dirty="0" err="1"/>
              <a:t>schimbate</a:t>
            </a:r>
            <a:r>
              <a:rPr lang="en-US" dirty="0"/>
              <a:t> </a:t>
            </a:r>
            <a:r>
              <a:rPr lang="en-US" dirty="0" err="1"/>
              <a:t>prin</a:t>
            </a:r>
            <a:r>
              <a:rPr lang="en-US" dirty="0"/>
              <a:t> </a:t>
            </a:r>
            <a:r>
              <a:rPr lang="en-US" dirty="0" err="1"/>
              <a:t>intermediul</a:t>
            </a:r>
            <a:r>
              <a:rPr lang="en-US" dirty="0"/>
              <a:t> </a:t>
            </a:r>
            <a:r>
              <a:rPr lang="en-US" dirty="0" err="1"/>
              <a:t>calculatorului</a:t>
            </a:r>
            <a:r>
              <a:rPr lang="en-US" dirty="0"/>
              <a:t> central, care are </a:t>
            </a:r>
            <a:r>
              <a:rPr lang="en-US" dirty="0" err="1"/>
              <a:t>rol</a:t>
            </a:r>
            <a:r>
              <a:rPr lang="en-US" dirty="0"/>
              <a:t> de </a:t>
            </a:r>
            <a:r>
              <a:rPr lang="en-US" dirty="0" err="1"/>
              <a:t>dispecer</a:t>
            </a:r>
            <a:r>
              <a:rPr lang="en-US" dirty="0"/>
              <a:t> </a:t>
            </a:r>
            <a:r>
              <a:rPr lang="en-US" dirty="0" err="1"/>
              <a:t>şi</a:t>
            </a:r>
            <a:r>
              <a:rPr lang="en-US" dirty="0"/>
              <a:t> </a:t>
            </a:r>
            <a:r>
              <a:rPr lang="en-US" dirty="0" err="1"/>
              <a:t>distribuie</a:t>
            </a:r>
            <a:r>
              <a:rPr lang="en-US" dirty="0"/>
              <a:t> </a:t>
            </a:r>
            <a:r>
              <a:rPr lang="en-US" dirty="0" err="1"/>
              <a:t>mesajele</a:t>
            </a:r>
            <a:r>
              <a:rPr lang="en-US" dirty="0"/>
              <a:t> </a:t>
            </a:r>
            <a:r>
              <a:rPr lang="en-US" dirty="0" err="1"/>
              <a:t>în</a:t>
            </a:r>
            <a:r>
              <a:rPr lang="en-US" dirty="0"/>
              <a:t> </a:t>
            </a:r>
            <a:r>
              <a:rPr lang="en-US" dirty="0" err="1"/>
              <a:t>funcţie</a:t>
            </a:r>
            <a:r>
              <a:rPr lang="en-US" dirty="0"/>
              <a:t> de </a:t>
            </a:r>
            <a:r>
              <a:rPr lang="en-US" dirty="0" err="1"/>
              <a:t>adresa</a:t>
            </a:r>
            <a:r>
              <a:rPr lang="en-US" dirty="0"/>
              <a:t> </a:t>
            </a:r>
            <a:r>
              <a:rPr lang="en-US" dirty="0" err="1"/>
              <a:t>utilizatorului</a:t>
            </a:r>
            <a:r>
              <a:rPr lang="en-US" dirty="0"/>
              <a:t>. </a:t>
            </a:r>
          </a:p>
          <a:p>
            <a:pPr marL="0" indent="0">
              <a:buNone/>
            </a:pPr>
            <a:endParaRPr lang="ru-RU" dirty="0"/>
          </a:p>
        </p:txBody>
      </p:sp>
      <p:pic>
        <p:nvPicPr>
          <p:cNvPr id="5" name="Объект 4">
            <a:extLst>
              <a:ext uri="{FF2B5EF4-FFF2-40B4-BE49-F238E27FC236}">
                <a16:creationId xmlns:a16="http://schemas.microsoft.com/office/drawing/2014/main" id="{1BC8C88B-360B-4BA8-AB33-4039BEC6CCAE}"/>
              </a:ext>
            </a:extLst>
          </p:cNvPr>
          <p:cNvPicPr>
            <a:picLocks noGrp="1" noChangeAspect="1"/>
          </p:cNvPicPr>
          <p:nvPr>
            <p:ph sz="half" idx="2"/>
          </p:nvPr>
        </p:nvPicPr>
        <p:blipFill>
          <a:blip r:embed="rId2"/>
          <a:stretch>
            <a:fillRect/>
          </a:stretch>
        </p:blipFill>
        <p:spPr>
          <a:xfrm>
            <a:off x="7927650" y="2181078"/>
            <a:ext cx="4041998" cy="2773920"/>
          </a:xfrm>
          <a:prstGeom prst="rect">
            <a:avLst/>
          </a:prstGeom>
        </p:spPr>
      </p:pic>
    </p:spTree>
    <p:extLst>
      <p:ext uri="{BB962C8B-B14F-4D97-AF65-F5344CB8AC3E}">
        <p14:creationId xmlns:p14="http://schemas.microsoft.com/office/powerpoint/2010/main" val="24784327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952AF8E-5B33-4E3A-8D42-3703DED00DE9}"/>
              </a:ext>
            </a:extLst>
          </p:cNvPr>
          <p:cNvSpPr>
            <a:spLocks noGrp="1"/>
          </p:cNvSpPr>
          <p:nvPr>
            <p:ph sz="half" idx="1"/>
          </p:nvPr>
        </p:nvSpPr>
        <p:spPr>
          <a:xfrm>
            <a:off x="504967" y="382137"/>
            <a:ext cx="11095629" cy="5713863"/>
          </a:xfrm>
        </p:spPr>
        <p:txBody>
          <a:bodyPr>
            <a:normAutofit/>
          </a:bodyPr>
          <a:lstStyle/>
          <a:p>
            <a:pPr marL="0" indent="0">
              <a:buNone/>
            </a:pPr>
            <a:r>
              <a:rPr lang="ro-MD" sz="3000" dirty="0"/>
              <a:t>Avantaje:</a:t>
            </a:r>
          </a:p>
          <a:p>
            <a:pPr marL="342900" indent="-342900">
              <a:buAutoNum type="alphaLcParenR"/>
            </a:pPr>
            <a:r>
              <a:rPr lang="en-US" sz="3000" dirty="0" err="1"/>
              <a:t>Trecerea</a:t>
            </a:r>
            <a:r>
              <a:rPr lang="en-US" sz="3000" dirty="0"/>
              <a:t> </a:t>
            </a:r>
            <a:r>
              <a:rPr lang="en-US" sz="3000" dirty="0" err="1"/>
              <a:t>pachetelor</a:t>
            </a:r>
            <a:r>
              <a:rPr lang="en-US" sz="3000" dirty="0"/>
              <a:t> de date </a:t>
            </a:r>
            <a:r>
              <a:rPr lang="en-US" sz="3000" dirty="0" err="1"/>
              <a:t>prin</a:t>
            </a:r>
            <a:r>
              <a:rPr lang="en-US" sz="3000" dirty="0"/>
              <a:t> </a:t>
            </a:r>
            <a:r>
              <a:rPr lang="en-US" sz="3000" dirty="0" err="1"/>
              <a:t>noduri</a:t>
            </a:r>
            <a:r>
              <a:rPr lang="en-US" sz="3000" dirty="0"/>
              <a:t> inutile </a:t>
            </a:r>
            <a:r>
              <a:rPr lang="en-US" sz="3000" dirty="0" err="1"/>
              <a:t>este</a:t>
            </a:r>
            <a:r>
              <a:rPr lang="en-US" sz="3000" dirty="0"/>
              <a:t> </a:t>
            </a:r>
            <a:r>
              <a:rPr lang="en-US" sz="3000" dirty="0" err="1"/>
              <a:t>prevenită</a:t>
            </a:r>
            <a:r>
              <a:rPr lang="en-US" sz="3000" dirty="0"/>
              <a:t> de </a:t>
            </a:r>
            <a:r>
              <a:rPr lang="en-US" sz="3000" dirty="0" err="1"/>
              <a:t>această</a:t>
            </a:r>
            <a:r>
              <a:rPr lang="en-US" sz="3000" dirty="0"/>
              <a:t> </a:t>
            </a:r>
            <a:r>
              <a:rPr lang="en-US" sz="3000" dirty="0" err="1"/>
              <a:t>topologie</a:t>
            </a:r>
            <a:r>
              <a:rPr lang="en-US" sz="3000" dirty="0"/>
              <a:t>. </a:t>
            </a:r>
            <a:r>
              <a:rPr lang="en-US" sz="3000" dirty="0" err="1"/>
              <a:t>Această</a:t>
            </a:r>
            <a:r>
              <a:rPr lang="en-US" sz="3000" dirty="0"/>
              <a:t> </a:t>
            </a:r>
            <a:r>
              <a:rPr lang="en-US" sz="3000" dirty="0" err="1"/>
              <a:t>topologie</a:t>
            </a:r>
            <a:r>
              <a:rPr lang="en-US" sz="3000" dirty="0"/>
              <a:t> </a:t>
            </a:r>
            <a:r>
              <a:rPr lang="en-US" sz="3000" dirty="0" err="1"/>
              <a:t>după</a:t>
            </a:r>
            <a:r>
              <a:rPr lang="en-US" sz="3000" dirty="0"/>
              <a:t> sine induce o mare </a:t>
            </a:r>
            <a:r>
              <a:rPr lang="en-US" sz="3000" dirty="0" err="1"/>
              <a:t>încărcătură</a:t>
            </a:r>
            <a:r>
              <a:rPr lang="en-US" sz="3000" dirty="0"/>
              <a:t> </a:t>
            </a:r>
            <a:r>
              <a:rPr lang="en-US" sz="3000" dirty="0" err="1"/>
              <a:t>asupra</a:t>
            </a:r>
            <a:r>
              <a:rPr lang="en-US" sz="3000" dirty="0"/>
              <a:t> </a:t>
            </a:r>
            <a:r>
              <a:rPr lang="en-US" sz="3000" dirty="0" err="1"/>
              <a:t>nodului</a:t>
            </a:r>
            <a:r>
              <a:rPr lang="en-US" sz="3000" dirty="0"/>
              <a:t> central, cu </a:t>
            </a:r>
            <a:r>
              <a:rPr lang="en-US" sz="3000" dirty="0" err="1"/>
              <a:t>toate</a:t>
            </a:r>
            <a:r>
              <a:rPr lang="en-US" sz="3000" dirty="0"/>
              <a:t> </a:t>
            </a:r>
            <a:r>
              <a:rPr lang="en-US" sz="3000" dirty="0" err="1"/>
              <a:t>acestea</a:t>
            </a:r>
            <a:r>
              <a:rPr lang="en-US" sz="3000" dirty="0"/>
              <a:t> </a:t>
            </a:r>
            <a:r>
              <a:rPr lang="en-US" sz="3000" dirty="0" err="1"/>
              <a:t>dacă</a:t>
            </a:r>
            <a:r>
              <a:rPr lang="en-US" sz="3000" dirty="0"/>
              <a:t> </a:t>
            </a:r>
            <a:r>
              <a:rPr lang="en-US" sz="3000" dirty="0" err="1"/>
              <a:t>acest</a:t>
            </a:r>
            <a:r>
              <a:rPr lang="en-US" sz="3000" dirty="0"/>
              <a:t> nod are </a:t>
            </a:r>
            <a:r>
              <a:rPr lang="en-US" sz="3000" dirty="0" err="1"/>
              <a:t>capacitatea</a:t>
            </a:r>
            <a:r>
              <a:rPr lang="en-US" sz="3000" dirty="0"/>
              <a:t> </a:t>
            </a:r>
            <a:r>
              <a:rPr lang="en-US" sz="3000" dirty="0" err="1"/>
              <a:t>respectivă</a:t>
            </a:r>
            <a:r>
              <a:rPr lang="en-US" sz="3000" dirty="0"/>
              <a:t>, </a:t>
            </a:r>
            <a:r>
              <a:rPr lang="en-US" sz="3000" dirty="0" err="1"/>
              <a:t>atunci</a:t>
            </a:r>
            <a:r>
              <a:rPr lang="en-US" sz="3000" dirty="0"/>
              <a:t> o </a:t>
            </a:r>
            <a:r>
              <a:rPr lang="en-US" sz="3000" dirty="0" err="1"/>
              <a:t>utilizare</a:t>
            </a:r>
            <a:r>
              <a:rPr lang="en-US" sz="3000" dirty="0"/>
              <a:t> </a:t>
            </a:r>
            <a:r>
              <a:rPr lang="en-US" sz="3000" dirty="0" err="1"/>
              <a:t>intensivă</a:t>
            </a:r>
            <a:r>
              <a:rPr lang="en-US" sz="3000" dirty="0"/>
              <a:t> de </a:t>
            </a:r>
            <a:r>
              <a:rPr lang="en-US" sz="3000" dirty="0" err="1"/>
              <a:t>către</a:t>
            </a:r>
            <a:r>
              <a:rPr lang="en-US" sz="3000" dirty="0"/>
              <a:t> un </a:t>
            </a:r>
            <a:r>
              <a:rPr lang="en-US" sz="3000" dirty="0" err="1"/>
              <a:t>dispozitiv</a:t>
            </a:r>
            <a:r>
              <a:rPr lang="en-US" sz="3000" dirty="0"/>
              <a:t> din </a:t>
            </a:r>
            <a:r>
              <a:rPr lang="en-US" sz="3000" dirty="0" err="1"/>
              <a:t>rețea</a:t>
            </a:r>
            <a:r>
              <a:rPr lang="en-US" sz="3000" dirty="0"/>
              <a:t> nu </a:t>
            </a:r>
            <a:r>
              <a:rPr lang="en-US" sz="3000" dirty="0" err="1"/>
              <a:t>va</a:t>
            </a:r>
            <a:r>
              <a:rPr lang="en-US" sz="3000" dirty="0"/>
              <a:t> </a:t>
            </a:r>
            <a:r>
              <a:rPr lang="en-US" sz="3000" dirty="0" err="1"/>
              <a:t>afecta</a:t>
            </a:r>
            <a:r>
              <a:rPr lang="en-US" sz="3000" dirty="0"/>
              <a:t> </a:t>
            </a:r>
            <a:r>
              <a:rPr lang="en-US" sz="3000" dirty="0" err="1"/>
              <a:t>celelalte</a:t>
            </a:r>
            <a:r>
              <a:rPr lang="en-US" sz="3000" dirty="0"/>
              <a:t> </a:t>
            </a:r>
            <a:r>
              <a:rPr lang="en-US" sz="3000" dirty="0" err="1"/>
              <a:t>dispozitive</a:t>
            </a:r>
            <a:r>
              <a:rPr lang="en-US" sz="3000" dirty="0"/>
              <a:t> din </a:t>
            </a:r>
            <a:r>
              <a:rPr lang="en-US" sz="3000" dirty="0" err="1"/>
              <a:t>rețeaua</a:t>
            </a:r>
            <a:r>
              <a:rPr lang="en-US" sz="3000" dirty="0"/>
              <a:t> </a:t>
            </a:r>
            <a:r>
              <a:rPr lang="en-US" sz="3000" dirty="0" err="1"/>
              <a:t>respectivă</a:t>
            </a:r>
            <a:r>
              <a:rPr lang="en-US" sz="3000" dirty="0"/>
              <a:t>.</a:t>
            </a:r>
            <a:endParaRPr lang="ro-MD" sz="3000" dirty="0"/>
          </a:p>
          <a:p>
            <a:pPr marL="342900" indent="-342900">
              <a:buAutoNum type="alphaLcParenR"/>
            </a:pPr>
            <a:r>
              <a:rPr lang="en-US" sz="3000" dirty="0" err="1"/>
              <a:t>Izolarea</a:t>
            </a:r>
            <a:r>
              <a:rPr lang="en-US" sz="3000" dirty="0"/>
              <a:t> </a:t>
            </a:r>
            <a:r>
              <a:rPr lang="en-US" sz="3000" dirty="0" err="1"/>
              <a:t>dispozitivelor</a:t>
            </a:r>
            <a:r>
              <a:rPr lang="en-US" sz="3000" dirty="0"/>
              <a:t>: </a:t>
            </a:r>
            <a:r>
              <a:rPr lang="en-US" sz="3000" dirty="0" err="1"/>
              <a:t>Fiecare</a:t>
            </a:r>
            <a:r>
              <a:rPr lang="en-US" sz="3000" dirty="0"/>
              <a:t> </a:t>
            </a:r>
            <a:r>
              <a:rPr lang="en-US" sz="3000" dirty="0" err="1"/>
              <a:t>dispozitiv</a:t>
            </a:r>
            <a:r>
              <a:rPr lang="en-US" sz="3000" dirty="0"/>
              <a:t> </a:t>
            </a:r>
            <a:r>
              <a:rPr lang="en-US" sz="3000" dirty="0" err="1"/>
              <a:t>este</a:t>
            </a:r>
            <a:r>
              <a:rPr lang="en-US" sz="3000" dirty="0"/>
              <a:t> </a:t>
            </a:r>
            <a:r>
              <a:rPr lang="en-US" sz="3000" dirty="0" err="1"/>
              <a:t>izolat</a:t>
            </a:r>
            <a:r>
              <a:rPr lang="en-US" sz="3000" dirty="0"/>
              <a:t> </a:t>
            </a:r>
            <a:r>
              <a:rPr lang="en-US" sz="3000" dirty="0" err="1"/>
              <a:t>inerent</a:t>
            </a:r>
            <a:r>
              <a:rPr lang="en-US" sz="3000" dirty="0"/>
              <a:t> de </a:t>
            </a:r>
            <a:r>
              <a:rPr lang="en-US" sz="3000" dirty="0" err="1"/>
              <a:t>către</a:t>
            </a:r>
            <a:r>
              <a:rPr lang="en-US" sz="3000" dirty="0"/>
              <a:t> </a:t>
            </a:r>
            <a:r>
              <a:rPr lang="en-US" sz="3000" dirty="0" err="1"/>
              <a:t>legătura</a:t>
            </a:r>
            <a:r>
              <a:rPr lang="en-US" sz="3000" dirty="0"/>
              <a:t>  care se </a:t>
            </a:r>
            <a:r>
              <a:rPr lang="en-US" sz="3000" dirty="0" err="1"/>
              <a:t>conectează</a:t>
            </a:r>
            <a:r>
              <a:rPr lang="en-US" sz="3000" dirty="0"/>
              <a:t> la </a:t>
            </a:r>
            <a:r>
              <a:rPr lang="en-US" sz="3000" dirty="0" err="1"/>
              <a:t>nodul</a:t>
            </a:r>
            <a:r>
              <a:rPr lang="en-US" sz="3000" dirty="0"/>
              <a:t> central. </a:t>
            </a:r>
            <a:r>
              <a:rPr lang="en-US" sz="3000" dirty="0" err="1"/>
              <a:t>Această</a:t>
            </a:r>
            <a:r>
              <a:rPr lang="en-US" sz="3000" dirty="0"/>
              <a:t> </a:t>
            </a:r>
            <a:r>
              <a:rPr lang="en-US" sz="3000" dirty="0" err="1"/>
              <a:t>procedură</a:t>
            </a:r>
            <a:r>
              <a:rPr lang="en-US" sz="3000" dirty="0"/>
              <a:t> de </a:t>
            </a:r>
            <a:r>
              <a:rPr lang="en-US" sz="3000" dirty="0" err="1"/>
              <a:t>izolare</a:t>
            </a:r>
            <a:r>
              <a:rPr lang="en-US" sz="3000" dirty="0"/>
              <a:t> </a:t>
            </a:r>
            <a:r>
              <a:rPr lang="en-US" sz="3000" dirty="0" err="1"/>
              <a:t>previne</a:t>
            </a:r>
            <a:r>
              <a:rPr lang="en-US" sz="3000" dirty="0"/>
              <a:t> </a:t>
            </a:r>
            <a:r>
              <a:rPr lang="en-US" sz="3000" dirty="0" err="1"/>
              <a:t>orice</a:t>
            </a:r>
            <a:r>
              <a:rPr lang="en-US" sz="3000" dirty="0"/>
              <a:t> </a:t>
            </a:r>
            <a:r>
              <a:rPr lang="en-US" sz="3000" dirty="0" err="1"/>
              <a:t>eșec</a:t>
            </a:r>
            <a:r>
              <a:rPr lang="en-US" sz="3000" dirty="0"/>
              <a:t> non-</a:t>
            </a:r>
            <a:r>
              <a:rPr lang="en-US" sz="3000" dirty="0" err="1"/>
              <a:t>centralizat</a:t>
            </a:r>
            <a:r>
              <a:rPr lang="en-US" sz="3000" dirty="0"/>
              <a:t> care </a:t>
            </a:r>
            <a:r>
              <a:rPr lang="en-US" sz="3000" dirty="0" err="1"/>
              <a:t>va</a:t>
            </a:r>
            <a:r>
              <a:rPr lang="en-US" sz="3000" dirty="0"/>
              <a:t> </a:t>
            </a:r>
            <a:r>
              <a:rPr lang="en-US" sz="3000" dirty="0" err="1"/>
              <a:t>afecta</a:t>
            </a:r>
            <a:r>
              <a:rPr lang="en-US" sz="3000" dirty="0"/>
              <a:t> </a:t>
            </a:r>
            <a:r>
              <a:rPr lang="en-US" sz="3000" dirty="0" err="1"/>
              <a:t>toată</a:t>
            </a:r>
            <a:r>
              <a:rPr lang="en-US" sz="3000" dirty="0"/>
              <a:t> </a:t>
            </a:r>
            <a:r>
              <a:rPr lang="en-US" sz="3000" dirty="0" err="1"/>
              <a:t>rețeaua</a:t>
            </a:r>
            <a:r>
              <a:rPr lang="en-US" sz="3000" dirty="0"/>
              <a:t>.</a:t>
            </a:r>
            <a:endParaRPr lang="ru-RU" sz="3000" dirty="0"/>
          </a:p>
        </p:txBody>
      </p:sp>
    </p:spTree>
    <p:extLst>
      <p:ext uri="{BB962C8B-B14F-4D97-AF65-F5344CB8AC3E}">
        <p14:creationId xmlns:p14="http://schemas.microsoft.com/office/powerpoint/2010/main" val="331332169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609D16-D6B6-4A64-B07D-188ABFC57AD9}"/>
              </a:ext>
            </a:extLst>
          </p:cNvPr>
          <p:cNvSpPr>
            <a:spLocks noGrp="1"/>
          </p:cNvSpPr>
          <p:nvPr>
            <p:ph type="title"/>
          </p:nvPr>
        </p:nvSpPr>
        <p:spPr>
          <a:xfrm>
            <a:off x="685800" y="736979"/>
            <a:ext cx="10131427" cy="791570"/>
          </a:xfrm>
        </p:spPr>
        <p:txBody>
          <a:bodyPr/>
          <a:lstStyle/>
          <a:p>
            <a:r>
              <a:rPr lang="ro-MD" dirty="0"/>
              <a:t>Dezavantaje:</a:t>
            </a:r>
            <a:endParaRPr lang="ru-RU" dirty="0"/>
          </a:p>
        </p:txBody>
      </p:sp>
      <p:sp>
        <p:nvSpPr>
          <p:cNvPr id="3" name="Текст 2">
            <a:extLst>
              <a:ext uri="{FF2B5EF4-FFF2-40B4-BE49-F238E27FC236}">
                <a16:creationId xmlns:a16="http://schemas.microsoft.com/office/drawing/2014/main" id="{2D41D3BC-F027-42AB-98AF-0661B1A9BAA0}"/>
              </a:ext>
            </a:extLst>
          </p:cNvPr>
          <p:cNvSpPr>
            <a:spLocks noGrp="1"/>
          </p:cNvSpPr>
          <p:nvPr>
            <p:ph type="body" idx="1"/>
          </p:nvPr>
        </p:nvSpPr>
        <p:spPr>
          <a:xfrm>
            <a:off x="685798" y="1692323"/>
            <a:ext cx="10131428" cy="4858602"/>
          </a:xfrm>
        </p:spPr>
        <p:txBody>
          <a:bodyPr/>
          <a:lstStyle/>
          <a:p>
            <a:r>
              <a:rPr lang="en-US" sz="2800" dirty="0" err="1"/>
              <a:t>dependența</a:t>
            </a:r>
            <a:r>
              <a:rPr lang="en-US" sz="2800" dirty="0"/>
              <a:t> </a:t>
            </a:r>
            <a:r>
              <a:rPr lang="en-US" sz="2800" dirty="0" err="1"/>
              <a:t>sistemului</a:t>
            </a:r>
            <a:r>
              <a:rPr lang="en-US" sz="2800" dirty="0"/>
              <a:t> cu </a:t>
            </a:r>
            <a:r>
              <a:rPr lang="en-US" sz="2800" dirty="0" err="1"/>
              <a:t>privire</a:t>
            </a:r>
            <a:r>
              <a:rPr lang="en-US" sz="2800" dirty="0"/>
              <a:t> la </a:t>
            </a:r>
            <a:r>
              <a:rPr lang="en-US" sz="2800" dirty="0" err="1"/>
              <a:t>funcționarea</a:t>
            </a:r>
            <a:r>
              <a:rPr lang="en-US" sz="2800" dirty="0"/>
              <a:t> </a:t>
            </a:r>
            <a:r>
              <a:rPr lang="en-US" sz="2800" dirty="0" err="1"/>
              <a:t>nodului</a:t>
            </a:r>
            <a:r>
              <a:rPr lang="en-US" sz="2800" dirty="0"/>
              <a:t> central. </a:t>
            </a:r>
          </a:p>
          <a:p>
            <a:r>
              <a:rPr lang="en-US" sz="2800" dirty="0" err="1"/>
              <a:t>Mărimea</a:t>
            </a:r>
            <a:r>
              <a:rPr lang="en-US" sz="2800" dirty="0"/>
              <a:t> </a:t>
            </a:r>
            <a:r>
              <a:rPr lang="en-US" sz="2800" dirty="0" err="1"/>
              <a:t>rețelei</a:t>
            </a:r>
            <a:r>
              <a:rPr lang="en-US" sz="2800" dirty="0"/>
              <a:t> </a:t>
            </a:r>
            <a:r>
              <a:rPr lang="en-US" sz="2800" dirty="0" err="1"/>
              <a:t>este</a:t>
            </a:r>
            <a:r>
              <a:rPr lang="en-US" sz="2800" dirty="0"/>
              <a:t> </a:t>
            </a:r>
            <a:r>
              <a:rPr lang="en-US" sz="2800" dirty="0" err="1"/>
              <a:t>limitată</a:t>
            </a:r>
            <a:r>
              <a:rPr lang="en-US" sz="2800" dirty="0"/>
              <a:t> de </a:t>
            </a:r>
            <a:r>
              <a:rPr lang="en-US" sz="2800" dirty="0" err="1"/>
              <a:t>numărul</a:t>
            </a:r>
            <a:r>
              <a:rPr lang="en-US" sz="2800" dirty="0"/>
              <a:t> de </a:t>
            </a:r>
            <a:r>
              <a:rPr lang="en-US" sz="2800" dirty="0" err="1"/>
              <a:t>conexiuni</a:t>
            </a:r>
            <a:r>
              <a:rPr lang="en-US" sz="2800" dirty="0"/>
              <a:t> pe care </a:t>
            </a:r>
            <a:r>
              <a:rPr lang="en-US" sz="2800" dirty="0" err="1"/>
              <a:t>nodul</a:t>
            </a:r>
            <a:r>
              <a:rPr lang="en-US" sz="2800" dirty="0"/>
              <a:t> central </a:t>
            </a:r>
            <a:r>
              <a:rPr lang="en-US" sz="2800" dirty="0" err="1"/>
              <a:t>poate</a:t>
            </a:r>
            <a:r>
              <a:rPr lang="en-US" sz="2800" dirty="0"/>
              <a:t> </a:t>
            </a:r>
            <a:r>
              <a:rPr lang="en-US" sz="2800" dirty="0" err="1"/>
              <a:t>să</a:t>
            </a:r>
            <a:r>
              <a:rPr lang="en-US" sz="2800" dirty="0"/>
              <a:t> le </a:t>
            </a:r>
            <a:r>
              <a:rPr lang="en-US" sz="2800" dirty="0" err="1"/>
              <a:t>suporte</a:t>
            </a:r>
            <a:r>
              <a:rPr lang="en-US" sz="2800" dirty="0"/>
              <a:t>. </a:t>
            </a:r>
          </a:p>
          <a:p>
            <a:r>
              <a:rPr lang="en-US" sz="2800" dirty="0" err="1"/>
              <a:t>Traficul</a:t>
            </a:r>
            <a:r>
              <a:rPr lang="en-US" sz="2800" dirty="0"/>
              <a:t> </a:t>
            </a:r>
            <a:r>
              <a:rPr lang="en-US" sz="2800" dirty="0" err="1"/>
              <a:t>dintre</a:t>
            </a:r>
            <a:r>
              <a:rPr lang="en-US" sz="2800" dirty="0"/>
              <a:t> un nod </a:t>
            </a:r>
            <a:r>
              <a:rPr lang="en-US" sz="2800" dirty="0" err="1"/>
              <a:t>și</a:t>
            </a:r>
            <a:r>
              <a:rPr lang="en-US" sz="2800" dirty="0"/>
              <a:t> </a:t>
            </a:r>
            <a:r>
              <a:rPr lang="en-US" sz="2800" dirty="0" err="1"/>
              <a:t>nodul</a:t>
            </a:r>
            <a:r>
              <a:rPr lang="en-US" sz="2800" dirty="0"/>
              <a:t> central </a:t>
            </a:r>
            <a:r>
              <a:rPr lang="en-US" sz="2800" dirty="0" err="1"/>
              <a:t>este</a:t>
            </a:r>
            <a:r>
              <a:rPr lang="en-US" sz="2800" dirty="0"/>
              <a:t> </a:t>
            </a:r>
            <a:r>
              <a:rPr lang="en-US" sz="2800" dirty="0" err="1"/>
              <a:t>izolat</a:t>
            </a:r>
            <a:r>
              <a:rPr lang="en-US" sz="2800" dirty="0"/>
              <a:t> de </a:t>
            </a:r>
            <a:r>
              <a:rPr lang="en-US" sz="2800" dirty="0" err="1"/>
              <a:t>celelalte</a:t>
            </a:r>
            <a:r>
              <a:rPr lang="en-US" sz="2800" dirty="0"/>
              <a:t>, </a:t>
            </a:r>
            <a:r>
              <a:rPr lang="en-US" sz="2800" dirty="0" err="1"/>
              <a:t>dar</a:t>
            </a:r>
            <a:r>
              <a:rPr lang="en-US" sz="2800" dirty="0"/>
              <a:t> </a:t>
            </a:r>
            <a:r>
              <a:rPr lang="en-US" sz="2800" dirty="0" err="1"/>
              <a:t>dacă</a:t>
            </a:r>
            <a:r>
              <a:rPr lang="en-US" sz="2800" dirty="0"/>
              <a:t> un nod din </a:t>
            </a:r>
            <a:r>
              <a:rPr lang="en-US" sz="2800" dirty="0" err="1"/>
              <a:t>rețea</a:t>
            </a:r>
            <a:r>
              <a:rPr lang="en-US" sz="2800" dirty="0"/>
              <a:t> </a:t>
            </a:r>
            <a:r>
              <a:rPr lang="en-US" sz="2800" dirty="0" err="1"/>
              <a:t>ocupă</a:t>
            </a:r>
            <a:r>
              <a:rPr lang="en-US" sz="2800" dirty="0"/>
              <a:t> o </a:t>
            </a:r>
            <a:r>
              <a:rPr lang="en-US" sz="2800" dirty="0" err="1"/>
              <a:t>parte</a:t>
            </a:r>
            <a:r>
              <a:rPr lang="en-US" sz="2800" dirty="0"/>
              <a:t> </a:t>
            </a:r>
            <a:r>
              <a:rPr lang="en-US" sz="2800" dirty="0" err="1"/>
              <a:t>semnificativă</a:t>
            </a:r>
            <a:r>
              <a:rPr lang="en-US" sz="2800" dirty="0"/>
              <a:t> din </a:t>
            </a:r>
            <a:r>
              <a:rPr lang="en-US" sz="2800" dirty="0" err="1"/>
              <a:t>capacitatea</a:t>
            </a:r>
            <a:r>
              <a:rPr lang="en-US" sz="2800" dirty="0"/>
              <a:t> de </a:t>
            </a:r>
            <a:r>
              <a:rPr lang="en-US" sz="2800" dirty="0" err="1"/>
              <a:t>procesare</a:t>
            </a:r>
            <a:r>
              <a:rPr lang="en-US" sz="2800" dirty="0"/>
              <a:t> a </a:t>
            </a:r>
            <a:r>
              <a:rPr lang="en-US" sz="2800" dirty="0" err="1"/>
              <a:t>nodului</a:t>
            </a:r>
            <a:r>
              <a:rPr lang="en-US" sz="2800" dirty="0"/>
              <a:t> central </a:t>
            </a:r>
            <a:r>
              <a:rPr lang="en-US" sz="2800" dirty="0" err="1"/>
              <a:t>atunci</a:t>
            </a:r>
            <a:r>
              <a:rPr lang="en-US" sz="2800" dirty="0"/>
              <a:t> </a:t>
            </a:r>
            <a:r>
              <a:rPr lang="en-US" sz="2800" dirty="0" err="1"/>
              <a:t>celelalte</a:t>
            </a:r>
            <a:r>
              <a:rPr lang="en-US" sz="2800" dirty="0"/>
              <a:t> </a:t>
            </a:r>
            <a:r>
              <a:rPr lang="en-US" sz="2800" dirty="0" err="1"/>
              <a:t>noduri</a:t>
            </a:r>
            <a:r>
              <a:rPr lang="en-US" sz="2800" dirty="0"/>
              <a:t> pot </a:t>
            </a:r>
            <a:r>
              <a:rPr lang="en-US" sz="2800" dirty="0" err="1"/>
              <a:t>să</a:t>
            </a:r>
            <a:r>
              <a:rPr lang="en-US" sz="2800" dirty="0"/>
              <a:t> se </a:t>
            </a:r>
            <a:r>
              <a:rPr lang="en-US" sz="2800" dirty="0" err="1"/>
              <a:t>confrunte</a:t>
            </a:r>
            <a:r>
              <a:rPr lang="en-US" sz="2800" dirty="0"/>
              <a:t> cu </a:t>
            </a:r>
            <a:r>
              <a:rPr lang="en-US" sz="2800" dirty="0" err="1"/>
              <a:t>scăderea</a:t>
            </a:r>
            <a:r>
              <a:rPr lang="en-US" sz="2800" dirty="0"/>
              <a:t> </a:t>
            </a:r>
            <a:r>
              <a:rPr lang="en-US" sz="2800" dirty="0" err="1"/>
              <a:t>performanței</a:t>
            </a:r>
            <a:r>
              <a:rPr lang="en-US" sz="2800" dirty="0"/>
              <a:t> a </a:t>
            </a:r>
            <a:r>
              <a:rPr lang="en-US" sz="2800" dirty="0" err="1"/>
              <a:t>rețelei</a:t>
            </a:r>
            <a:r>
              <a:rPr lang="en-US" sz="2800" dirty="0"/>
              <a:t>.</a:t>
            </a:r>
          </a:p>
          <a:p>
            <a:endParaRPr lang="ru-RU" dirty="0"/>
          </a:p>
        </p:txBody>
      </p:sp>
    </p:spTree>
    <p:extLst>
      <p:ext uri="{BB962C8B-B14F-4D97-AF65-F5344CB8AC3E}">
        <p14:creationId xmlns:p14="http://schemas.microsoft.com/office/powerpoint/2010/main" val="20508837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17AE09-F818-4350-9DF8-FBC46D42906C}"/>
              </a:ext>
            </a:extLst>
          </p:cNvPr>
          <p:cNvSpPr>
            <a:spLocks noGrp="1"/>
          </p:cNvSpPr>
          <p:nvPr>
            <p:ph type="title"/>
          </p:nvPr>
        </p:nvSpPr>
        <p:spPr/>
        <p:txBody>
          <a:bodyPr/>
          <a:lstStyle/>
          <a:p>
            <a:r>
              <a:rPr lang="ro-MD" dirty="0"/>
              <a:t>Topogia stea extinsă (extended star)</a:t>
            </a:r>
            <a:endParaRPr lang="ru-RU" dirty="0"/>
          </a:p>
        </p:txBody>
      </p:sp>
      <p:sp>
        <p:nvSpPr>
          <p:cNvPr id="3" name="Объект 2">
            <a:extLst>
              <a:ext uri="{FF2B5EF4-FFF2-40B4-BE49-F238E27FC236}">
                <a16:creationId xmlns:a16="http://schemas.microsoft.com/office/drawing/2014/main" id="{33E2290B-2285-409A-8634-2716357DB196}"/>
              </a:ext>
            </a:extLst>
          </p:cNvPr>
          <p:cNvSpPr>
            <a:spLocks noGrp="1"/>
          </p:cNvSpPr>
          <p:nvPr>
            <p:ph sz="half" idx="1"/>
          </p:nvPr>
        </p:nvSpPr>
        <p:spPr>
          <a:xfrm>
            <a:off x="423081" y="2135566"/>
            <a:ext cx="5672919" cy="4112834"/>
          </a:xfrm>
        </p:spPr>
        <p:txBody>
          <a:bodyPr>
            <a:normAutofit/>
          </a:bodyPr>
          <a:lstStyle/>
          <a:p>
            <a:pPr marL="0" indent="0">
              <a:buNone/>
            </a:pPr>
            <a:r>
              <a:rPr lang="en-US" sz="3200" dirty="0"/>
              <a:t>Este </a:t>
            </a:r>
            <a:r>
              <a:rPr lang="en-US" sz="3200" dirty="0" err="1"/>
              <a:t>prezentă</a:t>
            </a:r>
            <a:r>
              <a:rPr lang="en-US" sz="3200" dirty="0"/>
              <a:t> </a:t>
            </a:r>
            <a:r>
              <a:rPr lang="en-US" sz="3200" dirty="0" err="1"/>
              <a:t>multiplicarea</a:t>
            </a:r>
            <a:r>
              <a:rPr lang="en-US" sz="3200" dirty="0"/>
              <a:t> </a:t>
            </a:r>
            <a:r>
              <a:rPr lang="en-US" sz="3200" dirty="0" err="1"/>
              <a:t>nodurilor</a:t>
            </a:r>
            <a:r>
              <a:rPr lang="en-US" sz="3200" dirty="0"/>
              <a:t> </a:t>
            </a:r>
            <a:r>
              <a:rPr lang="en-US" sz="3200" dirty="0" err="1"/>
              <a:t>centrale</a:t>
            </a:r>
            <a:r>
              <a:rPr lang="en-US" sz="3200" dirty="0"/>
              <a:t>, </a:t>
            </a:r>
            <a:r>
              <a:rPr lang="en-US" sz="3200" dirty="0" err="1"/>
              <a:t>permițând</a:t>
            </a:r>
            <a:r>
              <a:rPr lang="en-US" sz="3200" dirty="0"/>
              <a:t> </a:t>
            </a:r>
            <a:r>
              <a:rPr lang="en-US" sz="3200" dirty="0" err="1"/>
              <a:t>lucrul</a:t>
            </a:r>
            <a:r>
              <a:rPr lang="en-US" sz="3200" dirty="0"/>
              <a:t> </a:t>
            </a:r>
            <a:r>
              <a:rPr lang="en-US" sz="3200" dirty="0" err="1"/>
              <a:t>rețelei</a:t>
            </a:r>
            <a:r>
              <a:rPr lang="en-US" sz="3200" dirty="0"/>
              <a:t> </a:t>
            </a:r>
            <a:r>
              <a:rPr lang="en-US" sz="3200" dirty="0" err="1"/>
              <a:t>chiar</a:t>
            </a:r>
            <a:r>
              <a:rPr lang="en-US" sz="3200" dirty="0"/>
              <a:t> </a:t>
            </a:r>
            <a:r>
              <a:rPr lang="en-US" sz="3200" dirty="0" err="1"/>
              <a:t>dacă</a:t>
            </a:r>
            <a:r>
              <a:rPr lang="en-US" sz="3200" dirty="0"/>
              <a:t> </a:t>
            </a:r>
            <a:r>
              <a:rPr lang="en-US" sz="3200" dirty="0" err="1"/>
              <a:t>unul</a:t>
            </a:r>
            <a:r>
              <a:rPr lang="en-US" sz="3200" dirty="0"/>
              <a:t> din </a:t>
            </a:r>
            <a:r>
              <a:rPr lang="en-US" sz="3200" dirty="0" err="1"/>
              <a:t>nodurile</a:t>
            </a:r>
            <a:r>
              <a:rPr lang="en-US" sz="3200" dirty="0"/>
              <a:t> </a:t>
            </a:r>
            <a:r>
              <a:rPr lang="en-US" sz="3200" dirty="0" err="1"/>
              <a:t>centrale</a:t>
            </a:r>
            <a:r>
              <a:rPr lang="en-US" sz="3200" dirty="0"/>
              <a:t> se </a:t>
            </a:r>
            <a:r>
              <a:rPr lang="en-US" sz="3200" dirty="0" err="1"/>
              <a:t>defectează</a:t>
            </a:r>
            <a:r>
              <a:rPr lang="en-US" sz="3200" dirty="0"/>
              <a:t>. Are o </a:t>
            </a:r>
            <a:r>
              <a:rPr lang="en-US" sz="3200" dirty="0" err="1"/>
              <a:t>performanță</a:t>
            </a:r>
            <a:r>
              <a:rPr lang="en-US" sz="3200" dirty="0"/>
              <a:t> </a:t>
            </a:r>
            <a:r>
              <a:rPr lang="en-US" sz="3200" dirty="0" err="1"/>
              <a:t>mai</a:t>
            </a:r>
            <a:r>
              <a:rPr lang="en-US" sz="3200" dirty="0"/>
              <a:t> mare ca Star.</a:t>
            </a:r>
          </a:p>
          <a:p>
            <a:endParaRPr lang="en-US" dirty="0"/>
          </a:p>
          <a:p>
            <a:endParaRPr lang="ru-RU" dirty="0"/>
          </a:p>
        </p:txBody>
      </p:sp>
      <p:sp>
        <p:nvSpPr>
          <p:cNvPr id="4" name="Объект 3">
            <a:extLst>
              <a:ext uri="{FF2B5EF4-FFF2-40B4-BE49-F238E27FC236}">
                <a16:creationId xmlns:a16="http://schemas.microsoft.com/office/drawing/2014/main" id="{3824E08C-317A-4246-B456-378FFEAE35A2}"/>
              </a:ext>
            </a:extLst>
          </p:cNvPr>
          <p:cNvSpPr>
            <a:spLocks noGrp="1"/>
          </p:cNvSpPr>
          <p:nvPr>
            <p:ph sz="half" idx="2"/>
          </p:nvPr>
        </p:nvSpPr>
        <p:spPr/>
        <p:txBody>
          <a:bodyPr>
            <a:normAutofit/>
          </a:bodyPr>
          <a:lstStyle/>
          <a:p>
            <a:pPr marL="0" indent="0">
              <a:buNone/>
            </a:pPr>
            <a:endParaRPr lang="en-US" dirty="0"/>
          </a:p>
          <a:p>
            <a:pPr marL="0" indent="0">
              <a:buNone/>
            </a:pPr>
            <a:endParaRPr lang="ru-RU" dirty="0"/>
          </a:p>
        </p:txBody>
      </p:sp>
      <p:pic>
        <p:nvPicPr>
          <p:cNvPr id="5" name="Рисунок 4">
            <a:extLst>
              <a:ext uri="{FF2B5EF4-FFF2-40B4-BE49-F238E27FC236}">
                <a16:creationId xmlns:a16="http://schemas.microsoft.com/office/drawing/2014/main" id="{AF579686-AAE6-4C08-80ED-49F673F57F8B}"/>
              </a:ext>
            </a:extLst>
          </p:cNvPr>
          <p:cNvPicPr>
            <a:picLocks noChangeAspect="1"/>
          </p:cNvPicPr>
          <p:nvPr/>
        </p:nvPicPr>
        <p:blipFill>
          <a:blip r:embed="rId2"/>
          <a:stretch>
            <a:fillRect/>
          </a:stretch>
        </p:blipFill>
        <p:spPr>
          <a:xfrm>
            <a:off x="6697354" y="1883392"/>
            <a:ext cx="5089959" cy="3797110"/>
          </a:xfrm>
          <a:prstGeom prst="rect">
            <a:avLst/>
          </a:prstGeom>
        </p:spPr>
      </p:pic>
    </p:spTree>
    <p:extLst>
      <p:ext uri="{BB962C8B-B14F-4D97-AF65-F5344CB8AC3E}">
        <p14:creationId xmlns:p14="http://schemas.microsoft.com/office/powerpoint/2010/main" val="28978224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6A0340-633F-4A37-A551-0DD240729E4A}"/>
              </a:ext>
            </a:extLst>
          </p:cNvPr>
          <p:cNvSpPr>
            <a:spLocks noGrp="1"/>
          </p:cNvSpPr>
          <p:nvPr>
            <p:ph type="title"/>
          </p:nvPr>
        </p:nvSpPr>
        <p:spPr>
          <a:xfrm>
            <a:off x="685801" y="300251"/>
            <a:ext cx="10131425" cy="1173708"/>
          </a:xfrm>
        </p:spPr>
        <p:txBody>
          <a:bodyPr/>
          <a:lstStyle/>
          <a:p>
            <a:r>
              <a:rPr lang="en-US" dirty="0" err="1"/>
              <a:t>Topologia</a:t>
            </a:r>
            <a:r>
              <a:rPr lang="en-US" dirty="0"/>
              <a:t> </a:t>
            </a:r>
            <a:r>
              <a:rPr lang="en-US" dirty="0" err="1"/>
              <a:t>stea-inel</a:t>
            </a:r>
            <a:endParaRPr lang="ru-RU" dirty="0"/>
          </a:p>
        </p:txBody>
      </p:sp>
      <p:sp>
        <p:nvSpPr>
          <p:cNvPr id="3" name="Объект 2">
            <a:extLst>
              <a:ext uri="{FF2B5EF4-FFF2-40B4-BE49-F238E27FC236}">
                <a16:creationId xmlns:a16="http://schemas.microsoft.com/office/drawing/2014/main" id="{CEE842FD-01BC-431B-BFDA-68CADA21BCBB}"/>
              </a:ext>
            </a:extLst>
          </p:cNvPr>
          <p:cNvSpPr>
            <a:spLocks noGrp="1"/>
          </p:cNvSpPr>
          <p:nvPr>
            <p:ph sz="half" idx="1"/>
          </p:nvPr>
        </p:nvSpPr>
        <p:spPr>
          <a:xfrm>
            <a:off x="232012" y="1746913"/>
            <a:ext cx="6141492" cy="4544705"/>
          </a:xfrm>
        </p:spPr>
        <p:txBody>
          <a:bodyPr>
            <a:noAutofit/>
          </a:bodyPr>
          <a:lstStyle/>
          <a:p>
            <a:pPr marL="0" indent="0">
              <a:buNone/>
            </a:pPr>
            <a:r>
              <a:rPr lang="en-US" sz="2800" dirty="0" err="1"/>
              <a:t>În</a:t>
            </a:r>
            <a:r>
              <a:rPr lang="en-US" sz="2800" dirty="0"/>
              <a:t> </a:t>
            </a:r>
            <a:r>
              <a:rPr lang="en-US" sz="2800" dirty="0" err="1"/>
              <a:t>acest</a:t>
            </a:r>
            <a:r>
              <a:rPr lang="en-US" sz="2800" dirty="0"/>
              <a:t> </a:t>
            </a:r>
            <a:r>
              <a:rPr lang="en-US" sz="2800" dirty="0" err="1"/>
              <a:t>caz</a:t>
            </a:r>
            <a:r>
              <a:rPr lang="en-US" sz="2800" dirty="0"/>
              <a:t>, sunt legate circular </a:t>
            </a:r>
            <a:r>
              <a:rPr lang="en-US" sz="2800" dirty="0" err="1"/>
              <a:t>mai</a:t>
            </a:r>
            <a:r>
              <a:rPr lang="en-US" sz="2800" dirty="0"/>
              <a:t> </a:t>
            </a:r>
            <a:r>
              <a:rPr lang="en-US" sz="2800" dirty="0" err="1"/>
              <a:t>multe</a:t>
            </a:r>
            <a:r>
              <a:rPr lang="en-US" sz="2800" dirty="0"/>
              <a:t> </a:t>
            </a:r>
            <a:r>
              <a:rPr lang="en-US" sz="2800" dirty="0" err="1"/>
              <a:t>calculatoare</a:t>
            </a:r>
            <a:r>
              <a:rPr lang="en-US" sz="2800" dirty="0"/>
              <a:t> </a:t>
            </a:r>
            <a:r>
              <a:rPr lang="en-US" sz="2800" dirty="0" err="1"/>
              <a:t>dispecer</a:t>
            </a:r>
            <a:r>
              <a:rPr lang="en-US" sz="2800" dirty="0"/>
              <a:t>, care </a:t>
            </a:r>
            <a:r>
              <a:rPr lang="en-US" sz="2800" dirty="0" err="1"/>
              <a:t>gestionează</a:t>
            </a:r>
            <a:r>
              <a:rPr lang="en-US" sz="2800" dirty="0"/>
              <a:t> </a:t>
            </a:r>
            <a:r>
              <a:rPr lang="en-US" sz="2800" dirty="0" err="1"/>
              <a:t>fiecare</a:t>
            </a:r>
            <a:r>
              <a:rPr lang="en-US" sz="2800" dirty="0"/>
              <a:t> </a:t>
            </a:r>
            <a:r>
              <a:rPr lang="en-US" sz="2800" dirty="0" err="1"/>
              <a:t>câte</a:t>
            </a:r>
            <a:r>
              <a:rPr lang="en-US" sz="2800" dirty="0"/>
              <a:t> o </a:t>
            </a:r>
            <a:r>
              <a:rPr lang="en-US" sz="2800" dirty="0" err="1"/>
              <a:t>reţea</a:t>
            </a:r>
            <a:r>
              <a:rPr lang="en-US" sz="2800" dirty="0"/>
              <a:t>. </a:t>
            </a:r>
          </a:p>
          <a:p>
            <a:pPr marL="0" indent="0">
              <a:buNone/>
            </a:pPr>
            <a:r>
              <a:rPr lang="en-US" sz="2800" dirty="0" err="1"/>
              <a:t>Mesajele</a:t>
            </a:r>
            <a:r>
              <a:rPr lang="en-US" sz="2800" dirty="0"/>
              <a:t> </a:t>
            </a:r>
            <a:r>
              <a:rPr lang="en-US" sz="2800" dirty="0" err="1"/>
              <a:t>circulă</a:t>
            </a:r>
            <a:r>
              <a:rPr lang="en-US" sz="2800" dirty="0"/>
              <a:t> pe </a:t>
            </a:r>
            <a:r>
              <a:rPr lang="en-US" sz="2800" dirty="0" err="1"/>
              <a:t>inel</a:t>
            </a:r>
            <a:r>
              <a:rPr lang="en-US" sz="2800" dirty="0"/>
              <a:t>, </a:t>
            </a:r>
            <a:r>
              <a:rPr lang="en-US" sz="2800" dirty="0" err="1"/>
              <a:t>până</a:t>
            </a:r>
            <a:r>
              <a:rPr lang="en-US" sz="2800" dirty="0"/>
              <a:t> </a:t>
            </a:r>
            <a:r>
              <a:rPr lang="en-US" sz="2800" dirty="0" err="1"/>
              <a:t>când</a:t>
            </a:r>
            <a:r>
              <a:rPr lang="en-US" sz="2800" dirty="0"/>
              <a:t> </a:t>
            </a:r>
            <a:r>
              <a:rPr lang="en-US" sz="2800" dirty="0" err="1"/>
              <a:t>unul</a:t>
            </a:r>
            <a:r>
              <a:rPr lang="en-US" sz="2800" dirty="0"/>
              <a:t> </a:t>
            </a:r>
            <a:r>
              <a:rPr lang="en-US" sz="2800" dirty="0" err="1"/>
              <a:t>dintre</a:t>
            </a:r>
            <a:r>
              <a:rPr lang="en-US" sz="2800" dirty="0"/>
              <a:t> </a:t>
            </a:r>
            <a:r>
              <a:rPr lang="en-US" sz="2800" dirty="0" err="1"/>
              <a:t>calculatoare</a:t>
            </a:r>
            <a:r>
              <a:rPr lang="en-US" sz="2800" dirty="0"/>
              <a:t> </a:t>
            </a:r>
            <a:r>
              <a:rPr lang="en-US" sz="2800" dirty="0" err="1"/>
              <a:t>recunoaşte</a:t>
            </a:r>
            <a:r>
              <a:rPr lang="en-US" sz="2800" dirty="0"/>
              <a:t> </a:t>
            </a:r>
            <a:r>
              <a:rPr lang="en-US" sz="2800" dirty="0" err="1"/>
              <a:t>în</a:t>
            </a:r>
            <a:r>
              <a:rPr lang="en-US" sz="2800" dirty="0"/>
              <a:t> </a:t>
            </a:r>
            <a:r>
              <a:rPr lang="en-US" sz="2800" dirty="0" err="1"/>
              <a:t>antet</a:t>
            </a:r>
            <a:r>
              <a:rPr lang="en-US" sz="2800" dirty="0"/>
              <a:t> </a:t>
            </a:r>
            <a:r>
              <a:rPr lang="en-US" sz="2800" dirty="0" err="1"/>
              <a:t>adresa</a:t>
            </a:r>
            <a:r>
              <a:rPr lang="en-US" sz="2800" dirty="0"/>
              <a:t> </a:t>
            </a:r>
            <a:r>
              <a:rPr lang="en-US" sz="2800" dirty="0" err="1"/>
              <a:t>unui</a:t>
            </a:r>
            <a:r>
              <a:rPr lang="en-US" sz="2800" dirty="0"/>
              <a:t> calculator din </a:t>
            </a:r>
            <a:r>
              <a:rPr lang="en-US" sz="2800" dirty="0" err="1"/>
              <a:t>reţeaua</a:t>
            </a:r>
            <a:r>
              <a:rPr lang="en-US" sz="2800" dirty="0"/>
              <a:t> </a:t>
            </a:r>
            <a:r>
              <a:rPr lang="en-US" sz="2800" dirty="0" err="1"/>
              <a:t>sa</a:t>
            </a:r>
            <a:r>
              <a:rPr lang="en-US" sz="2800" dirty="0"/>
              <a:t>, </a:t>
            </a:r>
            <a:r>
              <a:rPr lang="en-US" sz="2800" dirty="0" err="1"/>
              <a:t>preia</a:t>
            </a:r>
            <a:r>
              <a:rPr lang="en-US" sz="2800" dirty="0"/>
              <a:t> </a:t>
            </a:r>
            <a:r>
              <a:rPr lang="en-US" sz="2800" dirty="0" err="1"/>
              <a:t>mesajul</a:t>
            </a:r>
            <a:r>
              <a:rPr lang="en-US" sz="2800" dirty="0"/>
              <a:t> </a:t>
            </a:r>
            <a:r>
              <a:rPr lang="en-US" sz="2800" dirty="0" err="1"/>
              <a:t>şi</a:t>
            </a:r>
            <a:r>
              <a:rPr lang="en-US" sz="2800" dirty="0"/>
              <a:t> </a:t>
            </a:r>
            <a:r>
              <a:rPr lang="en-US" sz="2800" dirty="0" err="1"/>
              <a:t>îl</a:t>
            </a:r>
            <a:r>
              <a:rPr lang="en-US" sz="2800" dirty="0"/>
              <a:t> </a:t>
            </a:r>
            <a:r>
              <a:rPr lang="en-US" sz="2800" dirty="0" err="1"/>
              <a:t>transmite</a:t>
            </a:r>
            <a:r>
              <a:rPr lang="en-US" sz="2800" dirty="0"/>
              <a:t> </a:t>
            </a:r>
            <a:r>
              <a:rPr lang="en-US" sz="2800" dirty="0" err="1"/>
              <a:t>calculatorului</a:t>
            </a:r>
            <a:r>
              <a:rPr lang="en-US" sz="2800" dirty="0"/>
              <a:t> </a:t>
            </a:r>
            <a:r>
              <a:rPr lang="en-US" sz="2800" dirty="0" err="1"/>
              <a:t>destinatar</a:t>
            </a:r>
            <a:r>
              <a:rPr lang="en-US" sz="2800" dirty="0"/>
              <a:t>. </a:t>
            </a:r>
            <a:endParaRPr lang="ru-RU" sz="2800" dirty="0"/>
          </a:p>
        </p:txBody>
      </p:sp>
      <p:pic>
        <p:nvPicPr>
          <p:cNvPr id="5" name="Объект 4">
            <a:extLst>
              <a:ext uri="{FF2B5EF4-FFF2-40B4-BE49-F238E27FC236}">
                <a16:creationId xmlns:a16="http://schemas.microsoft.com/office/drawing/2014/main" id="{6F79995A-E6C5-410C-B539-4D742C868795}"/>
              </a:ext>
            </a:extLst>
          </p:cNvPr>
          <p:cNvPicPr>
            <a:picLocks noGrp="1" noChangeAspect="1"/>
          </p:cNvPicPr>
          <p:nvPr>
            <p:ph sz="half" idx="2"/>
          </p:nvPr>
        </p:nvPicPr>
        <p:blipFill>
          <a:blip r:embed="rId2"/>
          <a:stretch>
            <a:fillRect/>
          </a:stretch>
        </p:blipFill>
        <p:spPr>
          <a:xfrm>
            <a:off x="6673755" y="1738989"/>
            <a:ext cx="5063320" cy="4132056"/>
          </a:xfrm>
          <a:prstGeom prst="rect">
            <a:avLst/>
          </a:prstGeom>
        </p:spPr>
      </p:pic>
    </p:spTree>
    <p:extLst>
      <p:ext uri="{BB962C8B-B14F-4D97-AF65-F5344CB8AC3E}">
        <p14:creationId xmlns:p14="http://schemas.microsoft.com/office/powerpoint/2010/main" val="696298898"/>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B0F022-3A72-4419-BEC3-D3B087823E49}"/>
              </a:ext>
            </a:extLst>
          </p:cNvPr>
          <p:cNvSpPr>
            <a:spLocks noGrp="1"/>
          </p:cNvSpPr>
          <p:nvPr>
            <p:ph type="title"/>
          </p:nvPr>
        </p:nvSpPr>
        <p:spPr/>
        <p:txBody>
          <a:bodyPr>
            <a:normAutofit/>
          </a:bodyPr>
          <a:lstStyle/>
          <a:p>
            <a:r>
              <a:rPr lang="en-US" sz="4800" dirty="0" err="1"/>
              <a:t>Scopurile</a:t>
            </a:r>
            <a:r>
              <a:rPr lang="en-US" sz="4800" dirty="0"/>
              <a:t> </a:t>
            </a:r>
            <a:r>
              <a:rPr lang="en-US" sz="4800" dirty="0" err="1"/>
              <a:t>proiectului</a:t>
            </a:r>
            <a:endParaRPr lang="ru-RU" sz="4800" dirty="0"/>
          </a:p>
        </p:txBody>
      </p:sp>
      <p:sp>
        <p:nvSpPr>
          <p:cNvPr id="3" name="Объект 2">
            <a:extLst>
              <a:ext uri="{FF2B5EF4-FFF2-40B4-BE49-F238E27FC236}">
                <a16:creationId xmlns:a16="http://schemas.microsoft.com/office/drawing/2014/main" id="{4B9C296E-86D1-427B-8A61-C468A068D11B}"/>
              </a:ext>
            </a:extLst>
          </p:cNvPr>
          <p:cNvSpPr>
            <a:spLocks noGrp="1"/>
          </p:cNvSpPr>
          <p:nvPr>
            <p:ph idx="1"/>
          </p:nvPr>
        </p:nvSpPr>
        <p:spPr/>
        <p:txBody>
          <a:bodyPr>
            <a:normAutofit/>
          </a:bodyPr>
          <a:lstStyle/>
          <a:p>
            <a:pPr marL="342900" indent="-342900">
              <a:buAutoNum type="arabicParenR"/>
            </a:pPr>
            <a:r>
              <a:rPr lang="en-US" sz="3200" dirty="0" err="1"/>
              <a:t>Prezentarea</a:t>
            </a:r>
            <a:r>
              <a:rPr lang="en-US" sz="3200" dirty="0"/>
              <a:t> </a:t>
            </a:r>
            <a:r>
              <a:rPr lang="ro-MD" sz="3200" dirty="0"/>
              <a:t> conceptului de rețea de calculatoare.</a:t>
            </a:r>
          </a:p>
          <a:p>
            <a:pPr marL="342900" indent="-342900">
              <a:buAutoNum type="arabicParenR"/>
            </a:pPr>
            <a:r>
              <a:rPr lang="ro-MD" sz="3200" dirty="0"/>
              <a:t>Evidențiarea tipurilor de rețele de calculatoare.</a:t>
            </a:r>
          </a:p>
          <a:p>
            <a:pPr marL="342900" indent="-342900">
              <a:buAutoNum type="arabicParenR"/>
            </a:pPr>
            <a:r>
              <a:rPr lang="ro-MD" sz="3200" dirty="0"/>
              <a:t>Analizarea topologiei și a arhitecturii rețelelor.</a:t>
            </a:r>
          </a:p>
          <a:p>
            <a:pPr marL="342900" indent="-342900">
              <a:buAutoNum type="arabicParenR"/>
            </a:pPr>
            <a:r>
              <a:rPr lang="ro-MD" sz="3200" dirty="0"/>
              <a:t>Prezentarea  tehnologiilor de cooperare în rețea.</a:t>
            </a:r>
          </a:p>
        </p:txBody>
      </p:sp>
    </p:spTree>
    <p:extLst>
      <p:ext uri="{BB962C8B-B14F-4D97-AF65-F5344CB8AC3E}">
        <p14:creationId xmlns:p14="http://schemas.microsoft.com/office/powerpoint/2010/main" val="34658553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F731F-FDA8-4E00-BD3B-7E43A176C42F}"/>
              </a:ext>
            </a:extLst>
          </p:cNvPr>
          <p:cNvSpPr>
            <a:spLocks noGrp="1"/>
          </p:cNvSpPr>
          <p:nvPr>
            <p:ph type="title"/>
          </p:nvPr>
        </p:nvSpPr>
        <p:spPr/>
        <p:txBody>
          <a:bodyPr/>
          <a:lstStyle/>
          <a:p>
            <a:r>
              <a:rPr lang="ro-MD" dirty="0"/>
              <a:t>Tehnologii de cooperare în rețea</a:t>
            </a:r>
            <a:endParaRPr lang="ru-RU" dirty="0"/>
          </a:p>
        </p:txBody>
      </p:sp>
      <p:sp>
        <p:nvSpPr>
          <p:cNvPr id="3" name="Объект 2">
            <a:extLst>
              <a:ext uri="{FF2B5EF4-FFF2-40B4-BE49-F238E27FC236}">
                <a16:creationId xmlns:a16="http://schemas.microsoft.com/office/drawing/2014/main" id="{5A578306-1EAC-43D4-B27D-335E800090A0}"/>
              </a:ext>
            </a:extLst>
          </p:cNvPr>
          <p:cNvSpPr>
            <a:spLocks noGrp="1"/>
          </p:cNvSpPr>
          <p:nvPr>
            <p:ph idx="1"/>
          </p:nvPr>
        </p:nvSpPr>
        <p:spPr>
          <a:xfrm>
            <a:off x="409433" y="2065867"/>
            <a:ext cx="11423176" cy="4321285"/>
          </a:xfrm>
        </p:spPr>
        <p:txBody>
          <a:bodyPr>
            <a:noAutofit/>
          </a:bodyPr>
          <a:lstStyle/>
          <a:p>
            <a:pPr marL="0" indent="0">
              <a:buNone/>
            </a:pPr>
            <a:r>
              <a:rPr lang="ro-MD" sz="2400" dirty="0"/>
              <a:t>Se numește tehnologie de cooperare modul cum este organizată funcționrea în comun a calculatoarelor și programelor din rețea.</a:t>
            </a:r>
          </a:p>
          <a:p>
            <a:pPr marL="0" indent="0">
              <a:buNone/>
            </a:pPr>
            <a:r>
              <a:rPr lang="ro-MD" sz="2400" dirty="0"/>
              <a:t>Din punct de vedere al clasificării, acestea se definesc în 2 categorii:</a:t>
            </a:r>
          </a:p>
          <a:p>
            <a:pPr marL="0" indent="0">
              <a:buNone/>
            </a:pPr>
            <a:r>
              <a:rPr lang="ro-MD" sz="2400" dirty="0"/>
              <a:t>a) Tehnologia server – client </a:t>
            </a:r>
          </a:p>
          <a:p>
            <a:pPr marL="0" indent="0">
              <a:buNone/>
            </a:pPr>
            <a:r>
              <a:rPr lang="ro-MD" sz="2400" dirty="0"/>
              <a:t>Ex: O  sursa comuna, de exemplu, imprimanta color sau discul de mare capacitate, este gestionata de un calculator dedicat, denumit server. Calculatorul care doreste sa aiba acces la aceste resurse se numeste client. </a:t>
            </a:r>
          </a:p>
          <a:p>
            <a:pPr marL="0" indent="0">
              <a:buNone/>
            </a:pPr>
            <a:r>
              <a:rPr lang="ro-MD" sz="2400" dirty="0"/>
              <a:t>b) Tehnologia de la egal la egal (peer to peer)</a:t>
            </a:r>
          </a:p>
          <a:p>
            <a:pPr marL="0" indent="0">
              <a:buNone/>
            </a:pPr>
            <a:r>
              <a:rPr lang="en-US" sz="2400" dirty="0"/>
              <a:t>In </a:t>
            </a:r>
            <a:r>
              <a:rPr lang="en-US" sz="2400" dirty="0" err="1"/>
              <a:t>tehnologia</a:t>
            </a:r>
            <a:r>
              <a:rPr lang="en-US" sz="2400" dirty="0"/>
              <a:t> </a:t>
            </a:r>
            <a:r>
              <a:rPr lang="en-US" sz="2400" dirty="0" err="1"/>
              <a:t>egal</a:t>
            </a:r>
            <a:r>
              <a:rPr lang="en-US" sz="2400" dirty="0"/>
              <a:t> - la- </a:t>
            </a:r>
            <a:r>
              <a:rPr lang="en-US" sz="2400" dirty="0" err="1"/>
              <a:t>egal</a:t>
            </a:r>
            <a:r>
              <a:rPr lang="en-US" sz="2400" dirty="0"/>
              <a:t> </a:t>
            </a:r>
            <a:r>
              <a:rPr lang="en-US" sz="2400" dirty="0" err="1"/>
              <a:t>functiile</a:t>
            </a:r>
            <a:r>
              <a:rPr lang="en-US" sz="2400" dirty="0"/>
              <a:t> </a:t>
            </a:r>
            <a:r>
              <a:rPr lang="en-US" sz="2400" dirty="0" err="1"/>
              <a:t>tuturor</a:t>
            </a:r>
            <a:r>
              <a:rPr lang="en-US" sz="2400" dirty="0"/>
              <a:t> </a:t>
            </a:r>
            <a:r>
              <a:rPr lang="en-US" sz="2400" dirty="0" err="1"/>
              <a:t>calculatoarelor</a:t>
            </a:r>
            <a:r>
              <a:rPr lang="en-US" sz="2400" dirty="0"/>
              <a:t> din </a:t>
            </a:r>
            <a:r>
              <a:rPr lang="en-US" sz="2400" dirty="0" err="1"/>
              <a:t>retea</a:t>
            </a:r>
            <a:r>
              <a:rPr lang="en-US" sz="2400" dirty="0"/>
              <a:t> sunt </a:t>
            </a:r>
            <a:r>
              <a:rPr lang="en-US" sz="2400" dirty="0" err="1"/>
              <a:t>identice</a:t>
            </a:r>
            <a:r>
              <a:rPr lang="en-US" sz="2400" dirty="0"/>
              <a:t>.</a:t>
            </a:r>
            <a:endParaRPr lang="ru-RU" sz="2400" dirty="0"/>
          </a:p>
        </p:txBody>
      </p:sp>
    </p:spTree>
    <p:extLst>
      <p:ext uri="{BB962C8B-B14F-4D97-AF65-F5344CB8AC3E}">
        <p14:creationId xmlns:p14="http://schemas.microsoft.com/office/powerpoint/2010/main" val="176505637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745A7E-F4A4-4907-B364-B4B6FC266A50}"/>
              </a:ext>
            </a:extLst>
          </p:cNvPr>
          <p:cNvSpPr>
            <a:spLocks noGrp="1"/>
          </p:cNvSpPr>
          <p:nvPr>
            <p:ph type="title"/>
          </p:nvPr>
        </p:nvSpPr>
        <p:spPr/>
        <p:txBody>
          <a:bodyPr/>
          <a:lstStyle/>
          <a:p>
            <a:r>
              <a:rPr lang="ro-MD" dirty="0"/>
              <a:t>Funcțiile unui program server</a:t>
            </a:r>
            <a:endParaRPr lang="ru-RU" dirty="0"/>
          </a:p>
        </p:txBody>
      </p:sp>
      <p:sp>
        <p:nvSpPr>
          <p:cNvPr id="3" name="Объект 2">
            <a:extLst>
              <a:ext uri="{FF2B5EF4-FFF2-40B4-BE49-F238E27FC236}">
                <a16:creationId xmlns:a16="http://schemas.microsoft.com/office/drawing/2014/main" id="{91A62BCF-54DD-4734-B83D-9F9FBCF309FE}"/>
              </a:ext>
            </a:extLst>
          </p:cNvPr>
          <p:cNvSpPr>
            <a:spLocks noGrp="1"/>
          </p:cNvSpPr>
          <p:nvPr>
            <p:ph idx="1"/>
          </p:nvPr>
        </p:nvSpPr>
        <p:spPr>
          <a:xfrm>
            <a:off x="685801" y="1651379"/>
            <a:ext cx="10131425" cy="4449170"/>
          </a:xfrm>
        </p:spPr>
        <p:txBody>
          <a:bodyPr>
            <a:normAutofit fontScale="92500" lnSpcReduction="10000"/>
          </a:bodyPr>
          <a:lstStyle/>
          <a:p>
            <a:pPr marL="342900" indent="-342900">
              <a:buAutoNum type="arabicParenR"/>
            </a:pPr>
            <a:r>
              <a:rPr lang="en-US" sz="3200" dirty="0" err="1"/>
              <a:t>asigura</a:t>
            </a:r>
            <a:r>
              <a:rPr lang="en-US" sz="3200" dirty="0"/>
              <a:t> </a:t>
            </a:r>
            <a:r>
              <a:rPr lang="en-US" sz="3200" dirty="0" err="1"/>
              <a:t>protectia</a:t>
            </a:r>
            <a:r>
              <a:rPr lang="en-US" sz="3200" dirty="0"/>
              <a:t> </a:t>
            </a:r>
            <a:r>
              <a:rPr lang="en-US" sz="3200" dirty="0" err="1"/>
              <a:t>si</a:t>
            </a:r>
            <a:r>
              <a:rPr lang="en-US" sz="3200" dirty="0"/>
              <a:t> </a:t>
            </a:r>
            <a:r>
              <a:rPr lang="en-US" sz="3200" dirty="0" err="1"/>
              <a:t>securitatea</a:t>
            </a:r>
            <a:r>
              <a:rPr lang="en-US" sz="3200" dirty="0"/>
              <a:t> </a:t>
            </a:r>
            <a:r>
              <a:rPr lang="en-US" sz="3200" dirty="0" err="1"/>
              <a:t>datelor</a:t>
            </a:r>
            <a:r>
              <a:rPr lang="en-US" sz="3200" dirty="0"/>
              <a:t>;</a:t>
            </a:r>
            <a:endParaRPr lang="ro-MD" sz="3200" dirty="0"/>
          </a:p>
          <a:p>
            <a:pPr marL="342900" indent="-342900">
              <a:buAutoNum type="arabicParenR"/>
            </a:pPr>
            <a:r>
              <a:rPr lang="en-US" sz="3200" dirty="0" err="1"/>
              <a:t>receptioneaza</a:t>
            </a:r>
            <a:r>
              <a:rPr lang="en-US" sz="3200" dirty="0"/>
              <a:t> </a:t>
            </a:r>
            <a:r>
              <a:rPr lang="en-US" sz="3200" dirty="0" err="1"/>
              <a:t>si</a:t>
            </a:r>
            <a:r>
              <a:rPr lang="en-US" sz="3200" dirty="0"/>
              <a:t> </a:t>
            </a:r>
            <a:r>
              <a:rPr lang="en-US" sz="3200" dirty="0" err="1"/>
              <a:t>executa</a:t>
            </a:r>
            <a:r>
              <a:rPr lang="en-US" sz="3200" dirty="0"/>
              <a:t> </a:t>
            </a:r>
            <a:r>
              <a:rPr lang="en-US" sz="3200" dirty="0" err="1"/>
              <a:t>cererile</a:t>
            </a:r>
            <a:r>
              <a:rPr lang="en-US" sz="3200" dirty="0"/>
              <a:t> de </a:t>
            </a:r>
            <a:r>
              <a:rPr lang="en-US" sz="3200" dirty="0" err="1"/>
              <a:t>modificare</a:t>
            </a:r>
            <a:r>
              <a:rPr lang="en-US" sz="3200" dirty="0"/>
              <a:t> a </a:t>
            </a:r>
            <a:r>
              <a:rPr lang="en-US" sz="3200" dirty="0" err="1"/>
              <a:t>datelor</a:t>
            </a:r>
            <a:r>
              <a:rPr lang="en-US" sz="3200" dirty="0"/>
              <a:t>;</a:t>
            </a:r>
            <a:endParaRPr lang="ro-MD" sz="3200" dirty="0"/>
          </a:p>
          <a:p>
            <a:pPr marL="342900" indent="-342900">
              <a:buAutoNum type="arabicParenR"/>
            </a:pPr>
            <a:r>
              <a:rPr lang="en-US" sz="3200" dirty="0" err="1"/>
              <a:t>receptioneaza</a:t>
            </a:r>
            <a:r>
              <a:rPr lang="en-US" sz="3200" dirty="0"/>
              <a:t> </a:t>
            </a:r>
            <a:r>
              <a:rPr lang="en-US" sz="3200" dirty="0" err="1"/>
              <a:t>cererile</a:t>
            </a:r>
            <a:r>
              <a:rPr lang="en-US" sz="3200" dirty="0"/>
              <a:t> de </a:t>
            </a:r>
            <a:r>
              <a:rPr lang="en-US" sz="3200" dirty="0" err="1"/>
              <a:t>citire</a:t>
            </a:r>
            <a:r>
              <a:rPr lang="en-US" sz="3200" dirty="0"/>
              <a:t> a </a:t>
            </a:r>
            <a:r>
              <a:rPr lang="en-US" sz="3200" dirty="0" err="1"/>
              <a:t>datelor</a:t>
            </a:r>
            <a:r>
              <a:rPr lang="en-US" sz="3200" dirty="0"/>
              <a:t> </a:t>
            </a:r>
            <a:r>
              <a:rPr lang="en-US" sz="3200" dirty="0" err="1"/>
              <a:t>si</a:t>
            </a:r>
            <a:r>
              <a:rPr lang="en-US" sz="3200" dirty="0"/>
              <a:t> </a:t>
            </a:r>
            <a:r>
              <a:rPr lang="en-US" sz="3200" dirty="0" err="1"/>
              <a:t>permite</a:t>
            </a:r>
            <a:r>
              <a:rPr lang="en-US" sz="3200" dirty="0"/>
              <a:t> </a:t>
            </a:r>
            <a:r>
              <a:rPr lang="en-US" sz="3200" dirty="0" err="1"/>
              <a:t>sau</a:t>
            </a:r>
            <a:r>
              <a:rPr lang="en-US" sz="3200" dirty="0"/>
              <a:t> </a:t>
            </a:r>
            <a:r>
              <a:rPr lang="en-US" sz="3200" dirty="0" err="1"/>
              <a:t>interzice</a:t>
            </a:r>
            <a:r>
              <a:rPr lang="en-US" sz="3200" dirty="0"/>
              <a:t> </a:t>
            </a:r>
            <a:r>
              <a:rPr lang="en-US" sz="3200" dirty="0" err="1"/>
              <a:t>accesul</a:t>
            </a:r>
            <a:r>
              <a:rPr lang="en-US" sz="3200" dirty="0"/>
              <a:t> la </a:t>
            </a:r>
            <a:r>
              <a:rPr lang="en-US" sz="3200" dirty="0" err="1"/>
              <a:t>datele</a:t>
            </a:r>
            <a:r>
              <a:rPr lang="en-US" sz="3200" dirty="0"/>
              <a:t> respective</a:t>
            </a:r>
            <a:r>
              <a:rPr lang="en-US" dirty="0"/>
              <a:t>;</a:t>
            </a:r>
            <a:endParaRPr lang="ro-MD" dirty="0"/>
          </a:p>
          <a:p>
            <a:pPr marL="342900" indent="-342900">
              <a:buAutoNum type="arabicParenR"/>
            </a:pPr>
            <a:endParaRPr lang="ro-MD" dirty="0"/>
          </a:p>
          <a:p>
            <a:pPr marL="342900" indent="-342900">
              <a:buAutoNum type="arabicParenR"/>
            </a:pPr>
            <a:endParaRPr lang="ro-MD" dirty="0"/>
          </a:p>
          <a:p>
            <a:pPr marL="342900" indent="-342900">
              <a:buAutoNum type="arabicParenR"/>
            </a:pPr>
            <a:endParaRPr lang="ro-MD" dirty="0"/>
          </a:p>
          <a:p>
            <a:pPr marL="342900" indent="-342900">
              <a:buAutoNum type="arabicParenR"/>
            </a:pPr>
            <a:endParaRPr lang="ro-MD" dirty="0"/>
          </a:p>
          <a:p>
            <a:pPr marL="0" indent="0">
              <a:buNone/>
            </a:pPr>
            <a:r>
              <a:rPr lang="ro-MD" sz="3200" dirty="0"/>
              <a:t>Notă: Calculatorul pe care rulează un program server se numește gazdă.</a:t>
            </a:r>
            <a:endParaRPr lang="ru-RU" sz="3200" dirty="0"/>
          </a:p>
        </p:txBody>
      </p:sp>
    </p:spTree>
    <p:extLst>
      <p:ext uri="{BB962C8B-B14F-4D97-AF65-F5344CB8AC3E}">
        <p14:creationId xmlns:p14="http://schemas.microsoft.com/office/powerpoint/2010/main" val="225370412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AA110C-7E57-404A-A56B-1BCA404636DB}"/>
              </a:ext>
            </a:extLst>
          </p:cNvPr>
          <p:cNvSpPr>
            <a:spLocks noGrp="1"/>
          </p:cNvSpPr>
          <p:nvPr>
            <p:ph type="title"/>
          </p:nvPr>
        </p:nvSpPr>
        <p:spPr/>
        <p:txBody>
          <a:bodyPr/>
          <a:lstStyle/>
          <a:p>
            <a:r>
              <a:rPr lang="ro-MD" dirty="0"/>
              <a:t>Funcțiile unui program client</a:t>
            </a:r>
            <a:endParaRPr lang="ru-RU" dirty="0"/>
          </a:p>
        </p:txBody>
      </p:sp>
      <p:sp>
        <p:nvSpPr>
          <p:cNvPr id="3" name="Объект 2">
            <a:extLst>
              <a:ext uri="{FF2B5EF4-FFF2-40B4-BE49-F238E27FC236}">
                <a16:creationId xmlns:a16="http://schemas.microsoft.com/office/drawing/2014/main" id="{E23A66DD-688F-40D2-B479-E037B5AE9FF4}"/>
              </a:ext>
            </a:extLst>
          </p:cNvPr>
          <p:cNvSpPr>
            <a:spLocks noGrp="1"/>
          </p:cNvSpPr>
          <p:nvPr>
            <p:ph idx="1"/>
          </p:nvPr>
        </p:nvSpPr>
        <p:spPr>
          <a:xfrm>
            <a:off x="685801" y="2142067"/>
            <a:ext cx="10131425" cy="4106333"/>
          </a:xfrm>
        </p:spPr>
        <p:txBody>
          <a:bodyPr>
            <a:normAutofit/>
          </a:bodyPr>
          <a:lstStyle/>
          <a:p>
            <a:pPr marL="400050" indent="-400050">
              <a:buClr>
                <a:schemeClr val="tx1"/>
              </a:buClr>
              <a:buFont typeface="+mj-lt"/>
              <a:buAutoNum type="romanLcPeriod"/>
            </a:pPr>
            <a:r>
              <a:rPr lang="en-US" sz="3600" dirty="0" err="1"/>
              <a:t>ofera</a:t>
            </a:r>
            <a:r>
              <a:rPr lang="en-US" sz="3600" dirty="0"/>
              <a:t> </a:t>
            </a:r>
            <a:r>
              <a:rPr lang="en-US" sz="3600" dirty="0" err="1"/>
              <a:t>utilizatorului</a:t>
            </a:r>
            <a:r>
              <a:rPr lang="en-US" sz="3600" dirty="0"/>
              <a:t> o </a:t>
            </a:r>
            <a:r>
              <a:rPr lang="en-US" sz="3600" dirty="0" err="1"/>
              <a:t>interfata</a:t>
            </a:r>
            <a:r>
              <a:rPr lang="en-US" sz="3600" dirty="0"/>
              <a:t> </a:t>
            </a:r>
            <a:r>
              <a:rPr lang="en-US" sz="3600" dirty="0" err="1"/>
              <a:t>simpla</a:t>
            </a:r>
            <a:r>
              <a:rPr lang="en-US" sz="3600" dirty="0"/>
              <a:t> </a:t>
            </a:r>
            <a:r>
              <a:rPr lang="en-US" sz="3600" dirty="0" err="1"/>
              <a:t>si</a:t>
            </a:r>
            <a:r>
              <a:rPr lang="en-US" sz="3600" dirty="0"/>
              <a:t> </a:t>
            </a:r>
            <a:r>
              <a:rPr lang="en-US" sz="3600" dirty="0" err="1"/>
              <a:t>comoda</a:t>
            </a:r>
            <a:r>
              <a:rPr lang="en-US" sz="3600" dirty="0"/>
              <a:t>;</a:t>
            </a:r>
          </a:p>
          <a:p>
            <a:pPr marL="400050" indent="-400050">
              <a:buClr>
                <a:schemeClr val="tx1"/>
              </a:buClr>
              <a:buFont typeface="+mj-lt"/>
              <a:buAutoNum type="romanLcPeriod"/>
            </a:pPr>
            <a:r>
              <a:rPr lang="en-US" sz="3600" dirty="0" err="1"/>
              <a:t>verifica</a:t>
            </a:r>
            <a:r>
              <a:rPr lang="en-US" sz="3600" dirty="0"/>
              <a:t> </a:t>
            </a:r>
            <a:r>
              <a:rPr lang="en-US" sz="3600" dirty="0" err="1"/>
              <a:t>si</a:t>
            </a:r>
            <a:r>
              <a:rPr lang="en-US" sz="3600" dirty="0"/>
              <a:t> </a:t>
            </a:r>
            <a:r>
              <a:rPr lang="en-US" sz="3600" dirty="0" err="1"/>
              <a:t>editeaza</a:t>
            </a:r>
            <a:r>
              <a:rPr lang="en-US" sz="3600" dirty="0"/>
              <a:t> </a:t>
            </a:r>
            <a:r>
              <a:rPr lang="en-US" sz="3600" dirty="0" err="1"/>
              <a:t>datele</a:t>
            </a:r>
            <a:r>
              <a:rPr lang="en-US" sz="3600" dirty="0"/>
              <a:t> </a:t>
            </a:r>
            <a:r>
              <a:rPr lang="en-US" sz="3600" dirty="0" err="1"/>
              <a:t>introduse</a:t>
            </a:r>
            <a:r>
              <a:rPr lang="en-US" sz="3600" dirty="0"/>
              <a:t> de </a:t>
            </a:r>
            <a:r>
              <a:rPr lang="en-US" sz="3600" dirty="0" err="1"/>
              <a:t>utilizator</a:t>
            </a:r>
            <a:r>
              <a:rPr lang="en-US" sz="3600" dirty="0"/>
              <a:t>;</a:t>
            </a:r>
          </a:p>
          <a:p>
            <a:pPr marL="400050" indent="-400050">
              <a:buClr>
                <a:schemeClr val="tx1"/>
              </a:buClr>
              <a:buFont typeface="+mj-lt"/>
              <a:buAutoNum type="romanLcPeriod"/>
            </a:pPr>
            <a:r>
              <a:rPr lang="en-US" sz="3600" dirty="0" err="1"/>
              <a:t>adreseaza</a:t>
            </a:r>
            <a:r>
              <a:rPr lang="en-US" sz="3600" dirty="0"/>
              <a:t> </a:t>
            </a:r>
            <a:r>
              <a:rPr lang="en-US" sz="3600" dirty="0" err="1"/>
              <a:t>cereri</a:t>
            </a:r>
            <a:r>
              <a:rPr lang="en-US" sz="3600" dirty="0"/>
              <a:t> </a:t>
            </a:r>
            <a:r>
              <a:rPr lang="en-US" sz="3600" dirty="0" err="1"/>
              <a:t>programului</a:t>
            </a:r>
            <a:r>
              <a:rPr lang="en-US" sz="3600" dirty="0"/>
              <a:t> server;</a:t>
            </a:r>
          </a:p>
          <a:p>
            <a:pPr marL="400050" indent="-400050">
              <a:buClr>
                <a:schemeClr val="tx1"/>
              </a:buClr>
              <a:buFont typeface="+mj-lt"/>
              <a:buAutoNum type="romanLcPeriod"/>
            </a:pPr>
            <a:r>
              <a:rPr lang="en-US" sz="3600" dirty="0" err="1"/>
              <a:t>afiseaza</a:t>
            </a:r>
            <a:r>
              <a:rPr lang="en-US" sz="3600" dirty="0"/>
              <a:t> </a:t>
            </a:r>
            <a:r>
              <a:rPr lang="en-US" sz="3600" dirty="0" err="1"/>
              <a:t>informatiile</a:t>
            </a:r>
            <a:r>
              <a:rPr lang="en-US" sz="3600" dirty="0"/>
              <a:t> </a:t>
            </a:r>
            <a:r>
              <a:rPr lang="en-US" sz="3600" dirty="0" err="1"/>
              <a:t>primite</a:t>
            </a:r>
            <a:r>
              <a:rPr lang="en-US" sz="3600" dirty="0"/>
              <a:t> din </a:t>
            </a:r>
            <a:r>
              <a:rPr lang="en-US" sz="3600" dirty="0" err="1"/>
              <a:t>baza</a:t>
            </a:r>
            <a:r>
              <a:rPr lang="en-US" sz="3600" dirty="0"/>
              <a:t> de date</a:t>
            </a:r>
            <a:endParaRPr lang="ru-RU" sz="3600" dirty="0"/>
          </a:p>
        </p:txBody>
      </p:sp>
    </p:spTree>
    <p:extLst>
      <p:ext uri="{BB962C8B-B14F-4D97-AF65-F5344CB8AC3E}">
        <p14:creationId xmlns:p14="http://schemas.microsoft.com/office/powerpoint/2010/main" val="50938086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090631-2CD5-49DF-A3BD-D48995AC6517}"/>
              </a:ext>
            </a:extLst>
          </p:cNvPr>
          <p:cNvSpPr>
            <a:spLocks noGrp="1"/>
          </p:cNvSpPr>
          <p:nvPr>
            <p:ph type="title"/>
          </p:nvPr>
        </p:nvSpPr>
        <p:spPr>
          <a:xfrm>
            <a:off x="5609230" y="542879"/>
            <a:ext cx="4097477" cy="699067"/>
          </a:xfrm>
        </p:spPr>
        <p:txBody>
          <a:bodyPr>
            <a:normAutofit fontScale="90000"/>
          </a:bodyPr>
          <a:lstStyle/>
          <a:p>
            <a:r>
              <a:rPr lang="ro-MD" dirty="0"/>
              <a:t>Modemul</a:t>
            </a:r>
            <a:endParaRPr lang="ru-RU" dirty="0"/>
          </a:p>
        </p:txBody>
      </p:sp>
      <p:sp>
        <p:nvSpPr>
          <p:cNvPr id="3" name="Текст 2">
            <a:extLst>
              <a:ext uri="{FF2B5EF4-FFF2-40B4-BE49-F238E27FC236}">
                <a16:creationId xmlns:a16="http://schemas.microsoft.com/office/drawing/2014/main" id="{EEAC947C-9F3F-4048-8F59-D0234EF6D03E}"/>
              </a:ext>
            </a:extLst>
          </p:cNvPr>
          <p:cNvSpPr>
            <a:spLocks noGrp="1"/>
          </p:cNvSpPr>
          <p:nvPr>
            <p:ph type="body" idx="1"/>
          </p:nvPr>
        </p:nvSpPr>
        <p:spPr>
          <a:xfrm>
            <a:off x="286604" y="1473958"/>
            <a:ext cx="7588154" cy="4967785"/>
          </a:xfrm>
        </p:spPr>
        <p:txBody>
          <a:bodyPr>
            <a:normAutofit/>
          </a:bodyPr>
          <a:lstStyle/>
          <a:p>
            <a:r>
              <a:rPr lang="ro-MD" sz="2200" dirty="0"/>
              <a:t>Modemul este un dispozitiv care converteste (moduleaza/ demoduleaza) semnalele analogice primite prin diferite cai (cablu coaxial, DSL etc) in semnale digitale, astfel incat acestea sa poata fi percepute de catre terminalul pe care dorim utilizarea serviciului de internet (PC, laptop etc).</a:t>
            </a:r>
          </a:p>
          <a:p>
            <a:r>
              <a:rPr lang="en-US" sz="2200" dirty="0" err="1"/>
              <a:t>Modemurile</a:t>
            </a:r>
            <a:r>
              <a:rPr lang="en-US" sz="2200" dirty="0"/>
              <a:t> sunt </a:t>
            </a:r>
            <a:r>
              <a:rPr lang="en-US" sz="2200" dirty="0" err="1"/>
              <a:t>utilizate</a:t>
            </a:r>
            <a:r>
              <a:rPr lang="en-US" sz="2200" dirty="0"/>
              <a:t> pe </a:t>
            </a:r>
            <a:r>
              <a:rPr lang="en-US" sz="2200" dirty="0" err="1"/>
              <a:t>scară</a:t>
            </a:r>
            <a:r>
              <a:rPr lang="en-US" sz="2200" dirty="0"/>
              <a:t> </a:t>
            </a:r>
            <a:r>
              <a:rPr lang="en-US" sz="2200" dirty="0" err="1"/>
              <a:t>largă</a:t>
            </a:r>
            <a:r>
              <a:rPr lang="en-US" sz="2200" dirty="0"/>
              <a:t> </a:t>
            </a:r>
            <a:r>
              <a:rPr lang="en-US" sz="2200" dirty="0" err="1"/>
              <a:t>pentru</a:t>
            </a:r>
            <a:r>
              <a:rPr lang="en-US" sz="2200" dirty="0"/>
              <a:t> a </a:t>
            </a:r>
            <a:r>
              <a:rPr lang="en-US" sz="2200" dirty="0" err="1"/>
              <a:t>conecta</a:t>
            </a:r>
            <a:r>
              <a:rPr lang="en-US" sz="2200" dirty="0"/>
              <a:t> </a:t>
            </a:r>
            <a:r>
              <a:rPr lang="en-US" sz="2200" dirty="0" err="1"/>
              <a:t>computere</a:t>
            </a:r>
            <a:r>
              <a:rPr lang="en-US" sz="2200" dirty="0"/>
              <a:t> </a:t>
            </a:r>
            <a:r>
              <a:rPr lang="en-US" sz="2200" dirty="0" err="1"/>
              <a:t>prin</a:t>
            </a:r>
            <a:r>
              <a:rPr lang="en-US" sz="2200" dirty="0"/>
              <a:t> </a:t>
            </a:r>
            <a:r>
              <a:rPr lang="en-US" sz="2200" dirty="0" err="1"/>
              <a:t>rețeaua</a:t>
            </a:r>
            <a:r>
              <a:rPr lang="en-US" sz="2200" dirty="0"/>
              <a:t> </a:t>
            </a:r>
            <a:r>
              <a:rPr lang="en-US" sz="2200" dirty="0" err="1"/>
              <a:t>telefonică</a:t>
            </a:r>
            <a:r>
              <a:rPr lang="en-US" sz="2200" dirty="0"/>
              <a:t>, </a:t>
            </a:r>
            <a:r>
              <a:rPr lang="en-US" sz="2200" dirty="0" err="1"/>
              <a:t>rețea</a:t>
            </a:r>
            <a:r>
              <a:rPr lang="en-US" sz="2200" dirty="0"/>
              <a:t> de </a:t>
            </a:r>
            <a:r>
              <a:rPr lang="en-US" sz="2200" dirty="0" err="1"/>
              <a:t>cablu</a:t>
            </a:r>
            <a:r>
              <a:rPr lang="en-US" sz="2200" dirty="0"/>
              <a:t>, </a:t>
            </a:r>
            <a:r>
              <a:rPr lang="en-US" sz="2200" dirty="0" err="1"/>
              <a:t>unde</a:t>
            </a:r>
            <a:r>
              <a:rPr lang="en-US" sz="2200" dirty="0"/>
              <a:t> radio. Anterior, </a:t>
            </a:r>
            <a:r>
              <a:rPr lang="en-US" sz="2200" dirty="0" err="1"/>
              <a:t>modemurile</a:t>
            </a:r>
            <a:r>
              <a:rPr lang="en-US" sz="2200" dirty="0"/>
              <a:t> </a:t>
            </a:r>
            <a:r>
              <a:rPr lang="en-US" sz="2200" dirty="0" err="1"/>
              <a:t>erau</a:t>
            </a:r>
            <a:r>
              <a:rPr lang="en-US" sz="2200" dirty="0"/>
              <a:t> </a:t>
            </a:r>
            <a:r>
              <a:rPr lang="en-US" sz="2200" dirty="0" err="1"/>
              <a:t>folosite</a:t>
            </a:r>
            <a:r>
              <a:rPr lang="en-US" sz="2200" dirty="0"/>
              <a:t> </a:t>
            </a:r>
            <a:r>
              <a:rPr lang="en-US" sz="2200" dirty="0" err="1"/>
              <a:t>și</a:t>
            </a:r>
            <a:r>
              <a:rPr lang="en-US" sz="2200" dirty="0"/>
              <a:t> </a:t>
            </a:r>
            <a:r>
              <a:rPr lang="en-US" sz="2200" dirty="0" err="1"/>
              <a:t>în</a:t>
            </a:r>
            <a:r>
              <a:rPr lang="en-US" sz="2200" dirty="0"/>
              <a:t> </a:t>
            </a:r>
            <a:r>
              <a:rPr lang="en-US" sz="2200" dirty="0" err="1"/>
              <a:t>telefoanele</a:t>
            </a:r>
            <a:r>
              <a:rPr lang="en-US" sz="2200" dirty="0"/>
              <a:t> mobile.</a:t>
            </a:r>
            <a:endParaRPr lang="ro-MD" sz="2200" dirty="0"/>
          </a:p>
          <a:p>
            <a:endParaRPr lang="ru-RU" dirty="0"/>
          </a:p>
        </p:txBody>
      </p:sp>
      <p:pic>
        <p:nvPicPr>
          <p:cNvPr id="4" name="Рисунок 3">
            <a:extLst>
              <a:ext uri="{FF2B5EF4-FFF2-40B4-BE49-F238E27FC236}">
                <a16:creationId xmlns:a16="http://schemas.microsoft.com/office/drawing/2014/main" id="{0B36F99E-D768-4980-89BC-0F555D958D8F}"/>
              </a:ext>
            </a:extLst>
          </p:cNvPr>
          <p:cNvPicPr>
            <a:picLocks noChangeAspect="1"/>
          </p:cNvPicPr>
          <p:nvPr/>
        </p:nvPicPr>
        <p:blipFill>
          <a:blip r:embed="rId2"/>
          <a:stretch>
            <a:fillRect/>
          </a:stretch>
        </p:blipFill>
        <p:spPr>
          <a:xfrm>
            <a:off x="7992353" y="1589092"/>
            <a:ext cx="3913043" cy="4389500"/>
          </a:xfrm>
          <a:prstGeom prst="rect">
            <a:avLst/>
          </a:prstGeom>
        </p:spPr>
      </p:pic>
    </p:spTree>
    <p:extLst>
      <p:ext uri="{BB962C8B-B14F-4D97-AF65-F5344CB8AC3E}">
        <p14:creationId xmlns:p14="http://schemas.microsoft.com/office/powerpoint/2010/main" val="2252383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6D309-E2CE-4AF7-B37A-451C0D0F666E}"/>
              </a:ext>
            </a:extLst>
          </p:cNvPr>
          <p:cNvSpPr>
            <a:spLocks noGrp="1"/>
          </p:cNvSpPr>
          <p:nvPr>
            <p:ph type="title"/>
          </p:nvPr>
        </p:nvSpPr>
        <p:spPr>
          <a:xfrm>
            <a:off x="685801" y="109182"/>
            <a:ext cx="10131425" cy="968991"/>
          </a:xfrm>
        </p:spPr>
        <p:txBody>
          <a:bodyPr>
            <a:normAutofit/>
          </a:bodyPr>
          <a:lstStyle/>
          <a:p>
            <a:r>
              <a:rPr lang="ro-MD" dirty="0"/>
              <a:t>Tipuri de modeme</a:t>
            </a:r>
            <a:endParaRPr lang="ru-RU" dirty="0"/>
          </a:p>
        </p:txBody>
      </p:sp>
      <p:sp>
        <p:nvSpPr>
          <p:cNvPr id="3" name="Объект 2">
            <a:extLst>
              <a:ext uri="{FF2B5EF4-FFF2-40B4-BE49-F238E27FC236}">
                <a16:creationId xmlns:a16="http://schemas.microsoft.com/office/drawing/2014/main" id="{84FB55EC-7AB5-47E1-8D5B-44DD56A85D47}"/>
              </a:ext>
            </a:extLst>
          </p:cNvPr>
          <p:cNvSpPr>
            <a:spLocks noGrp="1"/>
          </p:cNvSpPr>
          <p:nvPr>
            <p:ph sz="half" idx="1"/>
          </p:nvPr>
        </p:nvSpPr>
        <p:spPr>
          <a:xfrm>
            <a:off x="373039" y="1292308"/>
            <a:ext cx="6491785" cy="5272265"/>
          </a:xfrm>
        </p:spPr>
        <p:txBody>
          <a:bodyPr>
            <a:noAutofit/>
          </a:bodyPr>
          <a:lstStyle/>
          <a:p>
            <a:pPr marL="0" indent="0">
              <a:buNone/>
            </a:pPr>
            <a:r>
              <a:rPr lang="ro-MD" sz="3200" dirty="0">
                <a:solidFill>
                  <a:srgbClr val="FF0000"/>
                </a:solidFill>
              </a:rPr>
              <a:t>Clasificarea conform executării</a:t>
            </a:r>
          </a:p>
          <a:p>
            <a:pPr marL="0" indent="0">
              <a:buNone/>
            </a:pPr>
            <a:r>
              <a:rPr lang="en-US" sz="3200" dirty="0">
                <a:solidFill>
                  <a:srgbClr val="FF0000"/>
                </a:solidFill>
              </a:rPr>
              <a:t>extern  - </a:t>
            </a:r>
            <a:r>
              <a:rPr lang="en-US" sz="3200" dirty="0" err="1">
                <a:solidFill>
                  <a:srgbClr val="FF0000"/>
                </a:solidFill>
              </a:rPr>
              <a:t>conectat</a:t>
            </a:r>
            <a:r>
              <a:rPr lang="en-US" sz="3200" dirty="0">
                <a:solidFill>
                  <a:srgbClr val="FF0000"/>
                </a:solidFill>
              </a:rPr>
              <a:t> </a:t>
            </a:r>
            <a:r>
              <a:rPr lang="en-US" sz="3200" dirty="0" err="1">
                <a:solidFill>
                  <a:srgbClr val="FF0000"/>
                </a:solidFill>
              </a:rPr>
              <a:t>prin</a:t>
            </a:r>
            <a:r>
              <a:rPr lang="en-US" sz="3200" dirty="0">
                <a:solidFill>
                  <a:srgbClr val="FF0000"/>
                </a:solidFill>
              </a:rPr>
              <a:t> port, USB - </a:t>
            </a:r>
            <a:r>
              <a:rPr lang="en-US" sz="3200" dirty="0" err="1">
                <a:solidFill>
                  <a:srgbClr val="FF0000"/>
                </a:solidFill>
              </a:rPr>
              <a:t>sau</a:t>
            </a:r>
            <a:r>
              <a:rPr lang="en-US" sz="3200" dirty="0">
                <a:solidFill>
                  <a:srgbClr val="FF0000"/>
                </a:solidFill>
              </a:rPr>
              <a:t> Ethernet - , de </a:t>
            </a:r>
            <a:r>
              <a:rPr lang="en-US" sz="3200" dirty="0" err="1">
                <a:solidFill>
                  <a:srgbClr val="FF0000"/>
                </a:solidFill>
              </a:rPr>
              <a:t>obicei</a:t>
            </a:r>
            <a:r>
              <a:rPr lang="en-US" sz="3200" dirty="0">
                <a:solidFill>
                  <a:srgbClr val="FF0000"/>
                </a:solidFill>
              </a:rPr>
              <a:t> au o </a:t>
            </a:r>
            <a:r>
              <a:rPr lang="en-US" sz="3200" dirty="0" err="1">
                <a:solidFill>
                  <a:srgbClr val="FF0000"/>
                </a:solidFill>
              </a:rPr>
              <a:t>sursă</a:t>
            </a:r>
            <a:r>
              <a:rPr lang="en-US" sz="3200" dirty="0">
                <a:solidFill>
                  <a:srgbClr val="FF0000"/>
                </a:solidFill>
              </a:rPr>
              <a:t> de </a:t>
            </a:r>
            <a:r>
              <a:rPr lang="en-US" sz="3200" dirty="0" err="1">
                <a:solidFill>
                  <a:srgbClr val="FF0000"/>
                </a:solidFill>
              </a:rPr>
              <a:t>alimentare</a:t>
            </a:r>
            <a:r>
              <a:rPr lang="en-US" sz="3200" dirty="0">
                <a:solidFill>
                  <a:srgbClr val="FF0000"/>
                </a:solidFill>
              </a:rPr>
              <a:t> </a:t>
            </a:r>
            <a:r>
              <a:rPr lang="en-US" sz="3200" dirty="0" err="1">
                <a:solidFill>
                  <a:srgbClr val="FF0000"/>
                </a:solidFill>
              </a:rPr>
              <a:t>separată</a:t>
            </a:r>
            <a:endParaRPr lang="en-US" sz="3200" dirty="0">
              <a:solidFill>
                <a:srgbClr val="FF0000"/>
              </a:solidFill>
            </a:endParaRPr>
          </a:p>
          <a:p>
            <a:pPr marL="0" indent="0">
              <a:buNone/>
            </a:pPr>
            <a:r>
              <a:rPr lang="en-US" sz="3200" dirty="0">
                <a:solidFill>
                  <a:srgbClr val="FF0000"/>
                </a:solidFill>
              </a:rPr>
              <a:t>intern  - </a:t>
            </a:r>
            <a:r>
              <a:rPr lang="en-US" sz="3200" dirty="0" err="1">
                <a:solidFill>
                  <a:srgbClr val="FF0000"/>
                </a:solidFill>
              </a:rPr>
              <a:t>instalat</a:t>
            </a:r>
            <a:r>
              <a:rPr lang="en-US" sz="3200" dirty="0">
                <a:solidFill>
                  <a:srgbClr val="FF0000"/>
                </a:solidFill>
              </a:rPr>
              <a:t> </a:t>
            </a:r>
            <a:r>
              <a:rPr lang="en-US" sz="3200" dirty="0" err="1">
                <a:solidFill>
                  <a:srgbClr val="FF0000"/>
                </a:solidFill>
              </a:rPr>
              <a:t>suplimentar</a:t>
            </a:r>
            <a:r>
              <a:rPr lang="en-US" sz="3200" dirty="0">
                <a:solidFill>
                  <a:srgbClr val="FF0000"/>
                </a:solidFill>
              </a:rPr>
              <a:t> </a:t>
            </a:r>
            <a:r>
              <a:rPr lang="en-US" sz="3200" dirty="0" err="1">
                <a:solidFill>
                  <a:srgbClr val="FF0000"/>
                </a:solidFill>
              </a:rPr>
              <a:t>în</a:t>
            </a:r>
            <a:r>
              <a:rPr lang="en-US" sz="3200" dirty="0">
                <a:solidFill>
                  <a:srgbClr val="FF0000"/>
                </a:solidFill>
              </a:rPr>
              <a:t> </a:t>
            </a:r>
            <a:r>
              <a:rPr lang="en-US" sz="3200" dirty="0" err="1">
                <a:solidFill>
                  <a:srgbClr val="FF0000"/>
                </a:solidFill>
              </a:rPr>
              <a:t>interiorul</a:t>
            </a:r>
            <a:r>
              <a:rPr lang="en-US" sz="3200" dirty="0">
                <a:solidFill>
                  <a:srgbClr val="FF0000"/>
                </a:solidFill>
              </a:rPr>
              <a:t> </a:t>
            </a:r>
            <a:r>
              <a:rPr lang="en-US" sz="3200" dirty="0" err="1">
                <a:solidFill>
                  <a:srgbClr val="FF0000"/>
                </a:solidFill>
              </a:rPr>
              <a:t>unității</a:t>
            </a:r>
            <a:r>
              <a:rPr lang="en-US" sz="3200" dirty="0">
                <a:solidFill>
                  <a:srgbClr val="FF0000"/>
                </a:solidFill>
              </a:rPr>
              <a:t> de </a:t>
            </a:r>
            <a:r>
              <a:rPr lang="en-US" sz="3200" dirty="0" err="1">
                <a:solidFill>
                  <a:srgbClr val="FF0000"/>
                </a:solidFill>
              </a:rPr>
              <a:t>sistem</a:t>
            </a:r>
            <a:r>
              <a:rPr lang="en-US" sz="3200" dirty="0">
                <a:solidFill>
                  <a:srgbClr val="FF0000"/>
                </a:solidFill>
              </a:rPr>
              <a:t> </a:t>
            </a:r>
            <a:r>
              <a:rPr lang="en-US" sz="3200" dirty="0" err="1">
                <a:solidFill>
                  <a:srgbClr val="FF0000"/>
                </a:solidFill>
              </a:rPr>
              <a:t>sau</a:t>
            </a:r>
            <a:r>
              <a:rPr lang="en-US" sz="3200" dirty="0">
                <a:solidFill>
                  <a:srgbClr val="FF0000"/>
                </a:solidFill>
              </a:rPr>
              <a:t>.</a:t>
            </a:r>
          </a:p>
          <a:p>
            <a:pPr marL="0" indent="0">
              <a:buNone/>
            </a:pPr>
            <a:r>
              <a:rPr lang="en-US" sz="3200" dirty="0" err="1">
                <a:solidFill>
                  <a:srgbClr val="FF0000"/>
                </a:solidFill>
              </a:rPr>
              <a:t>încorporate</a:t>
            </a:r>
            <a:r>
              <a:rPr lang="en-US" sz="3200" dirty="0">
                <a:solidFill>
                  <a:srgbClr val="FF0000"/>
                </a:solidFill>
              </a:rPr>
              <a:t>  - fac </a:t>
            </a:r>
            <a:r>
              <a:rPr lang="en-US" sz="3200" dirty="0" err="1">
                <a:solidFill>
                  <a:srgbClr val="FF0000"/>
                </a:solidFill>
              </a:rPr>
              <a:t>parte</a:t>
            </a:r>
            <a:r>
              <a:rPr lang="en-US" sz="3200" dirty="0">
                <a:solidFill>
                  <a:srgbClr val="FF0000"/>
                </a:solidFill>
              </a:rPr>
              <a:t> din </a:t>
            </a:r>
            <a:r>
              <a:rPr lang="en-US" sz="3200" dirty="0" err="1">
                <a:solidFill>
                  <a:srgbClr val="FF0000"/>
                </a:solidFill>
              </a:rPr>
              <a:t>dispozitivul</a:t>
            </a:r>
            <a:r>
              <a:rPr lang="en-US" sz="3200" dirty="0">
                <a:solidFill>
                  <a:srgbClr val="FF0000"/>
                </a:solidFill>
              </a:rPr>
              <a:t> </a:t>
            </a:r>
            <a:r>
              <a:rPr lang="en-US" sz="3200" dirty="0" err="1">
                <a:solidFill>
                  <a:srgbClr val="FF0000"/>
                </a:solidFill>
              </a:rPr>
              <a:t>în</a:t>
            </a:r>
            <a:r>
              <a:rPr lang="en-US" sz="3200" dirty="0">
                <a:solidFill>
                  <a:srgbClr val="FF0000"/>
                </a:solidFill>
              </a:rPr>
              <a:t> care sunt </a:t>
            </a:r>
            <a:r>
              <a:rPr lang="en-US" sz="3200" dirty="0" err="1">
                <a:solidFill>
                  <a:srgbClr val="FF0000"/>
                </a:solidFill>
              </a:rPr>
              <a:t>încorporate</a:t>
            </a:r>
            <a:r>
              <a:rPr lang="en-US" sz="3200" dirty="0">
                <a:solidFill>
                  <a:srgbClr val="FF0000"/>
                </a:solidFill>
              </a:rPr>
              <a:t> ( </a:t>
            </a:r>
            <a:r>
              <a:rPr lang="en-US" sz="3200" dirty="0" err="1">
                <a:solidFill>
                  <a:srgbClr val="FF0000"/>
                </a:solidFill>
              </a:rPr>
              <a:t>placă</a:t>
            </a:r>
            <a:r>
              <a:rPr lang="en-US" sz="3200" dirty="0">
                <a:solidFill>
                  <a:srgbClr val="FF0000"/>
                </a:solidFill>
              </a:rPr>
              <a:t> de </a:t>
            </a:r>
            <a:r>
              <a:rPr lang="en-US" sz="3200" dirty="0" err="1">
                <a:solidFill>
                  <a:srgbClr val="FF0000"/>
                </a:solidFill>
              </a:rPr>
              <a:t>bază</a:t>
            </a:r>
            <a:r>
              <a:rPr lang="en-US" sz="3200" dirty="0">
                <a:solidFill>
                  <a:srgbClr val="FF0000"/>
                </a:solidFill>
              </a:rPr>
              <a:t> , laptop </a:t>
            </a:r>
            <a:r>
              <a:rPr lang="en-US" sz="3200" dirty="0" err="1">
                <a:solidFill>
                  <a:srgbClr val="FF0000"/>
                </a:solidFill>
              </a:rPr>
              <a:t>sau</a:t>
            </a:r>
            <a:r>
              <a:rPr lang="en-US" sz="3200" dirty="0">
                <a:solidFill>
                  <a:srgbClr val="FF0000"/>
                </a:solidFill>
              </a:rPr>
              <a:t> </a:t>
            </a:r>
            <a:r>
              <a:rPr lang="en-US" sz="3200" dirty="0" err="1">
                <a:solidFill>
                  <a:srgbClr val="FF0000"/>
                </a:solidFill>
              </a:rPr>
              <a:t>stație</a:t>
            </a:r>
            <a:r>
              <a:rPr lang="en-US" sz="3200" dirty="0">
                <a:solidFill>
                  <a:srgbClr val="FF0000"/>
                </a:solidFill>
              </a:rPr>
              <a:t> de </a:t>
            </a:r>
            <a:r>
              <a:rPr lang="en-US" sz="3200" dirty="0" err="1">
                <a:solidFill>
                  <a:srgbClr val="FF0000"/>
                </a:solidFill>
              </a:rPr>
              <a:t>andocare</a:t>
            </a:r>
            <a:r>
              <a:rPr lang="en-US" sz="3200" dirty="0">
                <a:solidFill>
                  <a:srgbClr val="FF0000"/>
                </a:solidFill>
              </a:rPr>
              <a:t> )</a:t>
            </a:r>
            <a:endParaRPr lang="ru-RU" sz="3200" dirty="0">
              <a:solidFill>
                <a:srgbClr val="FF0000"/>
              </a:solidFill>
            </a:endParaRPr>
          </a:p>
        </p:txBody>
      </p:sp>
      <p:pic>
        <p:nvPicPr>
          <p:cNvPr id="6" name="Рисунок 5">
            <a:extLst>
              <a:ext uri="{FF2B5EF4-FFF2-40B4-BE49-F238E27FC236}">
                <a16:creationId xmlns:a16="http://schemas.microsoft.com/office/drawing/2014/main" id="{98C3D9BF-FB50-4493-A0E0-3BF6A04AD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526" y="1292308"/>
            <a:ext cx="4666434" cy="3499826"/>
          </a:xfrm>
          <a:prstGeom prst="rect">
            <a:avLst/>
          </a:prstGeom>
        </p:spPr>
      </p:pic>
    </p:spTree>
    <p:extLst>
      <p:ext uri="{BB962C8B-B14F-4D97-AF65-F5344CB8AC3E}">
        <p14:creationId xmlns:p14="http://schemas.microsoft.com/office/powerpoint/2010/main" val="286818140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02E69C2-8B7E-4424-9D52-C1BC147E0A61}"/>
              </a:ext>
            </a:extLst>
          </p:cNvPr>
          <p:cNvSpPr>
            <a:spLocks noGrp="1"/>
          </p:cNvSpPr>
          <p:nvPr>
            <p:ph idx="1"/>
          </p:nvPr>
        </p:nvSpPr>
        <p:spPr>
          <a:xfrm>
            <a:off x="300251" y="696036"/>
            <a:ext cx="11505062" cy="5868538"/>
          </a:xfrm>
        </p:spPr>
        <p:txBody>
          <a:bodyPr>
            <a:normAutofit/>
          </a:bodyPr>
          <a:lstStyle/>
          <a:p>
            <a:pPr marL="0" indent="0">
              <a:buNone/>
            </a:pPr>
            <a:r>
              <a:rPr lang="ro-MD" sz="2400" dirty="0"/>
              <a:t>H</a:t>
            </a:r>
            <a:r>
              <a:rPr lang="en-US" sz="2400" dirty="0" err="1"/>
              <a:t>ardware</a:t>
            </a:r>
            <a:r>
              <a:rPr lang="en-US" sz="2400" dirty="0"/>
              <a:t>  - </a:t>
            </a:r>
            <a:r>
              <a:rPr lang="en-US" sz="2400" dirty="0" err="1"/>
              <a:t>toate</a:t>
            </a:r>
            <a:r>
              <a:rPr lang="en-US" sz="2400" dirty="0"/>
              <a:t> </a:t>
            </a:r>
            <a:r>
              <a:rPr lang="en-US" sz="2400" dirty="0" err="1"/>
              <a:t>operațiunile</a:t>
            </a:r>
            <a:r>
              <a:rPr lang="en-US" sz="2400" dirty="0"/>
              <a:t> de </a:t>
            </a:r>
            <a:r>
              <a:rPr lang="en-US" sz="2400" dirty="0" err="1"/>
              <a:t>conversie</a:t>
            </a:r>
            <a:r>
              <a:rPr lang="en-US" sz="2400" dirty="0"/>
              <a:t> a </a:t>
            </a:r>
            <a:r>
              <a:rPr lang="en-US" sz="2400" dirty="0" err="1"/>
              <a:t>semnalului</a:t>
            </a:r>
            <a:r>
              <a:rPr lang="en-US" sz="2400" dirty="0"/>
              <a:t>, </a:t>
            </a:r>
            <a:r>
              <a:rPr lang="en-US" sz="2400" dirty="0" err="1"/>
              <a:t>suportul</a:t>
            </a:r>
            <a:r>
              <a:rPr lang="en-US" sz="2400" dirty="0"/>
              <a:t> </a:t>
            </a:r>
            <a:r>
              <a:rPr lang="en-US" sz="2400" dirty="0" err="1"/>
              <a:t>pentru</a:t>
            </a:r>
            <a:r>
              <a:rPr lang="en-US" sz="2400" dirty="0"/>
              <a:t> </a:t>
            </a:r>
            <a:r>
              <a:rPr lang="en-US" sz="2400" dirty="0" err="1"/>
              <a:t>protocoalele</a:t>
            </a:r>
            <a:r>
              <a:rPr lang="en-US" sz="2400" dirty="0"/>
              <a:t> de </a:t>
            </a:r>
            <a:r>
              <a:rPr lang="en-US" sz="2400" dirty="0" err="1"/>
              <a:t>schimb</a:t>
            </a:r>
            <a:r>
              <a:rPr lang="en-US" sz="2400" dirty="0"/>
              <a:t> </a:t>
            </a:r>
            <a:r>
              <a:rPr lang="en-US" sz="2400" dirty="0" err="1"/>
              <a:t>fizic</a:t>
            </a:r>
            <a:r>
              <a:rPr lang="en-US" sz="2400" dirty="0"/>
              <a:t> sunt </a:t>
            </a:r>
            <a:r>
              <a:rPr lang="en-US" sz="2400" dirty="0" err="1"/>
              <a:t>efectuate</a:t>
            </a:r>
            <a:r>
              <a:rPr lang="en-US" sz="2400" dirty="0"/>
              <a:t> de un calculator </a:t>
            </a:r>
            <a:r>
              <a:rPr lang="en-US" sz="2400" dirty="0" err="1"/>
              <a:t>încorporat</a:t>
            </a:r>
            <a:r>
              <a:rPr lang="en-US" sz="2400" dirty="0"/>
              <a:t> </a:t>
            </a:r>
            <a:r>
              <a:rPr lang="en-US" sz="2400" dirty="0" err="1"/>
              <a:t>în</a:t>
            </a:r>
            <a:r>
              <a:rPr lang="en-US" sz="2400" dirty="0"/>
              <a:t> modem (de </a:t>
            </a:r>
            <a:r>
              <a:rPr lang="en-US" sz="2400" dirty="0" err="1"/>
              <a:t>exemplu</a:t>
            </a:r>
            <a:r>
              <a:rPr lang="en-US" sz="2400" dirty="0"/>
              <a:t>, </a:t>
            </a:r>
            <a:r>
              <a:rPr lang="en-US" sz="2400" dirty="0" err="1"/>
              <a:t>folosind</a:t>
            </a:r>
            <a:r>
              <a:rPr lang="en-US" sz="2400" dirty="0"/>
              <a:t> un DSP </a:t>
            </a:r>
            <a:r>
              <a:rPr lang="en-US" sz="2400" dirty="0" err="1"/>
              <a:t>sau</a:t>
            </a:r>
            <a:r>
              <a:rPr lang="en-US" sz="2400" dirty="0"/>
              <a:t> un </a:t>
            </a:r>
            <a:r>
              <a:rPr lang="en-US" sz="2400" dirty="0" err="1"/>
              <a:t>microcontroler</a:t>
            </a:r>
            <a:r>
              <a:rPr lang="en-US" sz="2400" dirty="0"/>
              <a:t> ). De </a:t>
            </a:r>
            <a:r>
              <a:rPr lang="en-US" sz="2400" dirty="0" err="1"/>
              <a:t>asemenea</a:t>
            </a:r>
            <a:r>
              <a:rPr lang="en-US" sz="2400" dirty="0"/>
              <a:t>, </a:t>
            </a:r>
            <a:r>
              <a:rPr lang="en-US" sz="2400" dirty="0" err="1"/>
              <a:t>în</a:t>
            </a:r>
            <a:r>
              <a:rPr lang="en-US" sz="2400" dirty="0"/>
              <a:t> </a:t>
            </a:r>
            <a:r>
              <a:rPr lang="en-US" sz="2400" dirty="0" err="1"/>
              <a:t>modemul</a:t>
            </a:r>
            <a:r>
              <a:rPr lang="en-US" sz="2400" dirty="0"/>
              <a:t> hardware </a:t>
            </a:r>
            <a:r>
              <a:rPr lang="en-US" sz="2400" dirty="0" err="1"/>
              <a:t>există</a:t>
            </a:r>
            <a:r>
              <a:rPr lang="en-US" sz="2400" dirty="0"/>
              <a:t> ROM .</a:t>
            </a:r>
          </a:p>
          <a:p>
            <a:pPr marL="0" indent="0">
              <a:buNone/>
            </a:pPr>
            <a:r>
              <a:rPr lang="ro-MD" sz="2400" dirty="0"/>
              <a:t>S</a:t>
            </a:r>
            <a:r>
              <a:rPr lang="en-US" sz="2400" dirty="0" err="1"/>
              <a:t>emi</a:t>
            </a:r>
            <a:r>
              <a:rPr lang="en-US" sz="2400" dirty="0"/>
              <a:t>-software ( modem cu </a:t>
            </a:r>
            <a:r>
              <a:rPr lang="en-US" sz="2400" dirty="0" err="1"/>
              <a:t>controler</a:t>
            </a:r>
            <a:r>
              <a:rPr lang="en-US" sz="2400" dirty="0"/>
              <a:t> </a:t>
            </a:r>
            <a:r>
              <a:rPr lang="en-US" sz="2400" dirty="0" err="1"/>
              <a:t>simplificat</a:t>
            </a:r>
            <a:r>
              <a:rPr lang="en-US" sz="2400" dirty="0"/>
              <a:t> , modem soft </a:t>
            </a:r>
            <a:r>
              <a:rPr lang="en-US" sz="2400" dirty="0" err="1"/>
              <a:t>bazat</a:t>
            </a:r>
            <a:r>
              <a:rPr lang="en-US" sz="2400" dirty="0"/>
              <a:t> pe </a:t>
            </a:r>
            <a:r>
              <a:rPr lang="en-US" sz="2400" dirty="0" err="1"/>
              <a:t>controler</a:t>
            </a:r>
            <a:r>
              <a:rPr lang="en-US" sz="2400" dirty="0"/>
              <a:t> ) - </a:t>
            </a:r>
            <a:r>
              <a:rPr lang="en-US" sz="2400" dirty="0" err="1"/>
              <a:t>modemuri</a:t>
            </a:r>
            <a:r>
              <a:rPr lang="en-US" sz="2400" dirty="0"/>
              <a:t> </a:t>
            </a:r>
            <a:r>
              <a:rPr lang="en-US" sz="2400" dirty="0" err="1"/>
              <a:t>în</a:t>
            </a:r>
            <a:r>
              <a:rPr lang="en-US" sz="2400" dirty="0"/>
              <a:t> care o </a:t>
            </a:r>
            <a:r>
              <a:rPr lang="en-US" sz="2400" dirty="0" err="1"/>
              <a:t>parte</a:t>
            </a:r>
            <a:r>
              <a:rPr lang="en-US" sz="2400" dirty="0"/>
              <a:t> din </a:t>
            </a:r>
            <a:r>
              <a:rPr lang="en-US" sz="2400" dirty="0" err="1"/>
              <a:t>funcțiile</a:t>
            </a:r>
            <a:r>
              <a:rPr lang="en-US" sz="2400" dirty="0"/>
              <a:t> </a:t>
            </a:r>
            <a:r>
              <a:rPr lang="en-US" sz="2400" dirty="0" err="1"/>
              <a:t>modemului</a:t>
            </a:r>
            <a:r>
              <a:rPr lang="en-US" sz="2400" dirty="0"/>
              <a:t> </a:t>
            </a:r>
            <a:r>
              <a:rPr lang="en-US" sz="2400" dirty="0" err="1"/>
              <a:t>este</a:t>
            </a:r>
            <a:r>
              <a:rPr lang="en-US" sz="2400" dirty="0"/>
              <a:t> </a:t>
            </a:r>
            <a:r>
              <a:rPr lang="en-US" sz="2400" dirty="0" err="1"/>
              <a:t>realizată</a:t>
            </a:r>
            <a:r>
              <a:rPr lang="en-US" sz="2400" dirty="0"/>
              <a:t> de </a:t>
            </a:r>
            <a:r>
              <a:rPr lang="en-US" sz="2400" dirty="0" err="1"/>
              <a:t>computerul</a:t>
            </a:r>
            <a:r>
              <a:rPr lang="en-US" sz="2400" dirty="0"/>
              <a:t> la care </a:t>
            </a:r>
            <a:r>
              <a:rPr lang="en-US" sz="2400" dirty="0" err="1"/>
              <a:t>este</a:t>
            </a:r>
            <a:r>
              <a:rPr lang="en-US" sz="2400" dirty="0"/>
              <a:t> </a:t>
            </a:r>
            <a:r>
              <a:rPr lang="en-US" sz="2400" dirty="0" err="1"/>
              <a:t>conectat</a:t>
            </a:r>
            <a:r>
              <a:rPr lang="en-US" sz="2400" dirty="0"/>
              <a:t> </a:t>
            </a:r>
            <a:r>
              <a:rPr lang="en-US" sz="2400" dirty="0" err="1"/>
              <a:t>modemul</a:t>
            </a:r>
            <a:r>
              <a:rPr lang="en-US" sz="2400" dirty="0"/>
              <a:t>. De </a:t>
            </a:r>
            <a:r>
              <a:rPr lang="en-US" sz="2400" dirty="0" err="1"/>
              <a:t>exemplu</a:t>
            </a:r>
            <a:r>
              <a:rPr lang="en-US" sz="2400" dirty="0"/>
              <a:t>, </a:t>
            </a:r>
            <a:r>
              <a:rPr lang="en-US" sz="2400" dirty="0" err="1"/>
              <a:t>modularea</a:t>
            </a:r>
            <a:r>
              <a:rPr lang="en-US" sz="2400" dirty="0"/>
              <a:t> </a:t>
            </a:r>
            <a:r>
              <a:rPr lang="en-US" sz="2400" dirty="0" err="1"/>
              <a:t>și</a:t>
            </a:r>
            <a:r>
              <a:rPr lang="en-US" sz="2400" dirty="0"/>
              <a:t> </a:t>
            </a:r>
            <a:r>
              <a:rPr lang="en-US" sz="2400" dirty="0" err="1"/>
              <a:t>demodularea</a:t>
            </a:r>
            <a:r>
              <a:rPr lang="en-US" sz="2400" dirty="0"/>
              <a:t> sunt </a:t>
            </a:r>
            <a:r>
              <a:rPr lang="en-US" sz="2400" dirty="0" err="1"/>
              <a:t>gestionate</a:t>
            </a:r>
            <a:r>
              <a:rPr lang="en-US" sz="2400" dirty="0"/>
              <a:t> de hardware-ul </a:t>
            </a:r>
            <a:r>
              <a:rPr lang="en-US" sz="2400" dirty="0" err="1"/>
              <a:t>modemului</a:t>
            </a:r>
            <a:r>
              <a:rPr lang="en-US" sz="2400" dirty="0"/>
              <a:t>, </a:t>
            </a:r>
            <a:r>
              <a:rPr lang="en-US" sz="2400" dirty="0" err="1"/>
              <a:t>în</a:t>
            </a:r>
            <a:r>
              <a:rPr lang="en-US" sz="2400" dirty="0"/>
              <a:t> </a:t>
            </a:r>
            <a:r>
              <a:rPr lang="en-US" sz="2400" dirty="0" err="1"/>
              <a:t>timp</a:t>
            </a:r>
            <a:r>
              <a:rPr lang="en-US" sz="2400" dirty="0"/>
              <a:t> </a:t>
            </a:r>
            <a:r>
              <a:rPr lang="en-US" sz="2400" dirty="0" err="1"/>
              <a:t>ce</a:t>
            </a:r>
            <a:r>
              <a:rPr lang="en-US" sz="2400" dirty="0"/>
              <a:t> </a:t>
            </a:r>
            <a:r>
              <a:rPr lang="en-US" sz="2400" dirty="0" err="1"/>
              <a:t>protocoalele</a:t>
            </a:r>
            <a:r>
              <a:rPr lang="en-US" sz="2400" dirty="0"/>
              <a:t> de </a:t>
            </a:r>
            <a:r>
              <a:rPr lang="en-US" sz="2400" dirty="0" err="1"/>
              <a:t>nivel</a:t>
            </a:r>
            <a:r>
              <a:rPr lang="en-US" sz="2400" dirty="0"/>
              <a:t> </a:t>
            </a:r>
            <a:r>
              <a:rPr lang="en-US" sz="2400" dirty="0" err="1"/>
              <a:t>înalt</a:t>
            </a:r>
            <a:r>
              <a:rPr lang="en-US" sz="2400" dirty="0"/>
              <a:t> sunt </a:t>
            </a:r>
            <a:r>
              <a:rPr lang="en-US" sz="2400" dirty="0" err="1"/>
              <a:t>acceptate</a:t>
            </a:r>
            <a:r>
              <a:rPr lang="en-US" sz="2400" dirty="0"/>
              <a:t> de driver. </a:t>
            </a:r>
          </a:p>
          <a:p>
            <a:pPr marL="0" indent="0">
              <a:buNone/>
            </a:pPr>
            <a:r>
              <a:rPr lang="ro-MD" sz="2400" dirty="0"/>
              <a:t>S</a:t>
            </a:r>
            <a:r>
              <a:rPr lang="en-US" sz="2400" dirty="0" err="1"/>
              <a:t>oftware</a:t>
            </a:r>
            <a:r>
              <a:rPr lang="en-US" sz="2400" dirty="0"/>
              <a:t> ( </a:t>
            </a:r>
            <a:r>
              <a:rPr lang="en-US" sz="2400" dirty="0" err="1"/>
              <a:t>modemuri</a:t>
            </a:r>
            <a:r>
              <a:rPr lang="en-US" sz="2400" dirty="0"/>
              <a:t> soft , </a:t>
            </a:r>
            <a:r>
              <a:rPr lang="en-US" sz="2400" dirty="0" err="1"/>
              <a:t>modemuri</a:t>
            </a:r>
            <a:r>
              <a:rPr lang="en-US" sz="2400" dirty="0"/>
              <a:t> </a:t>
            </a:r>
            <a:r>
              <a:rPr lang="en-US" sz="2400" dirty="0" err="1"/>
              <a:t>fără</a:t>
            </a:r>
            <a:r>
              <a:rPr lang="en-US" sz="2400" dirty="0"/>
              <a:t> </a:t>
            </a:r>
            <a:r>
              <a:rPr lang="en-US" sz="2400" dirty="0" err="1"/>
              <a:t>controler</a:t>
            </a:r>
            <a:r>
              <a:rPr lang="en-US" sz="2400" dirty="0"/>
              <a:t> , modem soft </a:t>
            </a:r>
            <a:r>
              <a:rPr lang="en-US" sz="2400" dirty="0" err="1"/>
              <a:t>bazat</a:t>
            </a:r>
            <a:r>
              <a:rPr lang="en-US" sz="2400" dirty="0"/>
              <a:t> pe </a:t>
            </a:r>
            <a:r>
              <a:rPr lang="en-US" sz="2400" dirty="0" err="1"/>
              <a:t>gazdă</a:t>
            </a:r>
            <a:r>
              <a:rPr lang="en-US" sz="2400" dirty="0"/>
              <a:t> ) - </a:t>
            </a:r>
            <a:r>
              <a:rPr lang="en-US" sz="2400" dirty="0" err="1"/>
              <a:t>toate</a:t>
            </a:r>
            <a:r>
              <a:rPr lang="en-US" sz="2400" dirty="0"/>
              <a:t> </a:t>
            </a:r>
            <a:r>
              <a:rPr lang="en-US" sz="2400" dirty="0" err="1"/>
              <a:t>operațiunile</a:t>
            </a:r>
            <a:r>
              <a:rPr lang="en-US" sz="2400" dirty="0"/>
              <a:t> de </a:t>
            </a:r>
            <a:r>
              <a:rPr lang="en-US" sz="2400" dirty="0" err="1"/>
              <a:t>codare</a:t>
            </a:r>
            <a:r>
              <a:rPr lang="en-US" sz="2400" dirty="0"/>
              <a:t> a </a:t>
            </a:r>
            <a:r>
              <a:rPr lang="en-US" sz="2400" dirty="0" err="1"/>
              <a:t>semnalului</a:t>
            </a:r>
            <a:r>
              <a:rPr lang="en-US" sz="2400" dirty="0"/>
              <a:t>, </a:t>
            </a:r>
            <a:r>
              <a:rPr lang="en-US" sz="2400" dirty="0" err="1"/>
              <a:t>controlul</a:t>
            </a:r>
            <a:r>
              <a:rPr lang="en-US" sz="2400" dirty="0"/>
              <a:t> </a:t>
            </a:r>
            <a:r>
              <a:rPr lang="en-US" sz="2400" dirty="0" err="1"/>
              <a:t>erorilor</a:t>
            </a:r>
            <a:r>
              <a:rPr lang="en-US" sz="2400" dirty="0"/>
              <a:t> </a:t>
            </a:r>
            <a:r>
              <a:rPr lang="en-US" sz="2400" dirty="0" err="1"/>
              <a:t>și</a:t>
            </a:r>
            <a:r>
              <a:rPr lang="en-US" sz="2400" dirty="0"/>
              <a:t> </a:t>
            </a:r>
            <a:r>
              <a:rPr lang="en-US" sz="2400" dirty="0" err="1"/>
              <a:t>gestionarea</a:t>
            </a:r>
            <a:r>
              <a:rPr lang="en-US" sz="2400" dirty="0"/>
              <a:t> </a:t>
            </a:r>
            <a:r>
              <a:rPr lang="en-US" sz="2400" dirty="0" err="1"/>
              <a:t>protocolului</a:t>
            </a:r>
            <a:r>
              <a:rPr lang="en-US" sz="2400" dirty="0"/>
              <a:t> sunt </a:t>
            </a:r>
            <a:r>
              <a:rPr lang="en-US" sz="2400" dirty="0" err="1"/>
              <a:t>implementate</a:t>
            </a:r>
            <a:r>
              <a:rPr lang="en-US" sz="2400" dirty="0"/>
              <a:t> </a:t>
            </a:r>
            <a:r>
              <a:rPr lang="en-US" sz="2400" dirty="0" err="1"/>
              <a:t>în</a:t>
            </a:r>
            <a:r>
              <a:rPr lang="en-US" sz="2400" dirty="0"/>
              <a:t> software </a:t>
            </a:r>
            <a:r>
              <a:rPr lang="en-US" sz="2400" dirty="0" err="1"/>
              <a:t>și</a:t>
            </a:r>
            <a:r>
              <a:rPr lang="en-US" sz="2400" dirty="0"/>
              <a:t> sunt </a:t>
            </a:r>
            <a:r>
              <a:rPr lang="en-US" sz="2400" dirty="0" err="1"/>
              <a:t>efectuate</a:t>
            </a:r>
            <a:r>
              <a:rPr lang="en-US" sz="2400" dirty="0"/>
              <a:t> de </a:t>
            </a:r>
            <a:r>
              <a:rPr lang="en-US" sz="2400" dirty="0" err="1"/>
              <a:t>procesorul</a:t>
            </a:r>
            <a:r>
              <a:rPr lang="en-US" sz="2400" dirty="0"/>
              <a:t> central al </a:t>
            </a:r>
            <a:r>
              <a:rPr lang="en-US" sz="2400" dirty="0" err="1"/>
              <a:t>computerului</a:t>
            </a:r>
            <a:r>
              <a:rPr lang="en-US" sz="2400" dirty="0"/>
              <a:t>. </a:t>
            </a:r>
            <a:r>
              <a:rPr lang="en-US" sz="2400" dirty="0" err="1"/>
              <a:t>Modemul</a:t>
            </a:r>
            <a:r>
              <a:rPr lang="en-US" sz="2400" dirty="0"/>
              <a:t> </a:t>
            </a:r>
            <a:r>
              <a:rPr lang="en-US" sz="2400" dirty="0" err="1"/>
              <a:t>conține</a:t>
            </a:r>
            <a:r>
              <a:rPr lang="en-US" sz="2400" dirty="0"/>
              <a:t> </a:t>
            </a:r>
            <a:r>
              <a:rPr lang="en-US" sz="2400" dirty="0" err="1"/>
              <a:t>doar</a:t>
            </a:r>
            <a:r>
              <a:rPr lang="en-US" sz="2400" dirty="0"/>
              <a:t> </a:t>
            </a:r>
            <a:r>
              <a:rPr lang="en-US" sz="2400" dirty="0" err="1"/>
              <a:t>circuite</a:t>
            </a:r>
            <a:r>
              <a:rPr lang="en-US" sz="2400" dirty="0"/>
              <a:t> </a:t>
            </a:r>
            <a:r>
              <a:rPr lang="en-US" sz="2400" dirty="0" err="1"/>
              <a:t>analogice</a:t>
            </a:r>
            <a:r>
              <a:rPr lang="en-US" sz="2400" dirty="0"/>
              <a:t> de </a:t>
            </a:r>
            <a:r>
              <a:rPr lang="en-US" sz="2400" dirty="0" err="1"/>
              <a:t>intrare</a:t>
            </a:r>
            <a:r>
              <a:rPr lang="en-US" sz="2400" dirty="0"/>
              <a:t>/</a:t>
            </a:r>
            <a:r>
              <a:rPr lang="en-US" sz="2400" dirty="0" err="1"/>
              <a:t>ieșire</a:t>
            </a:r>
            <a:r>
              <a:rPr lang="en-US" sz="2400" dirty="0"/>
              <a:t> </a:t>
            </a:r>
            <a:r>
              <a:rPr lang="en-US" sz="2400" dirty="0" err="1"/>
              <a:t>și</a:t>
            </a:r>
            <a:r>
              <a:rPr lang="en-US" sz="2400" dirty="0"/>
              <a:t> </a:t>
            </a:r>
            <a:r>
              <a:rPr lang="en-US" sz="2400" dirty="0" err="1"/>
              <a:t>valoarea</a:t>
            </a:r>
            <a:r>
              <a:rPr lang="en-US" sz="2400" dirty="0"/>
              <a:t> </a:t>
            </a:r>
            <a:r>
              <a:rPr lang="en-US" sz="2400" dirty="0" err="1"/>
              <a:t>și</a:t>
            </a:r>
            <a:r>
              <a:rPr lang="en-US" sz="2400" dirty="0"/>
              <a:t> </a:t>
            </a:r>
            <a:r>
              <a:rPr lang="en-US" sz="2400" dirty="0" err="1"/>
              <a:t>convertoarele</a:t>
            </a:r>
            <a:r>
              <a:rPr lang="en-US" sz="2400" dirty="0"/>
              <a:t> </a:t>
            </a:r>
            <a:r>
              <a:rPr lang="en-US" sz="2400" dirty="0" err="1"/>
              <a:t>acestuia</a:t>
            </a:r>
            <a:r>
              <a:rPr lang="en-US" sz="2400" dirty="0"/>
              <a:t>, precum </a:t>
            </a:r>
            <a:r>
              <a:rPr lang="en-US" sz="2400" dirty="0" err="1"/>
              <a:t>și</a:t>
            </a:r>
            <a:r>
              <a:rPr lang="en-US" sz="2400" dirty="0"/>
              <a:t> un </a:t>
            </a:r>
            <a:r>
              <a:rPr lang="en-US" sz="2400" dirty="0" err="1"/>
              <a:t>controler</a:t>
            </a:r>
            <a:r>
              <a:rPr lang="en-US" sz="2400" dirty="0"/>
              <a:t> de </a:t>
            </a:r>
            <a:r>
              <a:rPr lang="en-US" sz="2400" dirty="0" err="1"/>
              <a:t>interfață</a:t>
            </a:r>
            <a:r>
              <a:rPr lang="en-US" sz="2400" dirty="0"/>
              <a:t> (de </a:t>
            </a:r>
            <a:r>
              <a:rPr lang="en-US" sz="2400" dirty="0" err="1"/>
              <a:t>exemplu</a:t>
            </a:r>
            <a:r>
              <a:rPr lang="en-US" sz="2400" dirty="0"/>
              <a:t>, USB).</a:t>
            </a:r>
            <a:endParaRPr lang="ru-RU" sz="2400" dirty="0"/>
          </a:p>
        </p:txBody>
      </p:sp>
    </p:spTree>
    <p:extLst>
      <p:ext uri="{BB962C8B-B14F-4D97-AF65-F5344CB8AC3E}">
        <p14:creationId xmlns:p14="http://schemas.microsoft.com/office/powerpoint/2010/main" val="2678175625"/>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0ECA80-9C8C-4E66-BEF5-17FAC6D3DADB}"/>
              </a:ext>
            </a:extLst>
          </p:cNvPr>
          <p:cNvSpPr>
            <a:spLocks noGrp="1"/>
          </p:cNvSpPr>
          <p:nvPr>
            <p:ph type="title"/>
          </p:nvPr>
        </p:nvSpPr>
        <p:spPr>
          <a:xfrm>
            <a:off x="7915701" y="418532"/>
            <a:ext cx="2756847" cy="1456267"/>
          </a:xfrm>
        </p:spPr>
        <p:txBody>
          <a:bodyPr/>
          <a:lstStyle/>
          <a:p>
            <a:r>
              <a:rPr lang="ro-MD" dirty="0"/>
              <a:t>Routerul</a:t>
            </a:r>
            <a:endParaRPr lang="ru-RU" dirty="0"/>
          </a:p>
        </p:txBody>
      </p:sp>
      <p:sp>
        <p:nvSpPr>
          <p:cNvPr id="3" name="Объект 2">
            <a:extLst>
              <a:ext uri="{FF2B5EF4-FFF2-40B4-BE49-F238E27FC236}">
                <a16:creationId xmlns:a16="http://schemas.microsoft.com/office/drawing/2014/main" id="{065678D6-94E7-4F37-9EFA-A5A10F392287}"/>
              </a:ext>
            </a:extLst>
          </p:cNvPr>
          <p:cNvSpPr>
            <a:spLocks noGrp="1"/>
          </p:cNvSpPr>
          <p:nvPr>
            <p:ph sz="half" idx="1"/>
          </p:nvPr>
        </p:nvSpPr>
        <p:spPr>
          <a:xfrm>
            <a:off x="395786" y="418531"/>
            <a:ext cx="6100548" cy="6036859"/>
          </a:xfrm>
        </p:spPr>
        <p:txBody>
          <a:bodyPr>
            <a:normAutofit fontScale="85000" lnSpcReduction="20000"/>
          </a:bodyPr>
          <a:lstStyle/>
          <a:p>
            <a:pPr marL="0" indent="0">
              <a:buNone/>
            </a:pPr>
            <a:r>
              <a:rPr lang="en-US" sz="3600" dirty="0" err="1"/>
              <a:t>Routerul</a:t>
            </a:r>
            <a:r>
              <a:rPr lang="en-US" sz="3600" dirty="0"/>
              <a:t> </a:t>
            </a:r>
            <a:r>
              <a:rPr lang="en-US" sz="3600" dirty="0" err="1"/>
              <a:t>transmite</a:t>
            </a:r>
            <a:r>
              <a:rPr lang="en-US" sz="3600" dirty="0"/>
              <a:t> </a:t>
            </a:r>
            <a:r>
              <a:rPr lang="en-US" sz="3600" dirty="0" err="1"/>
              <a:t>conexiunea</a:t>
            </a:r>
            <a:r>
              <a:rPr lang="en-US" sz="3600" dirty="0"/>
              <a:t> de internet </a:t>
            </a:r>
            <a:r>
              <a:rPr lang="en-US" sz="3600" dirty="0" err="1"/>
              <a:t>catre</a:t>
            </a:r>
            <a:r>
              <a:rPr lang="en-US" sz="3600" dirty="0"/>
              <a:t> </a:t>
            </a:r>
            <a:r>
              <a:rPr lang="en-US" sz="3600" dirty="0" err="1"/>
              <a:t>toate</a:t>
            </a:r>
            <a:r>
              <a:rPr lang="en-US" sz="3600" dirty="0"/>
              <a:t> </a:t>
            </a:r>
            <a:r>
              <a:rPr lang="en-US" sz="3600" dirty="0" err="1"/>
              <a:t>dispozitivele</a:t>
            </a:r>
            <a:r>
              <a:rPr lang="en-US" sz="3600" dirty="0"/>
              <a:t> </a:t>
            </a:r>
            <a:r>
              <a:rPr lang="en-US" sz="3600" dirty="0" err="1"/>
              <a:t>prin</a:t>
            </a:r>
            <a:r>
              <a:rPr lang="en-US" sz="3600" dirty="0"/>
              <a:t> </a:t>
            </a:r>
            <a:r>
              <a:rPr lang="en-US" sz="3600" dirty="0" err="1"/>
              <a:t>rutarea</a:t>
            </a:r>
            <a:r>
              <a:rPr lang="en-US" sz="3600" dirty="0"/>
              <a:t> </a:t>
            </a:r>
            <a:r>
              <a:rPr lang="en-US" sz="3600" dirty="0" err="1"/>
              <a:t>pachetelor</a:t>
            </a:r>
            <a:r>
              <a:rPr lang="en-US" sz="3600" dirty="0"/>
              <a:t> de date </a:t>
            </a:r>
            <a:r>
              <a:rPr lang="en-US" sz="3600" dirty="0" err="1"/>
              <a:t>catre</a:t>
            </a:r>
            <a:r>
              <a:rPr lang="en-US" sz="3600" dirty="0"/>
              <a:t> </a:t>
            </a:r>
            <a:r>
              <a:rPr lang="en-US" sz="3600" dirty="0" err="1"/>
              <a:t>acestea</a:t>
            </a:r>
            <a:r>
              <a:rPr lang="en-US" sz="3600" dirty="0"/>
              <a:t>, </a:t>
            </a:r>
            <a:r>
              <a:rPr lang="en-US" sz="3600" dirty="0" err="1"/>
              <a:t>folosind</a:t>
            </a:r>
            <a:r>
              <a:rPr lang="en-US" sz="3600" dirty="0"/>
              <a:t> o </a:t>
            </a:r>
            <a:r>
              <a:rPr lang="en-US" sz="3600" dirty="0" err="1"/>
              <a:t>singura</a:t>
            </a:r>
            <a:r>
              <a:rPr lang="en-US" sz="3600" dirty="0"/>
              <a:t> </a:t>
            </a:r>
            <a:r>
              <a:rPr lang="en-US" sz="3600" dirty="0" err="1"/>
              <a:t>retea</a:t>
            </a:r>
            <a:r>
              <a:rPr lang="en-US" sz="3600" dirty="0"/>
              <a:t> </a:t>
            </a:r>
            <a:r>
              <a:rPr lang="en-US" sz="3600" dirty="0" err="1"/>
              <a:t>fizica</a:t>
            </a:r>
            <a:r>
              <a:rPr lang="en-US" sz="3600" dirty="0"/>
              <a:t> (</a:t>
            </a:r>
            <a:r>
              <a:rPr lang="en-US" sz="3600" dirty="0" err="1"/>
              <a:t>aceasta</a:t>
            </a:r>
            <a:r>
              <a:rPr lang="en-US" sz="3600" dirty="0"/>
              <a:t> </a:t>
            </a:r>
            <a:r>
              <a:rPr lang="en-US" sz="3600" dirty="0" err="1"/>
              <a:t>venind</a:t>
            </a:r>
            <a:r>
              <a:rPr lang="en-US" sz="3600" dirty="0"/>
              <a:t> de la </a:t>
            </a:r>
            <a:r>
              <a:rPr lang="en-US" sz="3600" dirty="0" err="1"/>
              <a:t>operatorul</a:t>
            </a:r>
            <a:r>
              <a:rPr lang="en-US" sz="3600" dirty="0"/>
              <a:t> de internet). </a:t>
            </a:r>
            <a:r>
              <a:rPr lang="en-US" sz="3600" dirty="0" err="1"/>
              <a:t>Routerele</a:t>
            </a:r>
            <a:r>
              <a:rPr lang="en-US" sz="3600" dirty="0"/>
              <a:t> au incorporate switch-</a:t>
            </a:r>
            <a:r>
              <a:rPr lang="en-US" sz="3600" dirty="0" err="1"/>
              <a:t>uri</a:t>
            </a:r>
            <a:r>
              <a:rPr lang="en-US" sz="3600" dirty="0"/>
              <a:t>, </a:t>
            </a:r>
            <a:r>
              <a:rPr lang="en-US" sz="3600" dirty="0" err="1"/>
              <a:t>astfel</a:t>
            </a:r>
            <a:r>
              <a:rPr lang="en-US" sz="3600" dirty="0"/>
              <a:t> </a:t>
            </a:r>
            <a:r>
              <a:rPr lang="en-US" sz="3600" dirty="0" err="1"/>
              <a:t>incat</a:t>
            </a:r>
            <a:r>
              <a:rPr lang="en-US" sz="3600" dirty="0"/>
              <a:t> </a:t>
            </a:r>
            <a:r>
              <a:rPr lang="en-US" sz="3600" dirty="0" err="1"/>
              <a:t>putem</a:t>
            </a:r>
            <a:r>
              <a:rPr lang="en-US" sz="3600" dirty="0"/>
              <a:t> </a:t>
            </a:r>
            <a:r>
              <a:rPr lang="en-US" sz="3600" dirty="0" err="1"/>
              <a:t>sa</a:t>
            </a:r>
            <a:r>
              <a:rPr lang="en-US" sz="3600" dirty="0"/>
              <a:t> </a:t>
            </a:r>
            <a:r>
              <a:rPr lang="en-US" sz="3600" dirty="0" err="1"/>
              <a:t>conectam</a:t>
            </a:r>
            <a:r>
              <a:rPr lang="en-US" sz="3600" dirty="0"/>
              <a:t> </a:t>
            </a:r>
            <a:r>
              <a:rPr lang="en-US" sz="3600" dirty="0" err="1"/>
              <a:t>simultan</a:t>
            </a:r>
            <a:r>
              <a:rPr lang="en-US" sz="3600" dirty="0"/>
              <a:t> </a:t>
            </a:r>
            <a:r>
              <a:rPr lang="en-US" sz="3600" dirty="0" err="1"/>
              <a:t>mai</a:t>
            </a:r>
            <a:r>
              <a:rPr lang="en-US" sz="3600" dirty="0"/>
              <a:t> </a:t>
            </a:r>
            <a:r>
              <a:rPr lang="en-US" sz="3600" dirty="0" err="1"/>
              <a:t>multe</a:t>
            </a:r>
            <a:r>
              <a:rPr lang="en-US" sz="3600" dirty="0"/>
              <a:t> device-</a:t>
            </a:r>
            <a:r>
              <a:rPr lang="en-US" sz="3600" dirty="0" err="1"/>
              <a:t>uri</a:t>
            </a:r>
            <a:r>
              <a:rPr lang="en-US" sz="3600" dirty="0"/>
              <a:t> </a:t>
            </a:r>
            <a:r>
              <a:rPr lang="en-US" sz="3600" dirty="0" err="1"/>
              <a:t>prin</a:t>
            </a:r>
            <a:r>
              <a:rPr lang="en-US" sz="3600" dirty="0"/>
              <a:t> </a:t>
            </a:r>
            <a:r>
              <a:rPr lang="en-US" sz="3600" dirty="0" err="1"/>
              <a:t>cablu</a:t>
            </a:r>
            <a:r>
              <a:rPr lang="en-US" sz="3600" dirty="0"/>
              <a:t> UTP, in </a:t>
            </a:r>
            <a:r>
              <a:rPr lang="en-US" sz="3600" dirty="0" err="1"/>
              <a:t>functie</a:t>
            </a:r>
            <a:r>
              <a:rPr lang="en-US" sz="3600" dirty="0"/>
              <a:t> de </a:t>
            </a:r>
            <a:r>
              <a:rPr lang="en-US" sz="3600" dirty="0" err="1"/>
              <a:t>numarul</a:t>
            </a:r>
            <a:r>
              <a:rPr lang="en-US" sz="3600" dirty="0"/>
              <a:t> de </a:t>
            </a:r>
            <a:r>
              <a:rPr lang="en-US" sz="3600" dirty="0" err="1"/>
              <a:t>porturi</a:t>
            </a:r>
            <a:r>
              <a:rPr lang="en-US" sz="3600" dirty="0"/>
              <a:t> LAN </a:t>
            </a:r>
            <a:r>
              <a:rPr lang="en-US" sz="3600" dirty="0" err="1"/>
              <a:t>disponibil</a:t>
            </a:r>
            <a:r>
              <a:rPr lang="en-US" sz="3600" dirty="0"/>
              <a:t>, </a:t>
            </a:r>
            <a:r>
              <a:rPr lang="en-US" sz="3600" dirty="0" err="1"/>
              <a:t>si</a:t>
            </a:r>
            <a:r>
              <a:rPr lang="en-US" sz="3600" dirty="0"/>
              <a:t>, de </a:t>
            </a:r>
            <a:r>
              <a:rPr lang="en-US" sz="3600" dirty="0" err="1"/>
              <a:t>asemenea</a:t>
            </a:r>
            <a:r>
              <a:rPr lang="en-US" sz="3600" dirty="0"/>
              <a:t>, </a:t>
            </a:r>
            <a:r>
              <a:rPr lang="en-US" sz="3600" dirty="0" err="1"/>
              <a:t>putem</a:t>
            </a:r>
            <a:r>
              <a:rPr lang="en-US" sz="3600" dirty="0"/>
              <a:t> </a:t>
            </a:r>
            <a:r>
              <a:rPr lang="en-US" sz="3600" dirty="0" err="1"/>
              <a:t>conecta</a:t>
            </a:r>
            <a:r>
              <a:rPr lang="en-US" sz="3600" dirty="0"/>
              <a:t> </a:t>
            </a:r>
            <a:r>
              <a:rPr lang="en-US" sz="3600" dirty="0" err="1"/>
              <a:t>dispozitive</a:t>
            </a:r>
            <a:r>
              <a:rPr lang="en-US" sz="3600" dirty="0"/>
              <a:t> </a:t>
            </a:r>
            <a:r>
              <a:rPr lang="en-US" sz="3600" dirty="0" err="1"/>
              <a:t>si</a:t>
            </a:r>
            <a:r>
              <a:rPr lang="en-US" sz="3600" dirty="0"/>
              <a:t> </a:t>
            </a:r>
            <a:r>
              <a:rPr lang="en-US" sz="3600" dirty="0" err="1"/>
              <a:t>prin</a:t>
            </a:r>
            <a:r>
              <a:rPr lang="en-US" sz="3600" dirty="0"/>
              <a:t> wireless (</a:t>
            </a:r>
            <a:r>
              <a:rPr lang="en-US" sz="3600" dirty="0" err="1"/>
              <a:t>telefoane</a:t>
            </a:r>
            <a:r>
              <a:rPr lang="en-US" sz="3600" dirty="0"/>
              <a:t>, </a:t>
            </a:r>
            <a:r>
              <a:rPr lang="en-US" sz="3600" dirty="0" err="1"/>
              <a:t>laptopuri</a:t>
            </a:r>
            <a:r>
              <a:rPr lang="en-US" sz="3600" dirty="0"/>
              <a:t> </a:t>
            </a:r>
            <a:r>
              <a:rPr lang="en-US" sz="3600" dirty="0" err="1"/>
              <a:t>tablete</a:t>
            </a:r>
            <a:r>
              <a:rPr lang="en-US" sz="3600" dirty="0"/>
              <a:t> etc.).</a:t>
            </a:r>
          </a:p>
          <a:p>
            <a:pPr marL="0" indent="0">
              <a:buNone/>
            </a:pPr>
            <a:endParaRPr lang="en-US" dirty="0"/>
          </a:p>
          <a:p>
            <a:pPr marL="0" indent="0">
              <a:buNone/>
            </a:pPr>
            <a:r>
              <a:rPr lang="en-US" dirty="0"/>
              <a:t> </a:t>
            </a:r>
            <a:endParaRPr lang="ru-RU" dirty="0"/>
          </a:p>
        </p:txBody>
      </p:sp>
      <p:pic>
        <p:nvPicPr>
          <p:cNvPr id="5" name="Объект 4">
            <a:extLst>
              <a:ext uri="{FF2B5EF4-FFF2-40B4-BE49-F238E27FC236}">
                <a16:creationId xmlns:a16="http://schemas.microsoft.com/office/drawing/2014/main" id="{9D86A4E4-9C43-4E71-84BF-AC32F2CAE0D0}"/>
              </a:ext>
            </a:extLst>
          </p:cNvPr>
          <p:cNvPicPr>
            <a:picLocks noGrp="1" noChangeAspect="1"/>
          </p:cNvPicPr>
          <p:nvPr>
            <p:ph sz="half" idx="2"/>
          </p:nvPr>
        </p:nvPicPr>
        <p:blipFill>
          <a:blip r:embed="rId2"/>
          <a:stretch>
            <a:fillRect/>
          </a:stretch>
        </p:blipFill>
        <p:spPr>
          <a:xfrm>
            <a:off x="6851175" y="2327024"/>
            <a:ext cx="4499238" cy="3633531"/>
          </a:xfrm>
          <a:prstGeom prst="rect">
            <a:avLst/>
          </a:prstGeom>
        </p:spPr>
      </p:pic>
    </p:spTree>
    <p:extLst>
      <p:ext uri="{BB962C8B-B14F-4D97-AF65-F5344CB8AC3E}">
        <p14:creationId xmlns:p14="http://schemas.microsoft.com/office/powerpoint/2010/main" val="15447987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D331C-31D0-43A2-B1EC-A4AE6CFB10FB}"/>
              </a:ext>
            </a:extLst>
          </p:cNvPr>
          <p:cNvSpPr>
            <a:spLocks noGrp="1"/>
          </p:cNvSpPr>
          <p:nvPr>
            <p:ph type="title"/>
          </p:nvPr>
        </p:nvSpPr>
        <p:spPr>
          <a:xfrm>
            <a:off x="4162567" y="304247"/>
            <a:ext cx="5753907" cy="1456267"/>
          </a:xfrm>
        </p:spPr>
        <p:txBody>
          <a:bodyPr/>
          <a:lstStyle/>
          <a:p>
            <a:r>
              <a:rPr lang="ro-MD" dirty="0"/>
              <a:t>Tipuri de routere</a:t>
            </a:r>
            <a:endParaRPr lang="ru-RU" dirty="0"/>
          </a:p>
        </p:txBody>
      </p:sp>
      <p:sp>
        <p:nvSpPr>
          <p:cNvPr id="3" name="Объект 2">
            <a:extLst>
              <a:ext uri="{FF2B5EF4-FFF2-40B4-BE49-F238E27FC236}">
                <a16:creationId xmlns:a16="http://schemas.microsoft.com/office/drawing/2014/main" id="{E8E1AEEF-2DAF-47BD-9CA0-98DB18035B43}"/>
              </a:ext>
            </a:extLst>
          </p:cNvPr>
          <p:cNvSpPr>
            <a:spLocks noGrp="1"/>
          </p:cNvSpPr>
          <p:nvPr>
            <p:ph sz="half" idx="1"/>
          </p:nvPr>
        </p:nvSpPr>
        <p:spPr>
          <a:xfrm>
            <a:off x="1815152" y="1838344"/>
            <a:ext cx="3422174" cy="734574"/>
          </a:xfrm>
        </p:spPr>
        <p:txBody>
          <a:bodyPr>
            <a:normAutofit/>
          </a:bodyPr>
          <a:lstStyle/>
          <a:p>
            <a:pPr marL="0" indent="0">
              <a:buNone/>
            </a:pPr>
            <a:r>
              <a:rPr lang="ro-MD" sz="3200" dirty="0"/>
              <a:t>Routere individuale</a:t>
            </a:r>
            <a:endParaRPr lang="ru-RU" sz="3200" dirty="0"/>
          </a:p>
        </p:txBody>
      </p:sp>
      <p:sp>
        <p:nvSpPr>
          <p:cNvPr id="4" name="Объект 3">
            <a:extLst>
              <a:ext uri="{FF2B5EF4-FFF2-40B4-BE49-F238E27FC236}">
                <a16:creationId xmlns:a16="http://schemas.microsoft.com/office/drawing/2014/main" id="{E5B4C8A9-A258-49F1-BDF6-643B93071311}"/>
              </a:ext>
            </a:extLst>
          </p:cNvPr>
          <p:cNvSpPr>
            <a:spLocks noGrp="1"/>
          </p:cNvSpPr>
          <p:nvPr>
            <p:ph sz="half" idx="2"/>
          </p:nvPr>
        </p:nvSpPr>
        <p:spPr>
          <a:xfrm>
            <a:off x="6646461" y="1801504"/>
            <a:ext cx="4522738" cy="543890"/>
          </a:xfrm>
        </p:spPr>
        <p:txBody>
          <a:bodyPr>
            <a:noAutofit/>
          </a:bodyPr>
          <a:lstStyle/>
          <a:p>
            <a:pPr marL="0" indent="0">
              <a:buNone/>
            </a:pPr>
            <a:r>
              <a:rPr lang="ro-MD" sz="3200" dirty="0"/>
              <a:t>Routere pentru companii</a:t>
            </a:r>
            <a:endParaRPr lang="ru-RU" sz="3200" dirty="0"/>
          </a:p>
        </p:txBody>
      </p:sp>
      <p:pic>
        <p:nvPicPr>
          <p:cNvPr id="5" name="Рисунок 4">
            <a:extLst>
              <a:ext uri="{FF2B5EF4-FFF2-40B4-BE49-F238E27FC236}">
                <a16:creationId xmlns:a16="http://schemas.microsoft.com/office/drawing/2014/main" id="{F7890403-8E55-4D7B-82FB-B1D85AE4C01D}"/>
              </a:ext>
            </a:extLst>
          </p:cNvPr>
          <p:cNvPicPr>
            <a:picLocks noChangeAspect="1"/>
          </p:cNvPicPr>
          <p:nvPr/>
        </p:nvPicPr>
        <p:blipFill>
          <a:blip r:embed="rId2"/>
          <a:stretch>
            <a:fillRect/>
          </a:stretch>
        </p:blipFill>
        <p:spPr>
          <a:xfrm>
            <a:off x="1223227" y="2784144"/>
            <a:ext cx="4872773" cy="3429000"/>
          </a:xfrm>
          <a:prstGeom prst="rect">
            <a:avLst/>
          </a:prstGeom>
        </p:spPr>
      </p:pic>
      <p:pic>
        <p:nvPicPr>
          <p:cNvPr id="6" name="Рисунок 5">
            <a:extLst>
              <a:ext uri="{FF2B5EF4-FFF2-40B4-BE49-F238E27FC236}">
                <a16:creationId xmlns:a16="http://schemas.microsoft.com/office/drawing/2014/main" id="{28CBAA01-C0E7-49F4-93E2-01E21251DE96}"/>
              </a:ext>
            </a:extLst>
          </p:cNvPr>
          <p:cNvPicPr>
            <a:picLocks noChangeAspect="1"/>
          </p:cNvPicPr>
          <p:nvPr/>
        </p:nvPicPr>
        <p:blipFill>
          <a:blip r:embed="rId3"/>
          <a:stretch>
            <a:fillRect/>
          </a:stretch>
        </p:blipFill>
        <p:spPr>
          <a:xfrm>
            <a:off x="7407224" y="2784144"/>
            <a:ext cx="3911842" cy="3548562"/>
          </a:xfrm>
          <a:prstGeom prst="rect">
            <a:avLst/>
          </a:prstGeom>
        </p:spPr>
      </p:pic>
    </p:spTree>
    <p:extLst>
      <p:ext uri="{BB962C8B-B14F-4D97-AF65-F5344CB8AC3E}">
        <p14:creationId xmlns:p14="http://schemas.microsoft.com/office/powerpoint/2010/main" val="344223684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DA8E28-3970-4585-9C6A-F3F98D64364E}"/>
              </a:ext>
            </a:extLst>
          </p:cNvPr>
          <p:cNvSpPr>
            <a:spLocks noGrp="1"/>
          </p:cNvSpPr>
          <p:nvPr>
            <p:ph type="title"/>
          </p:nvPr>
        </p:nvSpPr>
        <p:spPr>
          <a:xfrm>
            <a:off x="1429566" y="573207"/>
            <a:ext cx="9238434" cy="1329798"/>
          </a:xfrm>
        </p:spPr>
        <p:txBody>
          <a:bodyPr/>
          <a:lstStyle/>
          <a:p>
            <a:r>
              <a:rPr lang="ro-MD" dirty="0"/>
              <a:t>diferența între cele 2 dispozitive</a:t>
            </a:r>
            <a:endParaRPr lang="ru-RU" dirty="0"/>
          </a:p>
        </p:txBody>
      </p:sp>
      <p:sp>
        <p:nvSpPr>
          <p:cNvPr id="3" name="Объект 2">
            <a:extLst>
              <a:ext uri="{FF2B5EF4-FFF2-40B4-BE49-F238E27FC236}">
                <a16:creationId xmlns:a16="http://schemas.microsoft.com/office/drawing/2014/main" id="{90FABB44-34B5-4498-B965-2BEC9A43019F}"/>
              </a:ext>
            </a:extLst>
          </p:cNvPr>
          <p:cNvSpPr>
            <a:spLocks noGrp="1"/>
          </p:cNvSpPr>
          <p:nvPr>
            <p:ph idx="1"/>
          </p:nvPr>
        </p:nvSpPr>
        <p:spPr>
          <a:xfrm>
            <a:off x="8202304" y="2157625"/>
            <a:ext cx="2465696" cy="4127167"/>
          </a:xfrm>
        </p:spPr>
        <p:txBody>
          <a:bodyPr/>
          <a:lstStyle/>
          <a:p>
            <a:pPr marL="0" indent="0">
              <a:buNone/>
            </a:pPr>
            <a:endParaRPr lang="ro-MD" dirty="0"/>
          </a:p>
          <a:p>
            <a:pPr marL="0" indent="0">
              <a:buNone/>
            </a:pPr>
            <a:r>
              <a:rPr lang="ro-MD" dirty="0"/>
              <a:t>	</a:t>
            </a:r>
            <a:r>
              <a:rPr lang="ro-MD" sz="4400" dirty="0"/>
              <a:t>Modem</a:t>
            </a:r>
          </a:p>
          <a:p>
            <a:pPr marL="0" indent="0">
              <a:buNone/>
            </a:pPr>
            <a:endParaRPr lang="ro-MD" dirty="0"/>
          </a:p>
          <a:p>
            <a:pPr marL="0" indent="0">
              <a:buNone/>
            </a:pPr>
            <a:endParaRPr lang="ro-MD" dirty="0"/>
          </a:p>
          <a:p>
            <a:pPr marL="0" indent="0">
              <a:buNone/>
            </a:pPr>
            <a:endParaRPr lang="ro-MD" dirty="0"/>
          </a:p>
          <a:p>
            <a:pPr marL="0" indent="0">
              <a:buNone/>
            </a:pPr>
            <a:endParaRPr lang="ro-MD" dirty="0"/>
          </a:p>
          <a:p>
            <a:pPr marL="0" indent="0">
              <a:buNone/>
            </a:pPr>
            <a:r>
              <a:rPr lang="ro-MD" dirty="0"/>
              <a:t>	</a:t>
            </a:r>
            <a:r>
              <a:rPr lang="ro-MD" sz="4400" dirty="0"/>
              <a:t>Router</a:t>
            </a:r>
            <a:endParaRPr lang="ru-RU" sz="4400" dirty="0"/>
          </a:p>
        </p:txBody>
      </p:sp>
      <p:pic>
        <p:nvPicPr>
          <p:cNvPr id="4" name="Рисунок 3">
            <a:extLst>
              <a:ext uri="{FF2B5EF4-FFF2-40B4-BE49-F238E27FC236}">
                <a16:creationId xmlns:a16="http://schemas.microsoft.com/office/drawing/2014/main" id="{F8A28BC5-5FEB-4239-B4F7-6BA536E84CDB}"/>
              </a:ext>
            </a:extLst>
          </p:cNvPr>
          <p:cNvPicPr>
            <a:picLocks noChangeAspect="1"/>
          </p:cNvPicPr>
          <p:nvPr/>
        </p:nvPicPr>
        <p:blipFill>
          <a:blip r:embed="rId2"/>
          <a:stretch>
            <a:fillRect/>
          </a:stretch>
        </p:blipFill>
        <p:spPr>
          <a:xfrm>
            <a:off x="1171576" y="1830517"/>
            <a:ext cx="6696890" cy="1881675"/>
          </a:xfrm>
          <a:prstGeom prst="rect">
            <a:avLst/>
          </a:prstGeom>
        </p:spPr>
      </p:pic>
      <p:pic>
        <p:nvPicPr>
          <p:cNvPr id="5" name="Рисунок 4">
            <a:extLst>
              <a:ext uri="{FF2B5EF4-FFF2-40B4-BE49-F238E27FC236}">
                <a16:creationId xmlns:a16="http://schemas.microsoft.com/office/drawing/2014/main" id="{EFCB57B1-9B88-45C6-BF50-E479359FB4B6}"/>
              </a:ext>
            </a:extLst>
          </p:cNvPr>
          <p:cNvPicPr>
            <a:picLocks noChangeAspect="1"/>
          </p:cNvPicPr>
          <p:nvPr/>
        </p:nvPicPr>
        <p:blipFill>
          <a:blip r:embed="rId3"/>
          <a:stretch>
            <a:fillRect/>
          </a:stretch>
        </p:blipFill>
        <p:spPr>
          <a:xfrm>
            <a:off x="1171576" y="4012198"/>
            <a:ext cx="6696890" cy="2552375"/>
          </a:xfrm>
          <a:prstGeom prst="rect">
            <a:avLst/>
          </a:prstGeom>
        </p:spPr>
      </p:pic>
    </p:spTree>
    <p:extLst>
      <p:ext uri="{BB962C8B-B14F-4D97-AF65-F5344CB8AC3E}">
        <p14:creationId xmlns:p14="http://schemas.microsoft.com/office/powerpoint/2010/main" val="6362649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481ADEC7-ABCA-428C-8805-C1A9B2A60FC3}"/>
              </a:ext>
            </a:extLst>
          </p:cNvPr>
          <p:cNvPicPr>
            <a:picLocks noChangeAspect="1"/>
          </p:cNvPicPr>
          <p:nvPr/>
        </p:nvPicPr>
        <p:blipFill rotWithShape="1">
          <a:blip r:embed="rId2"/>
          <a:srcRect l="360" t="-1318" r="-1" b="12700"/>
          <a:stretch/>
        </p:blipFill>
        <p:spPr>
          <a:xfrm>
            <a:off x="1042738" y="842334"/>
            <a:ext cx="4186989" cy="4213518"/>
          </a:xfrm>
          <a:prstGeom prst="rect">
            <a:avLst/>
          </a:prstGeom>
        </p:spPr>
      </p:pic>
      <p:sp>
        <p:nvSpPr>
          <p:cNvPr id="3" name="Объект 2">
            <a:extLst>
              <a:ext uri="{FF2B5EF4-FFF2-40B4-BE49-F238E27FC236}">
                <a16:creationId xmlns:a16="http://schemas.microsoft.com/office/drawing/2014/main" id="{73F44D48-FFDF-4C6F-9D35-D02EAC6A10D1}"/>
              </a:ext>
            </a:extLst>
          </p:cNvPr>
          <p:cNvSpPr>
            <a:spLocks noGrp="1"/>
          </p:cNvSpPr>
          <p:nvPr>
            <p:ph idx="1"/>
          </p:nvPr>
        </p:nvSpPr>
        <p:spPr>
          <a:xfrm>
            <a:off x="5677469" y="1045445"/>
            <a:ext cx="5471793" cy="5369003"/>
          </a:xfrm>
        </p:spPr>
        <p:txBody>
          <a:bodyPr>
            <a:noAutofit/>
          </a:bodyPr>
          <a:lstStyle/>
          <a:p>
            <a:pPr marL="0" indent="0">
              <a:buNone/>
            </a:pPr>
            <a:r>
              <a:rPr lang="ro-MD" sz="3200" dirty="0"/>
              <a:t>O rețea de calculatoare reprezină legătura între mulțimi de diferite dimensiuni formate din acestea astfel încât un calculator poate accesa datele, programele sau resursele altuia, ambele fiind conectate la aceeași rețea.</a:t>
            </a:r>
            <a:endParaRPr lang="ru-RU" sz="3200" dirty="0"/>
          </a:p>
        </p:txBody>
      </p:sp>
    </p:spTree>
    <p:extLst>
      <p:ext uri="{BB962C8B-B14F-4D97-AF65-F5344CB8AC3E}">
        <p14:creationId xmlns:p14="http://schemas.microsoft.com/office/powerpoint/2010/main" val="326664174"/>
      </p:ext>
    </p:extLst>
  </p:cSld>
  <p:clrMapOvr>
    <a:masterClrMapping/>
  </p:clrMapOvr>
  <mc:AlternateContent xmlns:mc="http://schemas.openxmlformats.org/markup-compatibility/2006">
    <mc:Choice xmlns:p14="http://schemas.microsoft.com/office/powerpoint/2010/main" Requires="p14">
      <p:transition p14:dur="250">
        <p14:switch dir="r"/>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D3CA44-901C-4A79-ABE9-71078DB2DFE2}"/>
              </a:ext>
            </a:extLst>
          </p:cNvPr>
          <p:cNvSpPr>
            <a:spLocks noGrp="1"/>
          </p:cNvSpPr>
          <p:nvPr>
            <p:ph type="title"/>
          </p:nvPr>
        </p:nvSpPr>
        <p:spPr/>
        <p:txBody>
          <a:bodyPr/>
          <a:lstStyle/>
          <a:p>
            <a:r>
              <a:rPr lang="ro-MD" dirty="0"/>
              <a:t>Tipuri de rețele</a:t>
            </a:r>
            <a:endParaRPr lang="ru-RU" dirty="0"/>
          </a:p>
        </p:txBody>
      </p:sp>
      <p:sp>
        <p:nvSpPr>
          <p:cNvPr id="3" name="Объект 2">
            <a:extLst>
              <a:ext uri="{FF2B5EF4-FFF2-40B4-BE49-F238E27FC236}">
                <a16:creationId xmlns:a16="http://schemas.microsoft.com/office/drawing/2014/main" id="{99441441-B355-43CD-8802-DE022AF10BA4}"/>
              </a:ext>
            </a:extLst>
          </p:cNvPr>
          <p:cNvSpPr>
            <a:spLocks noGrp="1"/>
          </p:cNvSpPr>
          <p:nvPr>
            <p:ph sz="half" idx="1"/>
          </p:nvPr>
        </p:nvSpPr>
        <p:spPr>
          <a:xfrm>
            <a:off x="1429566" y="2135565"/>
            <a:ext cx="10088666" cy="3960435"/>
          </a:xfrm>
        </p:spPr>
        <p:txBody>
          <a:bodyPr>
            <a:normAutofit fontScale="92500" lnSpcReduction="20000"/>
          </a:bodyPr>
          <a:lstStyle/>
          <a:p>
            <a:pPr marL="0" indent="0">
              <a:buNone/>
            </a:pPr>
            <a:r>
              <a:rPr lang="ro-MD" sz="3900" dirty="0">
                <a:solidFill>
                  <a:srgbClr val="FFFF00"/>
                </a:solidFill>
              </a:rPr>
              <a:t>La moment se cunosc mai multe tipuri de rețele, însă principalele sunt:</a:t>
            </a:r>
          </a:p>
          <a:p>
            <a:pPr marL="342900" indent="-342900">
              <a:buAutoNum type="arabicParenR"/>
            </a:pPr>
            <a:r>
              <a:rPr lang="ro-MD" sz="3900" dirty="0">
                <a:solidFill>
                  <a:srgbClr val="FFFF00"/>
                </a:solidFill>
              </a:rPr>
              <a:t>Rețelele locale – LAN(Local Area Networks) </a:t>
            </a:r>
          </a:p>
          <a:p>
            <a:pPr marL="342900" indent="-342900">
              <a:buAutoNum type="arabicParenR"/>
            </a:pPr>
            <a:r>
              <a:rPr lang="ro-MD" sz="3900" dirty="0">
                <a:solidFill>
                  <a:srgbClr val="FFFF00"/>
                </a:solidFill>
              </a:rPr>
              <a:t>Rețelele regionale/metropolitane – MAN(Metropolitan Area Networks) </a:t>
            </a:r>
          </a:p>
          <a:p>
            <a:pPr marL="342900" indent="-342900">
              <a:buAutoNum type="arabicParenR"/>
            </a:pPr>
            <a:r>
              <a:rPr lang="ro-MD" sz="3900" dirty="0">
                <a:solidFill>
                  <a:srgbClr val="FFFF00"/>
                </a:solidFill>
              </a:rPr>
              <a:t>Rețelele globale – GAN (Global Area Networks) lungimea de peste 1000 km</a:t>
            </a:r>
          </a:p>
          <a:p>
            <a:pPr marL="0" indent="0">
              <a:buNone/>
            </a:pPr>
            <a:endParaRPr lang="ru-RU" dirty="0"/>
          </a:p>
        </p:txBody>
      </p:sp>
    </p:spTree>
    <p:extLst>
      <p:ext uri="{BB962C8B-B14F-4D97-AF65-F5344CB8AC3E}">
        <p14:creationId xmlns:p14="http://schemas.microsoft.com/office/powerpoint/2010/main" val="2681142359"/>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2333E-AC61-4003-8BD6-4B9289C7F8C3}"/>
              </a:ext>
            </a:extLst>
          </p:cNvPr>
          <p:cNvSpPr>
            <a:spLocks noGrp="1"/>
          </p:cNvSpPr>
          <p:nvPr>
            <p:ph type="title"/>
          </p:nvPr>
        </p:nvSpPr>
        <p:spPr>
          <a:xfrm>
            <a:off x="685801" y="609601"/>
            <a:ext cx="10131425" cy="646948"/>
          </a:xfrm>
        </p:spPr>
        <p:txBody>
          <a:bodyPr>
            <a:noAutofit/>
          </a:bodyPr>
          <a:lstStyle/>
          <a:p>
            <a:r>
              <a:rPr lang="ro-MD" sz="4400" dirty="0"/>
              <a:t>Rețele locale</a:t>
            </a:r>
            <a:endParaRPr lang="ru-RU" sz="4400" dirty="0"/>
          </a:p>
        </p:txBody>
      </p:sp>
      <p:sp>
        <p:nvSpPr>
          <p:cNvPr id="3" name="Объект 2">
            <a:extLst>
              <a:ext uri="{FF2B5EF4-FFF2-40B4-BE49-F238E27FC236}">
                <a16:creationId xmlns:a16="http://schemas.microsoft.com/office/drawing/2014/main" id="{42DAF0AB-92B6-40DC-9944-949AD3FCAD81}"/>
              </a:ext>
            </a:extLst>
          </p:cNvPr>
          <p:cNvSpPr>
            <a:spLocks noGrp="1"/>
          </p:cNvSpPr>
          <p:nvPr>
            <p:ph sz="half" idx="1"/>
          </p:nvPr>
        </p:nvSpPr>
        <p:spPr>
          <a:xfrm>
            <a:off x="482772" y="1226790"/>
            <a:ext cx="5334000" cy="5205273"/>
          </a:xfrm>
        </p:spPr>
        <p:txBody>
          <a:bodyPr>
            <a:normAutofit/>
          </a:bodyPr>
          <a:lstStyle/>
          <a:p>
            <a:pPr marL="0" indent="0">
              <a:buNone/>
            </a:pPr>
            <a:r>
              <a:rPr lang="en-US" sz="3600" dirty="0"/>
              <a:t>Un LAN </a:t>
            </a:r>
            <a:r>
              <a:rPr lang="en-US" sz="3600" dirty="0" err="1"/>
              <a:t>este</a:t>
            </a:r>
            <a:r>
              <a:rPr lang="en-US" sz="3600" dirty="0"/>
              <a:t> o </a:t>
            </a:r>
            <a:r>
              <a:rPr lang="en-US" sz="3600" dirty="0" err="1"/>
              <a:t>rețea</a:t>
            </a:r>
            <a:r>
              <a:rPr lang="en-US" sz="3600" dirty="0"/>
              <a:t> care </a:t>
            </a:r>
            <a:r>
              <a:rPr lang="en-US" sz="3600" dirty="0" err="1"/>
              <a:t>acoperă</a:t>
            </a:r>
            <a:r>
              <a:rPr lang="en-US" sz="3600" dirty="0"/>
              <a:t> o </a:t>
            </a:r>
            <a:r>
              <a:rPr lang="en-US" sz="3600" dirty="0" err="1"/>
              <a:t>zonă</a:t>
            </a:r>
            <a:r>
              <a:rPr lang="en-US" sz="3600" dirty="0"/>
              <a:t> </a:t>
            </a:r>
            <a:r>
              <a:rPr lang="en-US" sz="3600" dirty="0" err="1"/>
              <a:t>geografică</a:t>
            </a:r>
            <a:r>
              <a:rPr lang="en-US" sz="3600" dirty="0"/>
              <a:t> </a:t>
            </a:r>
            <a:r>
              <a:rPr lang="en-US" sz="3600" dirty="0" err="1"/>
              <a:t>restrânsă</a:t>
            </a:r>
            <a:r>
              <a:rPr lang="ro-MD" sz="3600" dirty="0"/>
              <a:t> (până la 2 km)</a:t>
            </a:r>
            <a:r>
              <a:rPr lang="en-US" sz="3600" dirty="0"/>
              <a:t>, cum </a:t>
            </a:r>
            <a:r>
              <a:rPr lang="en-US" sz="3600" dirty="0" err="1"/>
              <a:t>ar</a:t>
            </a:r>
            <a:r>
              <a:rPr lang="en-US" sz="3600" dirty="0"/>
              <a:t> fi la </a:t>
            </a:r>
            <a:r>
              <a:rPr lang="en-US" sz="3600" dirty="0" err="1"/>
              <a:t>domiciliu</a:t>
            </a:r>
            <a:r>
              <a:rPr lang="en-US" sz="3600" dirty="0"/>
              <a:t>, </a:t>
            </a:r>
            <a:r>
              <a:rPr lang="en-US" sz="3600" dirty="0" err="1"/>
              <a:t>birou</a:t>
            </a:r>
            <a:r>
              <a:rPr lang="en-US" sz="3600" dirty="0"/>
              <a:t>, </a:t>
            </a:r>
            <a:r>
              <a:rPr lang="en-US" sz="3600" dirty="0" err="1"/>
              <a:t>sau</a:t>
            </a:r>
            <a:r>
              <a:rPr lang="en-US" sz="3600" dirty="0"/>
              <a:t> o </a:t>
            </a:r>
            <a:r>
              <a:rPr lang="en-US" sz="3600" dirty="0" err="1"/>
              <a:t>clădire</a:t>
            </a:r>
            <a:r>
              <a:rPr lang="en-US" sz="3600" dirty="0"/>
              <a:t>. </a:t>
            </a:r>
            <a:r>
              <a:rPr lang="en-US" sz="3600" dirty="0" err="1"/>
              <a:t>Rețelele</a:t>
            </a:r>
            <a:r>
              <a:rPr lang="en-US" sz="3600" dirty="0"/>
              <a:t> LAN </a:t>
            </a:r>
            <a:r>
              <a:rPr lang="en-US" sz="3600" dirty="0" err="1"/>
              <a:t>curente</a:t>
            </a:r>
            <a:r>
              <a:rPr lang="en-US" sz="3600" dirty="0"/>
              <a:t> sunt </a:t>
            </a:r>
            <a:r>
              <a:rPr lang="en-US" sz="3600" dirty="0" err="1"/>
              <a:t>bazate</a:t>
            </a:r>
            <a:r>
              <a:rPr lang="en-US" sz="3600" dirty="0"/>
              <a:t> pe </a:t>
            </a:r>
            <a:r>
              <a:rPr lang="en-US" sz="3600" dirty="0" err="1"/>
              <a:t>tehnologia</a:t>
            </a:r>
            <a:r>
              <a:rPr lang="en-US" sz="3600" dirty="0"/>
              <a:t> Ethernet.</a:t>
            </a:r>
            <a:endParaRPr lang="ro-MD" sz="3600" dirty="0"/>
          </a:p>
          <a:p>
            <a:pPr marL="0" indent="0">
              <a:buNone/>
            </a:pPr>
            <a:endParaRPr lang="ru-RU" dirty="0"/>
          </a:p>
        </p:txBody>
      </p:sp>
      <p:pic>
        <p:nvPicPr>
          <p:cNvPr id="6" name="Объект 5">
            <a:extLst>
              <a:ext uri="{FF2B5EF4-FFF2-40B4-BE49-F238E27FC236}">
                <a16:creationId xmlns:a16="http://schemas.microsoft.com/office/drawing/2014/main" id="{ABBFECF2-3DC0-4F51-A8FA-EE7EC38EDE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013411"/>
            <a:ext cx="5773296" cy="4588041"/>
          </a:xfrm>
        </p:spPr>
      </p:pic>
    </p:spTree>
    <p:extLst>
      <p:ext uri="{BB962C8B-B14F-4D97-AF65-F5344CB8AC3E}">
        <p14:creationId xmlns:p14="http://schemas.microsoft.com/office/powerpoint/2010/main" val="2345421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C3AE65-FAC1-4C6B-81FE-658C08FE48E8}"/>
              </a:ext>
            </a:extLst>
          </p:cNvPr>
          <p:cNvSpPr>
            <a:spLocks noGrp="1"/>
          </p:cNvSpPr>
          <p:nvPr>
            <p:ph type="title"/>
          </p:nvPr>
        </p:nvSpPr>
        <p:spPr>
          <a:xfrm>
            <a:off x="2470245" y="168442"/>
            <a:ext cx="7842914" cy="889592"/>
          </a:xfrm>
        </p:spPr>
        <p:txBody>
          <a:bodyPr>
            <a:normAutofit/>
          </a:bodyPr>
          <a:lstStyle/>
          <a:p>
            <a:r>
              <a:rPr lang="ro-MD" sz="4400" dirty="0"/>
              <a:t>Rețele regionale</a:t>
            </a:r>
            <a:endParaRPr lang="ru-RU" sz="4400" dirty="0"/>
          </a:p>
        </p:txBody>
      </p:sp>
      <p:sp>
        <p:nvSpPr>
          <p:cNvPr id="3" name="Объект 2">
            <a:extLst>
              <a:ext uri="{FF2B5EF4-FFF2-40B4-BE49-F238E27FC236}">
                <a16:creationId xmlns:a16="http://schemas.microsoft.com/office/drawing/2014/main" id="{1925857F-089E-4FD7-B2CE-FA04E1874623}"/>
              </a:ext>
            </a:extLst>
          </p:cNvPr>
          <p:cNvSpPr>
            <a:spLocks noGrp="1"/>
          </p:cNvSpPr>
          <p:nvPr>
            <p:ph sz="half" idx="1"/>
          </p:nvPr>
        </p:nvSpPr>
        <p:spPr>
          <a:xfrm>
            <a:off x="504967" y="1282891"/>
            <a:ext cx="11395880" cy="5406668"/>
          </a:xfrm>
        </p:spPr>
        <p:txBody>
          <a:bodyPr>
            <a:normAutofit/>
          </a:bodyPr>
          <a:lstStyle/>
          <a:p>
            <a:pPr marL="0" indent="0">
              <a:buNone/>
            </a:pPr>
            <a:r>
              <a:rPr lang="en-US" sz="2800" dirty="0" err="1">
                <a:solidFill>
                  <a:srgbClr val="FFC000"/>
                </a:solidFill>
              </a:rPr>
              <a:t>Rețelele</a:t>
            </a:r>
            <a:r>
              <a:rPr lang="en-US" sz="2800" dirty="0">
                <a:solidFill>
                  <a:srgbClr val="FFC000"/>
                </a:solidFill>
              </a:rPr>
              <a:t> </a:t>
            </a:r>
            <a:r>
              <a:rPr lang="en-US" sz="2800" dirty="0" err="1">
                <a:solidFill>
                  <a:srgbClr val="FFC000"/>
                </a:solidFill>
              </a:rPr>
              <a:t>metropolitane</a:t>
            </a:r>
            <a:r>
              <a:rPr lang="en-US" sz="2800" dirty="0">
                <a:solidFill>
                  <a:srgbClr val="FFC000"/>
                </a:solidFill>
              </a:rPr>
              <a:t> (MAN) sunt </a:t>
            </a:r>
            <a:r>
              <a:rPr lang="en-US" sz="2800" dirty="0" err="1">
                <a:solidFill>
                  <a:srgbClr val="FFC000"/>
                </a:solidFill>
              </a:rPr>
              <a:t>rețele</a:t>
            </a:r>
            <a:r>
              <a:rPr lang="en-US" sz="2800" dirty="0">
                <a:solidFill>
                  <a:srgbClr val="FFC000"/>
                </a:solidFill>
              </a:rPr>
              <a:t> de mare </a:t>
            </a:r>
            <a:r>
              <a:rPr lang="en-US" sz="2800" dirty="0" err="1">
                <a:solidFill>
                  <a:srgbClr val="FFC000"/>
                </a:solidFill>
              </a:rPr>
              <a:t>extindere</a:t>
            </a:r>
            <a:r>
              <a:rPr lang="en-US" sz="2800" dirty="0">
                <a:solidFill>
                  <a:srgbClr val="FFC000"/>
                </a:solidFill>
              </a:rPr>
              <a:t> care de </a:t>
            </a:r>
            <a:r>
              <a:rPr lang="en-US" sz="2800" dirty="0" err="1">
                <a:solidFill>
                  <a:srgbClr val="FFC000"/>
                </a:solidFill>
              </a:rPr>
              <a:t>obicei</a:t>
            </a:r>
            <a:r>
              <a:rPr lang="en-US" sz="2800" dirty="0">
                <a:solidFill>
                  <a:srgbClr val="FFC000"/>
                </a:solidFill>
              </a:rPr>
              <a:t> </a:t>
            </a:r>
            <a:r>
              <a:rPr lang="en-US" sz="2800" dirty="0" err="1">
                <a:solidFill>
                  <a:srgbClr val="FFC000"/>
                </a:solidFill>
              </a:rPr>
              <a:t>împînzesc</a:t>
            </a:r>
            <a:r>
              <a:rPr lang="en-US" sz="2800" dirty="0">
                <a:solidFill>
                  <a:srgbClr val="FFC000"/>
                </a:solidFill>
              </a:rPr>
              <a:t> </a:t>
            </a:r>
            <a:r>
              <a:rPr lang="en-US" sz="2800" dirty="0" err="1">
                <a:solidFill>
                  <a:srgbClr val="FFC000"/>
                </a:solidFill>
              </a:rPr>
              <a:t>orașe</a:t>
            </a:r>
            <a:r>
              <a:rPr lang="en-US" sz="2800" dirty="0">
                <a:solidFill>
                  <a:srgbClr val="FFC000"/>
                </a:solidFill>
              </a:rPr>
              <a:t> </a:t>
            </a:r>
            <a:r>
              <a:rPr lang="en-US" sz="2800" dirty="0" err="1">
                <a:solidFill>
                  <a:srgbClr val="FFC000"/>
                </a:solidFill>
              </a:rPr>
              <a:t>întregi</a:t>
            </a:r>
            <a:r>
              <a:rPr lang="en-US" sz="2800" dirty="0">
                <a:solidFill>
                  <a:srgbClr val="FFC000"/>
                </a:solidFill>
              </a:rPr>
              <a:t>. </a:t>
            </a:r>
            <a:endParaRPr lang="ro-MD" sz="2800" dirty="0">
              <a:solidFill>
                <a:srgbClr val="FFC000"/>
              </a:solidFill>
            </a:endParaRPr>
          </a:p>
          <a:p>
            <a:pPr marL="0" indent="0">
              <a:buNone/>
            </a:pPr>
            <a:r>
              <a:rPr lang="en-US" sz="2800" dirty="0" err="1">
                <a:solidFill>
                  <a:srgbClr val="FFC000"/>
                </a:solidFill>
              </a:rPr>
              <a:t>Standardul</a:t>
            </a:r>
            <a:r>
              <a:rPr lang="en-US" sz="2800" dirty="0">
                <a:solidFill>
                  <a:srgbClr val="FFC000"/>
                </a:solidFill>
              </a:rPr>
              <a:t> IEEE 802-2001 </a:t>
            </a:r>
            <a:r>
              <a:rPr lang="en-US" sz="2800" dirty="0" err="1">
                <a:solidFill>
                  <a:srgbClr val="FFC000"/>
                </a:solidFill>
              </a:rPr>
              <a:t>descrie</a:t>
            </a:r>
            <a:r>
              <a:rPr lang="en-US" sz="2800" dirty="0">
                <a:solidFill>
                  <a:srgbClr val="FFC000"/>
                </a:solidFill>
              </a:rPr>
              <a:t> MAN ca </a:t>
            </a:r>
            <a:r>
              <a:rPr lang="en-US" sz="2800" dirty="0" err="1">
                <a:solidFill>
                  <a:srgbClr val="FFC000"/>
                </a:solidFill>
              </a:rPr>
              <a:t>fiind</a:t>
            </a:r>
            <a:r>
              <a:rPr lang="en-US" sz="2800" dirty="0">
                <a:solidFill>
                  <a:srgbClr val="FFC000"/>
                </a:solidFill>
              </a:rPr>
              <a:t> o </a:t>
            </a:r>
            <a:r>
              <a:rPr lang="en-US" sz="2800" dirty="0" err="1">
                <a:solidFill>
                  <a:srgbClr val="FFC000"/>
                </a:solidFill>
              </a:rPr>
              <a:t>rețea</a:t>
            </a:r>
            <a:r>
              <a:rPr lang="en-US" sz="2800" dirty="0">
                <a:solidFill>
                  <a:srgbClr val="FFC000"/>
                </a:solidFill>
              </a:rPr>
              <a:t> care </a:t>
            </a:r>
            <a:r>
              <a:rPr lang="en-US" sz="2800" dirty="0" err="1">
                <a:solidFill>
                  <a:srgbClr val="FFC000"/>
                </a:solidFill>
              </a:rPr>
              <a:t>este</a:t>
            </a:r>
            <a:r>
              <a:rPr lang="en-US" sz="2800" dirty="0">
                <a:solidFill>
                  <a:srgbClr val="FFC000"/>
                </a:solidFill>
              </a:rPr>
              <a:t> </a:t>
            </a:r>
            <a:r>
              <a:rPr lang="en-US" sz="2800" dirty="0" err="1">
                <a:solidFill>
                  <a:srgbClr val="FFC000"/>
                </a:solidFill>
              </a:rPr>
              <a:t>optimizată</a:t>
            </a:r>
            <a:r>
              <a:rPr lang="en-US" sz="2800" dirty="0">
                <a:solidFill>
                  <a:srgbClr val="FFC000"/>
                </a:solidFill>
              </a:rPr>
              <a:t> </a:t>
            </a:r>
            <a:r>
              <a:rPr lang="en-US" sz="2800" dirty="0" err="1">
                <a:solidFill>
                  <a:srgbClr val="FFC000"/>
                </a:solidFill>
              </a:rPr>
              <a:t>pentru</a:t>
            </a:r>
            <a:r>
              <a:rPr lang="en-US" sz="2800" dirty="0">
                <a:solidFill>
                  <a:srgbClr val="FFC000"/>
                </a:solidFill>
              </a:rPr>
              <a:t> o </a:t>
            </a:r>
            <a:r>
              <a:rPr lang="en-US" sz="2800" dirty="0" err="1">
                <a:solidFill>
                  <a:srgbClr val="FFC000"/>
                </a:solidFill>
              </a:rPr>
              <a:t>întindere</a:t>
            </a:r>
            <a:r>
              <a:rPr lang="en-US" sz="2800" dirty="0">
                <a:solidFill>
                  <a:srgbClr val="FFC000"/>
                </a:solidFill>
              </a:rPr>
              <a:t> </a:t>
            </a:r>
            <a:r>
              <a:rPr lang="en-US" sz="2800" dirty="0" err="1">
                <a:solidFill>
                  <a:srgbClr val="FFC000"/>
                </a:solidFill>
              </a:rPr>
              <a:t>geografică</a:t>
            </a:r>
            <a:r>
              <a:rPr lang="en-US" sz="2800" dirty="0">
                <a:solidFill>
                  <a:srgbClr val="FFC000"/>
                </a:solidFill>
              </a:rPr>
              <a:t> </a:t>
            </a:r>
            <a:r>
              <a:rPr lang="en-US" sz="2800" dirty="0" err="1">
                <a:solidFill>
                  <a:srgbClr val="FFC000"/>
                </a:solidFill>
              </a:rPr>
              <a:t>mai</a:t>
            </a:r>
            <a:r>
              <a:rPr lang="en-US" sz="2800" dirty="0">
                <a:solidFill>
                  <a:srgbClr val="FFC000"/>
                </a:solidFill>
              </a:rPr>
              <a:t> mare </a:t>
            </a:r>
            <a:r>
              <a:rPr lang="en-US" sz="2800" dirty="0" err="1">
                <a:solidFill>
                  <a:srgbClr val="FFC000"/>
                </a:solidFill>
              </a:rPr>
              <a:t>decît</a:t>
            </a:r>
            <a:r>
              <a:rPr lang="en-US" sz="2800" dirty="0">
                <a:solidFill>
                  <a:srgbClr val="FFC000"/>
                </a:solidFill>
              </a:rPr>
              <a:t> </a:t>
            </a:r>
            <a:r>
              <a:rPr lang="en-US" sz="2800" dirty="0" err="1">
                <a:solidFill>
                  <a:srgbClr val="FFC000"/>
                </a:solidFill>
              </a:rPr>
              <a:t>rețelele</a:t>
            </a:r>
            <a:r>
              <a:rPr lang="en-US" sz="2800" dirty="0">
                <a:solidFill>
                  <a:srgbClr val="FFC000"/>
                </a:solidFill>
              </a:rPr>
              <a:t> locale LAN, </a:t>
            </a:r>
            <a:r>
              <a:rPr lang="en-US" sz="2800" dirty="0" err="1">
                <a:solidFill>
                  <a:srgbClr val="FFC000"/>
                </a:solidFill>
              </a:rPr>
              <a:t>începând</a:t>
            </a:r>
            <a:r>
              <a:rPr lang="en-US" sz="2800" dirty="0">
                <a:solidFill>
                  <a:srgbClr val="FFC000"/>
                </a:solidFill>
              </a:rPr>
              <a:t> de la </a:t>
            </a:r>
            <a:r>
              <a:rPr lang="en-US" sz="2800" dirty="0" err="1">
                <a:solidFill>
                  <a:srgbClr val="FFC000"/>
                </a:solidFill>
              </a:rPr>
              <a:t>cartiere</a:t>
            </a:r>
            <a:r>
              <a:rPr lang="en-US" sz="2800" dirty="0">
                <a:solidFill>
                  <a:srgbClr val="FFC000"/>
                </a:solidFill>
              </a:rPr>
              <a:t> </a:t>
            </a:r>
            <a:r>
              <a:rPr lang="en-US" sz="2800" dirty="0" err="1">
                <a:solidFill>
                  <a:srgbClr val="FFC000"/>
                </a:solidFill>
              </a:rPr>
              <a:t>rezidențiale</a:t>
            </a:r>
            <a:r>
              <a:rPr lang="en-US" sz="2800" dirty="0">
                <a:solidFill>
                  <a:srgbClr val="FFC000"/>
                </a:solidFill>
              </a:rPr>
              <a:t>, zone </a:t>
            </a:r>
            <a:r>
              <a:rPr lang="en-US" sz="2800" dirty="0" err="1">
                <a:solidFill>
                  <a:srgbClr val="FFC000"/>
                </a:solidFill>
              </a:rPr>
              <a:t>economice</a:t>
            </a:r>
            <a:r>
              <a:rPr lang="en-US" sz="2800" dirty="0">
                <a:solidFill>
                  <a:srgbClr val="FFC000"/>
                </a:solidFill>
              </a:rPr>
              <a:t> </a:t>
            </a:r>
            <a:r>
              <a:rPr lang="en-US" sz="2800" dirty="0" err="1">
                <a:solidFill>
                  <a:srgbClr val="FFC000"/>
                </a:solidFill>
              </a:rPr>
              <a:t>și</a:t>
            </a:r>
            <a:r>
              <a:rPr lang="en-US" sz="2800" dirty="0">
                <a:solidFill>
                  <a:srgbClr val="FFC000"/>
                </a:solidFill>
              </a:rPr>
              <a:t> </a:t>
            </a:r>
            <a:r>
              <a:rPr lang="en-US" sz="2800" dirty="0" err="1">
                <a:solidFill>
                  <a:srgbClr val="FFC000"/>
                </a:solidFill>
              </a:rPr>
              <a:t>până</a:t>
            </a:r>
            <a:r>
              <a:rPr lang="en-US" sz="2800" dirty="0">
                <a:solidFill>
                  <a:srgbClr val="FFC000"/>
                </a:solidFill>
              </a:rPr>
              <a:t> la </a:t>
            </a:r>
            <a:r>
              <a:rPr lang="en-US" sz="2800" dirty="0" err="1">
                <a:solidFill>
                  <a:srgbClr val="FFC000"/>
                </a:solidFill>
              </a:rPr>
              <a:t>orașe</a:t>
            </a:r>
            <a:r>
              <a:rPr lang="en-US" sz="2800" dirty="0">
                <a:solidFill>
                  <a:srgbClr val="FFC000"/>
                </a:solidFill>
              </a:rPr>
              <a:t> </a:t>
            </a:r>
            <a:r>
              <a:rPr lang="en-US" sz="2800" dirty="0" err="1">
                <a:solidFill>
                  <a:srgbClr val="FFC000"/>
                </a:solidFill>
              </a:rPr>
              <a:t>întregi</a:t>
            </a:r>
            <a:r>
              <a:rPr lang="en-US" sz="2800" dirty="0">
                <a:solidFill>
                  <a:srgbClr val="FFC000"/>
                </a:solidFill>
              </a:rPr>
              <a:t>. </a:t>
            </a:r>
            <a:r>
              <a:rPr lang="en-US" sz="2800" dirty="0" err="1">
                <a:solidFill>
                  <a:srgbClr val="FFC000"/>
                </a:solidFill>
              </a:rPr>
              <a:t>Rețelele</a:t>
            </a:r>
            <a:r>
              <a:rPr lang="en-US" sz="2800" dirty="0">
                <a:solidFill>
                  <a:srgbClr val="FFC000"/>
                </a:solidFill>
              </a:rPr>
              <a:t> </a:t>
            </a:r>
            <a:r>
              <a:rPr lang="en-US" sz="2800" dirty="0" err="1">
                <a:solidFill>
                  <a:srgbClr val="FFC000"/>
                </a:solidFill>
              </a:rPr>
              <a:t>metropolitane</a:t>
            </a:r>
            <a:r>
              <a:rPr lang="en-US" sz="2800" dirty="0">
                <a:solidFill>
                  <a:srgbClr val="FFC000"/>
                </a:solidFill>
              </a:rPr>
              <a:t> MAN la </a:t>
            </a:r>
            <a:r>
              <a:rPr lang="en-US" sz="2800" dirty="0" err="1">
                <a:solidFill>
                  <a:srgbClr val="FFC000"/>
                </a:solidFill>
              </a:rPr>
              <a:t>rândul</a:t>
            </a:r>
            <a:r>
              <a:rPr lang="en-US" sz="2800" dirty="0">
                <a:solidFill>
                  <a:srgbClr val="FFC000"/>
                </a:solidFill>
              </a:rPr>
              <a:t> </a:t>
            </a:r>
            <a:r>
              <a:rPr lang="en-US" sz="2800" dirty="0" err="1">
                <a:solidFill>
                  <a:srgbClr val="FFC000"/>
                </a:solidFill>
              </a:rPr>
              <a:t>lor</a:t>
            </a:r>
            <a:r>
              <a:rPr lang="en-US" sz="2800" dirty="0">
                <a:solidFill>
                  <a:srgbClr val="FFC000"/>
                </a:solidFill>
              </a:rPr>
              <a:t> </a:t>
            </a:r>
            <a:r>
              <a:rPr lang="en-US" sz="2800" dirty="0" err="1">
                <a:solidFill>
                  <a:srgbClr val="FFC000"/>
                </a:solidFill>
              </a:rPr>
              <a:t>depind</a:t>
            </a:r>
            <a:r>
              <a:rPr lang="en-US" sz="2800" dirty="0">
                <a:solidFill>
                  <a:srgbClr val="FFC000"/>
                </a:solidFill>
              </a:rPr>
              <a:t> de </a:t>
            </a:r>
            <a:r>
              <a:rPr lang="en-US" sz="2800" dirty="0" err="1">
                <a:solidFill>
                  <a:srgbClr val="FFC000"/>
                </a:solidFill>
              </a:rPr>
              <a:t>canalele</a:t>
            </a:r>
            <a:r>
              <a:rPr lang="en-US" sz="2800" dirty="0">
                <a:solidFill>
                  <a:srgbClr val="FFC000"/>
                </a:solidFill>
              </a:rPr>
              <a:t> de </a:t>
            </a:r>
            <a:r>
              <a:rPr lang="en-US" sz="2800" dirty="0" err="1">
                <a:solidFill>
                  <a:srgbClr val="FFC000"/>
                </a:solidFill>
              </a:rPr>
              <a:t>comunicații</a:t>
            </a:r>
            <a:r>
              <a:rPr lang="en-US" sz="2800" dirty="0">
                <a:solidFill>
                  <a:srgbClr val="FFC000"/>
                </a:solidFill>
              </a:rPr>
              <a:t>, </a:t>
            </a:r>
            <a:r>
              <a:rPr lang="en-US" sz="2800" dirty="0" err="1">
                <a:solidFill>
                  <a:srgbClr val="FFC000"/>
                </a:solidFill>
              </a:rPr>
              <a:t>și</a:t>
            </a:r>
            <a:r>
              <a:rPr lang="en-US" sz="2800" dirty="0">
                <a:solidFill>
                  <a:srgbClr val="FFC000"/>
                </a:solidFill>
              </a:rPr>
              <a:t> </a:t>
            </a:r>
            <a:r>
              <a:rPr lang="en-US" sz="2800" dirty="0" err="1">
                <a:solidFill>
                  <a:srgbClr val="FFC000"/>
                </a:solidFill>
              </a:rPr>
              <a:t>oferă</a:t>
            </a:r>
            <a:r>
              <a:rPr lang="en-US" sz="2800" dirty="0">
                <a:solidFill>
                  <a:srgbClr val="FFC000"/>
                </a:solidFill>
              </a:rPr>
              <a:t> un transfer </a:t>
            </a:r>
            <a:r>
              <a:rPr lang="en-US" sz="2800" dirty="0" err="1">
                <a:solidFill>
                  <a:srgbClr val="FFC000"/>
                </a:solidFill>
              </a:rPr>
              <a:t>moderat</a:t>
            </a:r>
            <a:r>
              <a:rPr lang="en-US" sz="2800" dirty="0">
                <a:solidFill>
                  <a:srgbClr val="FFC000"/>
                </a:solidFill>
              </a:rPr>
              <a:t> </a:t>
            </a:r>
            <a:r>
              <a:rPr lang="en-US" sz="2800" dirty="0" err="1">
                <a:solidFill>
                  <a:srgbClr val="FFC000"/>
                </a:solidFill>
              </a:rPr>
              <a:t>pâna</a:t>
            </a:r>
            <a:r>
              <a:rPr lang="en-US" sz="2800" dirty="0">
                <a:solidFill>
                  <a:srgbClr val="FFC000"/>
                </a:solidFill>
              </a:rPr>
              <a:t> la transfer </a:t>
            </a:r>
            <a:r>
              <a:rPr lang="en-US" sz="2800" dirty="0" err="1">
                <a:solidFill>
                  <a:srgbClr val="FFC000"/>
                </a:solidFill>
              </a:rPr>
              <a:t>înalt</a:t>
            </a:r>
            <a:r>
              <a:rPr lang="en-US" sz="2800" dirty="0">
                <a:solidFill>
                  <a:srgbClr val="FFC000"/>
                </a:solidFill>
              </a:rPr>
              <a:t> de date. </a:t>
            </a:r>
            <a:endParaRPr lang="ro-MD" sz="2800" dirty="0">
              <a:solidFill>
                <a:srgbClr val="FFC000"/>
              </a:solidFill>
            </a:endParaRPr>
          </a:p>
          <a:p>
            <a:pPr marL="0" indent="0">
              <a:buNone/>
            </a:pPr>
            <a:r>
              <a:rPr lang="en-US" sz="2800" dirty="0" err="1">
                <a:solidFill>
                  <a:srgbClr val="FFC000"/>
                </a:solidFill>
              </a:rPr>
              <a:t>Multe</a:t>
            </a:r>
            <a:r>
              <a:rPr lang="en-US" sz="2800" dirty="0">
                <a:solidFill>
                  <a:srgbClr val="FFC000"/>
                </a:solidFill>
              </a:rPr>
              <a:t> </a:t>
            </a:r>
            <a:r>
              <a:rPr lang="en-US" sz="2800" dirty="0" err="1">
                <a:solidFill>
                  <a:srgbClr val="FFC000"/>
                </a:solidFill>
              </a:rPr>
              <a:t>companii</a:t>
            </a:r>
            <a:r>
              <a:rPr lang="en-US" sz="2800" dirty="0">
                <a:solidFill>
                  <a:srgbClr val="FFC000"/>
                </a:solidFill>
              </a:rPr>
              <a:t> </a:t>
            </a:r>
            <a:r>
              <a:rPr lang="en-US" sz="2800" dirty="0" err="1">
                <a:solidFill>
                  <a:srgbClr val="FFC000"/>
                </a:solidFill>
              </a:rPr>
              <a:t>dau</a:t>
            </a:r>
            <a:r>
              <a:rPr lang="en-US" sz="2800" dirty="0">
                <a:solidFill>
                  <a:srgbClr val="FFC000"/>
                </a:solidFill>
              </a:rPr>
              <a:t> cu </a:t>
            </a:r>
            <a:r>
              <a:rPr lang="en-US" sz="2800" dirty="0" err="1">
                <a:solidFill>
                  <a:srgbClr val="FFC000"/>
                </a:solidFill>
              </a:rPr>
              <a:t>chirie</a:t>
            </a:r>
            <a:r>
              <a:rPr lang="en-US" sz="2800" dirty="0">
                <a:solidFill>
                  <a:srgbClr val="FFC000"/>
                </a:solidFill>
              </a:rPr>
              <a:t> </a:t>
            </a:r>
            <a:r>
              <a:rPr lang="en-US" sz="2800" dirty="0" err="1">
                <a:solidFill>
                  <a:srgbClr val="FFC000"/>
                </a:solidFill>
              </a:rPr>
              <a:t>sau</a:t>
            </a:r>
            <a:r>
              <a:rPr lang="en-US" sz="2800" dirty="0">
                <a:solidFill>
                  <a:srgbClr val="FFC000"/>
                </a:solidFill>
              </a:rPr>
              <a:t> </a:t>
            </a:r>
            <a:r>
              <a:rPr lang="en-US" sz="2800" dirty="0" err="1">
                <a:solidFill>
                  <a:srgbClr val="FFC000"/>
                </a:solidFill>
              </a:rPr>
              <a:t>închiriază</a:t>
            </a:r>
            <a:r>
              <a:rPr lang="en-US" sz="2800" dirty="0">
                <a:solidFill>
                  <a:srgbClr val="FFC000"/>
                </a:solidFill>
              </a:rPr>
              <a:t> </a:t>
            </a:r>
            <a:r>
              <a:rPr lang="en-US" sz="2800" dirty="0" err="1">
                <a:solidFill>
                  <a:srgbClr val="FFC000"/>
                </a:solidFill>
              </a:rPr>
              <a:t>circuitele</a:t>
            </a:r>
            <a:r>
              <a:rPr lang="en-US" sz="2800" dirty="0">
                <a:solidFill>
                  <a:srgbClr val="FFC000"/>
                </a:solidFill>
              </a:rPr>
              <a:t> de la </a:t>
            </a:r>
            <a:r>
              <a:rPr lang="en-US" sz="2800" dirty="0" err="1">
                <a:solidFill>
                  <a:srgbClr val="FFC000"/>
                </a:solidFill>
              </a:rPr>
              <a:t>transportatori</a:t>
            </a:r>
            <a:r>
              <a:rPr lang="en-US" sz="2800" dirty="0">
                <a:solidFill>
                  <a:srgbClr val="FFC000"/>
                </a:solidFill>
              </a:rPr>
              <a:t> </a:t>
            </a:r>
            <a:r>
              <a:rPr lang="en-US" sz="2800" dirty="0" err="1">
                <a:solidFill>
                  <a:srgbClr val="FFC000"/>
                </a:solidFill>
              </a:rPr>
              <a:t>publici</a:t>
            </a:r>
            <a:r>
              <a:rPr lang="en-US" sz="2800" dirty="0">
                <a:solidFill>
                  <a:srgbClr val="FFC000"/>
                </a:solidFill>
              </a:rPr>
              <a:t>. </a:t>
            </a:r>
            <a:r>
              <a:rPr lang="ro-MD" sz="2800" dirty="0">
                <a:solidFill>
                  <a:srgbClr val="FFC000"/>
                </a:solidFill>
              </a:rPr>
              <a:t>R</a:t>
            </a:r>
            <a:r>
              <a:rPr lang="en-US" sz="2800" dirty="0" err="1">
                <a:solidFill>
                  <a:srgbClr val="FFC000"/>
                </a:solidFill>
              </a:rPr>
              <a:t>ețelele</a:t>
            </a:r>
            <a:r>
              <a:rPr lang="en-US" sz="2800" dirty="0">
                <a:solidFill>
                  <a:srgbClr val="FFC000"/>
                </a:solidFill>
              </a:rPr>
              <a:t> pot </a:t>
            </a:r>
            <a:r>
              <a:rPr lang="en-US" sz="2800" dirty="0" err="1">
                <a:solidFill>
                  <a:srgbClr val="FFC000"/>
                </a:solidFill>
              </a:rPr>
              <a:t>avea</a:t>
            </a:r>
            <a:r>
              <a:rPr lang="en-US" sz="2800" dirty="0">
                <a:solidFill>
                  <a:srgbClr val="FFC000"/>
                </a:solidFill>
              </a:rPr>
              <a:t> o </a:t>
            </a:r>
            <a:r>
              <a:rPr lang="en-US" sz="2800" dirty="0" err="1">
                <a:solidFill>
                  <a:srgbClr val="FFC000"/>
                </a:solidFill>
              </a:rPr>
              <a:t>întindere</a:t>
            </a:r>
            <a:r>
              <a:rPr lang="en-US" sz="2800" dirty="0">
                <a:solidFill>
                  <a:srgbClr val="FFC000"/>
                </a:solidFill>
              </a:rPr>
              <a:t> de </a:t>
            </a:r>
            <a:r>
              <a:rPr lang="en-US" sz="2800" dirty="0" err="1">
                <a:solidFill>
                  <a:srgbClr val="FFC000"/>
                </a:solidFill>
              </a:rPr>
              <a:t>peste</a:t>
            </a:r>
            <a:r>
              <a:rPr lang="en-US" sz="2800" dirty="0">
                <a:solidFill>
                  <a:srgbClr val="FFC000"/>
                </a:solidFill>
              </a:rPr>
              <a:t> 50 km </a:t>
            </a:r>
            <a:r>
              <a:rPr lang="en-US" sz="2800" dirty="0" err="1">
                <a:solidFill>
                  <a:srgbClr val="FFC000"/>
                </a:solidFill>
              </a:rPr>
              <a:t>și</a:t>
            </a:r>
            <a:r>
              <a:rPr lang="en-US" sz="2800" dirty="0">
                <a:solidFill>
                  <a:srgbClr val="FFC000"/>
                </a:solidFill>
              </a:rPr>
              <a:t> pot opera la </a:t>
            </a:r>
            <a:r>
              <a:rPr lang="en-US" sz="2800" dirty="0" err="1">
                <a:solidFill>
                  <a:srgbClr val="FFC000"/>
                </a:solidFill>
              </a:rPr>
              <a:t>viteze</a:t>
            </a:r>
            <a:r>
              <a:rPr lang="en-US" sz="2800" dirty="0">
                <a:solidFill>
                  <a:srgbClr val="FFC000"/>
                </a:solidFill>
              </a:rPr>
              <a:t> de la 34 </a:t>
            </a:r>
            <a:r>
              <a:rPr lang="en-US" sz="2800" dirty="0" err="1">
                <a:solidFill>
                  <a:srgbClr val="FFC000"/>
                </a:solidFill>
              </a:rPr>
              <a:t>pînă</a:t>
            </a:r>
            <a:r>
              <a:rPr lang="en-US" sz="2800" dirty="0">
                <a:solidFill>
                  <a:srgbClr val="FFC000"/>
                </a:solidFill>
              </a:rPr>
              <a:t> la 155 Mbit/s. </a:t>
            </a:r>
            <a:endParaRPr lang="ru-RU" sz="2800" dirty="0">
              <a:solidFill>
                <a:srgbClr val="FFC000"/>
              </a:solidFill>
            </a:endParaRPr>
          </a:p>
        </p:txBody>
      </p:sp>
    </p:spTree>
    <p:extLst>
      <p:ext uri="{BB962C8B-B14F-4D97-AF65-F5344CB8AC3E}">
        <p14:creationId xmlns:p14="http://schemas.microsoft.com/office/powerpoint/2010/main" val="64000023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703C22-90BA-4A4B-BE98-7351879AC023}"/>
              </a:ext>
            </a:extLst>
          </p:cNvPr>
          <p:cNvSpPr>
            <a:spLocks noGrp="1"/>
          </p:cNvSpPr>
          <p:nvPr>
            <p:ph type="title"/>
          </p:nvPr>
        </p:nvSpPr>
        <p:spPr>
          <a:xfrm>
            <a:off x="7124131" y="382236"/>
            <a:ext cx="4559490" cy="1293028"/>
          </a:xfrm>
        </p:spPr>
        <p:txBody>
          <a:bodyPr/>
          <a:lstStyle/>
          <a:p>
            <a:r>
              <a:rPr lang="ro-MD" dirty="0"/>
              <a:t>REțele globale</a:t>
            </a:r>
            <a:endParaRPr lang="ru-RU" dirty="0"/>
          </a:p>
        </p:txBody>
      </p:sp>
      <p:sp>
        <p:nvSpPr>
          <p:cNvPr id="3" name="Объект 2">
            <a:extLst>
              <a:ext uri="{FF2B5EF4-FFF2-40B4-BE49-F238E27FC236}">
                <a16:creationId xmlns:a16="http://schemas.microsoft.com/office/drawing/2014/main" id="{9D4985C1-A92D-4E5C-B7DB-09DA6C3E8C92}"/>
              </a:ext>
            </a:extLst>
          </p:cNvPr>
          <p:cNvSpPr>
            <a:spLocks noGrp="1"/>
          </p:cNvSpPr>
          <p:nvPr>
            <p:ph sz="half" idx="1"/>
          </p:nvPr>
        </p:nvSpPr>
        <p:spPr>
          <a:xfrm>
            <a:off x="-1" y="559558"/>
            <a:ext cx="6096001" cy="5659126"/>
          </a:xfrm>
        </p:spPr>
        <p:txBody>
          <a:bodyPr>
            <a:noAutofit/>
          </a:bodyPr>
          <a:lstStyle/>
          <a:p>
            <a:pPr marL="342900" indent="-342900">
              <a:buAutoNum type="arabicParenR"/>
            </a:pPr>
            <a:r>
              <a:rPr lang="ro-MD" sz="3000" dirty="0"/>
              <a:t>Rețelele globale  favorizează conexiuni dintre calculatoare ce se află la distanțe  mai mari de 1000 km</a:t>
            </a:r>
          </a:p>
          <a:p>
            <a:pPr marL="342900" indent="-342900">
              <a:buAutoNum type="arabicParenR"/>
            </a:pPr>
            <a:r>
              <a:rPr lang="en-US" sz="3000" dirty="0" err="1"/>
              <a:t>Specificațiile</a:t>
            </a:r>
            <a:r>
              <a:rPr lang="en-US" sz="3000" dirty="0"/>
              <a:t> </a:t>
            </a:r>
            <a:r>
              <a:rPr lang="en-US" sz="3000" dirty="0" err="1"/>
              <a:t>rețelei</a:t>
            </a:r>
            <a:r>
              <a:rPr lang="en-US" sz="3000" dirty="0"/>
              <a:t> </a:t>
            </a:r>
            <a:r>
              <a:rPr lang="en-US" sz="3000" dirty="0" err="1"/>
              <a:t>globale</a:t>
            </a:r>
            <a:r>
              <a:rPr lang="en-US" sz="3000" dirty="0"/>
              <a:t> (GAN) au </a:t>
            </a:r>
            <a:r>
              <a:rPr lang="en-US" sz="3000" dirty="0" err="1"/>
              <a:t>fost</a:t>
            </a:r>
            <a:r>
              <a:rPr lang="en-US" sz="3000" dirty="0"/>
              <a:t> </a:t>
            </a:r>
            <a:r>
              <a:rPr lang="en-US" sz="3000" dirty="0" err="1"/>
              <a:t>în</a:t>
            </a:r>
            <a:r>
              <a:rPr lang="en-US" sz="3000" dirty="0"/>
              <a:t> curs de </a:t>
            </a:r>
            <a:r>
              <a:rPr lang="en-US" sz="3000" dirty="0" err="1"/>
              <a:t>dezvoltare</a:t>
            </a:r>
            <a:r>
              <a:rPr lang="en-US" sz="3000" dirty="0"/>
              <a:t> de </a:t>
            </a:r>
            <a:r>
              <a:rPr lang="en-US" sz="3000" dirty="0" err="1"/>
              <a:t>către</a:t>
            </a:r>
            <a:r>
              <a:rPr lang="en-US" sz="3000" dirty="0"/>
              <a:t> </a:t>
            </a:r>
            <a:r>
              <a:rPr lang="en-US" sz="3000" dirty="0" err="1"/>
              <a:t>multe</a:t>
            </a:r>
            <a:r>
              <a:rPr lang="en-US" sz="3000" dirty="0"/>
              <a:t> </a:t>
            </a:r>
            <a:r>
              <a:rPr lang="en-US" sz="3000" dirty="0" err="1"/>
              <a:t>grupuri</a:t>
            </a:r>
            <a:r>
              <a:rPr lang="en-US" sz="3000" dirty="0"/>
              <a:t> de </a:t>
            </a:r>
            <a:r>
              <a:rPr lang="en-US" sz="3000" dirty="0" err="1"/>
              <a:t>specialiști</a:t>
            </a:r>
            <a:r>
              <a:rPr lang="en-US" sz="3000" dirty="0"/>
              <a:t>. </a:t>
            </a:r>
            <a:r>
              <a:rPr lang="en-US" sz="3000" dirty="0" err="1"/>
              <a:t>În</a:t>
            </a:r>
            <a:r>
              <a:rPr lang="en-US" sz="3000" dirty="0"/>
              <a:t> general, </a:t>
            </a:r>
            <a:r>
              <a:rPr lang="en-US" sz="3000" dirty="0" err="1"/>
              <a:t>rețeaua</a:t>
            </a:r>
            <a:r>
              <a:rPr lang="en-US" sz="3000" dirty="0"/>
              <a:t> </a:t>
            </a:r>
            <a:r>
              <a:rPr lang="en-US" sz="3000" dirty="0" err="1"/>
              <a:t>globală</a:t>
            </a:r>
            <a:r>
              <a:rPr lang="en-US" sz="3000" dirty="0"/>
              <a:t> GAN </a:t>
            </a:r>
            <a:r>
              <a:rPr lang="en-US" sz="3000" dirty="0" err="1"/>
              <a:t>definește</a:t>
            </a:r>
            <a:r>
              <a:rPr lang="en-US" sz="3000" dirty="0"/>
              <a:t> un model de </a:t>
            </a:r>
            <a:r>
              <a:rPr lang="en-US" sz="3000" dirty="0" err="1"/>
              <a:t>asigurare</a:t>
            </a:r>
            <a:r>
              <a:rPr lang="en-US" sz="3000" dirty="0"/>
              <a:t> a </a:t>
            </a:r>
            <a:r>
              <a:rPr lang="en-US" sz="3000" dirty="0" err="1"/>
              <a:t>comunicațiilor</a:t>
            </a:r>
            <a:r>
              <a:rPr lang="en-US" sz="3000" dirty="0"/>
              <a:t> mobile </a:t>
            </a:r>
            <a:r>
              <a:rPr lang="en-US" sz="3000" dirty="0" err="1"/>
              <a:t>între</a:t>
            </a:r>
            <a:r>
              <a:rPr lang="en-US" sz="3000" dirty="0"/>
              <a:t> un </a:t>
            </a:r>
            <a:r>
              <a:rPr lang="en-US" sz="3000" dirty="0" err="1"/>
              <a:t>număr</a:t>
            </a:r>
            <a:r>
              <a:rPr lang="en-US" sz="3000" dirty="0"/>
              <a:t> </a:t>
            </a:r>
            <a:r>
              <a:rPr lang="en-US" sz="3000" dirty="0" err="1"/>
              <a:t>arbitrar</a:t>
            </a:r>
            <a:r>
              <a:rPr lang="en-US" sz="3000" dirty="0"/>
              <a:t> de </a:t>
            </a:r>
            <a:r>
              <a:rPr lang="en-US" sz="3000" dirty="0" err="1"/>
              <a:t>rețele</a:t>
            </a:r>
            <a:r>
              <a:rPr lang="en-US" sz="3000" dirty="0"/>
              <a:t>, zone de </a:t>
            </a:r>
            <a:r>
              <a:rPr lang="en-US" sz="3000" dirty="0" err="1"/>
              <a:t>acoperire</a:t>
            </a:r>
            <a:r>
              <a:rPr lang="en-US" sz="3000" dirty="0"/>
              <a:t> </a:t>
            </a:r>
            <a:r>
              <a:rPr lang="en-US" sz="3000" dirty="0" err="1"/>
              <a:t>prin</a:t>
            </a:r>
            <a:r>
              <a:rPr lang="en-US" sz="3000" dirty="0"/>
              <a:t> </a:t>
            </a:r>
            <a:r>
              <a:rPr lang="en-US" sz="3000" dirty="0" err="1"/>
              <a:t>satelit</a:t>
            </a:r>
            <a:r>
              <a:rPr lang="en-US" sz="3000" dirty="0"/>
              <a:t>, etc.</a:t>
            </a:r>
            <a:endParaRPr lang="ru-RU" sz="3000" dirty="0"/>
          </a:p>
        </p:txBody>
      </p:sp>
      <p:pic>
        <p:nvPicPr>
          <p:cNvPr id="5" name="Объект 4">
            <a:extLst>
              <a:ext uri="{FF2B5EF4-FFF2-40B4-BE49-F238E27FC236}">
                <a16:creationId xmlns:a16="http://schemas.microsoft.com/office/drawing/2014/main" id="{A75CB53B-AF73-4D0A-851E-E7D16B0B65A9}"/>
              </a:ext>
            </a:extLst>
          </p:cNvPr>
          <p:cNvPicPr>
            <a:picLocks noGrp="1" noChangeAspect="1"/>
          </p:cNvPicPr>
          <p:nvPr>
            <p:ph sz="half" idx="2"/>
          </p:nvPr>
        </p:nvPicPr>
        <p:blipFill>
          <a:blip r:embed="rId2"/>
          <a:stretch>
            <a:fillRect/>
          </a:stretch>
        </p:blipFill>
        <p:spPr>
          <a:xfrm>
            <a:off x="6629419" y="1862060"/>
            <a:ext cx="5333961" cy="3665284"/>
          </a:xfrm>
          <a:prstGeom prst="rect">
            <a:avLst/>
          </a:prstGeom>
        </p:spPr>
      </p:pic>
    </p:spTree>
    <p:extLst>
      <p:ext uri="{BB962C8B-B14F-4D97-AF65-F5344CB8AC3E}">
        <p14:creationId xmlns:p14="http://schemas.microsoft.com/office/powerpoint/2010/main" val="258376222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46470B-242B-4C30-8953-9FB7344B24FD}"/>
              </a:ext>
            </a:extLst>
          </p:cNvPr>
          <p:cNvSpPr>
            <a:spLocks noGrp="1"/>
          </p:cNvSpPr>
          <p:nvPr>
            <p:ph type="title"/>
          </p:nvPr>
        </p:nvSpPr>
        <p:spPr>
          <a:xfrm>
            <a:off x="1429566" y="534095"/>
            <a:ext cx="9238434" cy="762442"/>
          </a:xfrm>
        </p:spPr>
        <p:txBody>
          <a:bodyPr>
            <a:normAutofit/>
          </a:bodyPr>
          <a:lstStyle/>
          <a:p>
            <a:r>
              <a:rPr lang="ro-MD" dirty="0"/>
              <a:t>Topologia Rețelelor</a:t>
            </a:r>
            <a:endParaRPr lang="ru-RU" dirty="0"/>
          </a:p>
        </p:txBody>
      </p:sp>
      <p:sp>
        <p:nvSpPr>
          <p:cNvPr id="5" name="Объект 4">
            <a:extLst>
              <a:ext uri="{FF2B5EF4-FFF2-40B4-BE49-F238E27FC236}">
                <a16:creationId xmlns:a16="http://schemas.microsoft.com/office/drawing/2014/main" id="{05651AB7-D03F-4B37-94E7-DA5D0F99F4B1}"/>
              </a:ext>
            </a:extLst>
          </p:cNvPr>
          <p:cNvSpPr>
            <a:spLocks noGrp="1"/>
          </p:cNvSpPr>
          <p:nvPr>
            <p:ph idx="1"/>
          </p:nvPr>
        </p:nvSpPr>
        <p:spPr>
          <a:xfrm>
            <a:off x="464024" y="1624084"/>
            <a:ext cx="11327642" cy="4471916"/>
          </a:xfrm>
        </p:spPr>
        <p:txBody>
          <a:bodyPr>
            <a:normAutofit/>
          </a:bodyPr>
          <a:lstStyle/>
          <a:p>
            <a:pPr marL="0" indent="0">
              <a:buNone/>
            </a:pPr>
            <a:r>
              <a:rPr lang="ro-MD" sz="3600" dirty="0"/>
              <a:t>Topologia rețelelor se împart  în  2 mari categorii:</a:t>
            </a:r>
          </a:p>
          <a:p>
            <a:pPr marL="342900" indent="-342900">
              <a:buAutoNum type="arabicParenR"/>
            </a:pPr>
            <a:r>
              <a:rPr lang="ro-MD" sz="3600" dirty="0"/>
              <a:t>Topologii fizice – tratează aspectul spațial și organizarea fizică a stațiilor din rețea și a cablurilor.</a:t>
            </a:r>
          </a:p>
          <a:p>
            <a:pPr marL="342900" indent="-342900">
              <a:buAutoNum type="arabicParenR"/>
            </a:pPr>
            <a:r>
              <a:rPr lang="ro-MD" sz="3600" dirty="0"/>
              <a:t>Topologii logice – se referă la modul în care se ralizeză modul de comunicare în rețea, la modul în care datele circulă în rețea.</a:t>
            </a:r>
          </a:p>
          <a:p>
            <a:pPr marL="0" indent="0">
              <a:buNone/>
            </a:pPr>
            <a:endParaRPr lang="ro-MD" dirty="0"/>
          </a:p>
        </p:txBody>
      </p:sp>
    </p:spTree>
    <p:extLst>
      <p:ext uri="{BB962C8B-B14F-4D97-AF65-F5344CB8AC3E}">
        <p14:creationId xmlns:p14="http://schemas.microsoft.com/office/powerpoint/2010/main" val="37593420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10EFB1-A57A-4F85-AF33-EB122163588F}"/>
              </a:ext>
            </a:extLst>
          </p:cNvPr>
          <p:cNvSpPr>
            <a:spLocks noGrp="1"/>
          </p:cNvSpPr>
          <p:nvPr>
            <p:ph type="title"/>
          </p:nvPr>
        </p:nvSpPr>
        <p:spPr>
          <a:xfrm>
            <a:off x="685801" y="609600"/>
            <a:ext cx="10131425" cy="5463654"/>
          </a:xfrm>
        </p:spPr>
        <p:txBody>
          <a:bodyPr/>
          <a:lstStyle/>
          <a:p>
            <a:r>
              <a:rPr lang="en-US" dirty="0" err="1"/>
              <a:t>Topologia</a:t>
            </a:r>
            <a:r>
              <a:rPr lang="en-US" dirty="0"/>
              <a:t> </a:t>
            </a:r>
            <a:r>
              <a:rPr lang="en-US" dirty="0" err="1"/>
              <a:t>unei</a:t>
            </a:r>
            <a:r>
              <a:rPr lang="en-US" dirty="0"/>
              <a:t> </a:t>
            </a:r>
            <a:r>
              <a:rPr lang="en-US" dirty="0" err="1"/>
              <a:t>rețele</a:t>
            </a:r>
            <a:r>
              <a:rPr lang="en-US" dirty="0"/>
              <a:t> </a:t>
            </a:r>
            <a:r>
              <a:rPr lang="en-US" dirty="0" err="1"/>
              <a:t>afectează</a:t>
            </a:r>
            <a:r>
              <a:rPr lang="en-US" dirty="0"/>
              <a:t> direct </a:t>
            </a:r>
            <a:r>
              <a:rPr lang="en-US" dirty="0" err="1"/>
              <a:t>performanțele</a:t>
            </a:r>
            <a:r>
              <a:rPr lang="en-US" dirty="0"/>
              <a:t> </a:t>
            </a:r>
            <a:r>
              <a:rPr lang="en-US" dirty="0" err="1"/>
              <a:t>acestia</a:t>
            </a:r>
            <a:r>
              <a:rPr lang="en-US" dirty="0"/>
              <a:t>, </a:t>
            </a:r>
            <a:r>
              <a:rPr lang="en-US" dirty="0" err="1"/>
              <a:t>iar</a:t>
            </a:r>
            <a:r>
              <a:rPr lang="en-US" dirty="0"/>
              <a:t> </a:t>
            </a:r>
            <a:r>
              <a:rPr lang="en-US" dirty="0" err="1"/>
              <a:t>alegerea</a:t>
            </a:r>
            <a:r>
              <a:rPr lang="en-US" dirty="0"/>
              <a:t> </a:t>
            </a:r>
            <a:r>
              <a:rPr lang="en-US" dirty="0" err="1"/>
              <a:t>unei</a:t>
            </a:r>
            <a:r>
              <a:rPr lang="en-US" dirty="0"/>
              <a:t> </a:t>
            </a:r>
            <a:r>
              <a:rPr lang="en-US" dirty="0" err="1"/>
              <a:t>tologii</a:t>
            </a:r>
            <a:r>
              <a:rPr lang="en-US" dirty="0"/>
              <a:t> </a:t>
            </a:r>
            <a:r>
              <a:rPr lang="en-US" dirty="0" err="1"/>
              <a:t>în</a:t>
            </a:r>
            <a:r>
              <a:rPr lang="en-US" dirty="0"/>
              <a:t> </a:t>
            </a:r>
            <a:r>
              <a:rPr lang="en-US" dirty="0" err="1"/>
              <a:t>detrimentul</a:t>
            </a:r>
            <a:r>
              <a:rPr lang="en-US" dirty="0"/>
              <a:t> </a:t>
            </a:r>
            <a:r>
              <a:rPr lang="en-US" dirty="0" err="1"/>
              <a:t>alteia</a:t>
            </a:r>
            <a:r>
              <a:rPr lang="en-US" dirty="0"/>
              <a:t> </a:t>
            </a:r>
            <a:r>
              <a:rPr lang="en-US" dirty="0" err="1"/>
              <a:t>influiențează</a:t>
            </a:r>
            <a:r>
              <a:rPr lang="en-US" dirty="0"/>
              <a:t>:</a:t>
            </a:r>
            <a:br>
              <a:rPr lang="en-US" dirty="0"/>
            </a:br>
            <a:r>
              <a:rPr lang="ro-MD" dirty="0"/>
              <a:t>a) </a:t>
            </a:r>
            <a:r>
              <a:rPr lang="en-US" dirty="0" err="1"/>
              <a:t>Tipul</a:t>
            </a:r>
            <a:r>
              <a:rPr lang="en-US" dirty="0"/>
              <a:t> de </a:t>
            </a:r>
            <a:r>
              <a:rPr lang="en-US" dirty="0" err="1"/>
              <a:t>echipament</a:t>
            </a:r>
            <a:r>
              <a:rPr lang="en-US" dirty="0"/>
              <a:t> </a:t>
            </a:r>
            <a:r>
              <a:rPr lang="en-US" dirty="0" err="1"/>
              <a:t>necesar</a:t>
            </a:r>
            <a:br>
              <a:rPr lang="ro-MD" dirty="0"/>
            </a:br>
            <a:r>
              <a:rPr lang="ro-MD" dirty="0"/>
              <a:t>b)</a:t>
            </a:r>
            <a:r>
              <a:rPr lang="en-US" dirty="0" err="1"/>
              <a:t>Caracteristicile</a:t>
            </a:r>
            <a:r>
              <a:rPr lang="en-US" dirty="0"/>
              <a:t> </a:t>
            </a:r>
            <a:r>
              <a:rPr lang="en-US" dirty="0" err="1"/>
              <a:t>necesare</a:t>
            </a:r>
            <a:r>
              <a:rPr lang="en-US" dirty="0"/>
              <a:t> ale </a:t>
            </a:r>
            <a:r>
              <a:rPr lang="en-US" dirty="0" err="1"/>
              <a:t>echipamentului</a:t>
            </a:r>
            <a:br>
              <a:rPr lang="ro-MD" dirty="0"/>
            </a:br>
            <a:r>
              <a:rPr lang="ro-MD" dirty="0"/>
              <a:t>c) </a:t>
            </a:r>
            <a:r>
              <a:rPr lang="en-US" dirty="0" err="1"/>
              <a:t>Posibilitățile</a:t>
            </a:r>
            <a:r>
              <a:rPr lang="en-US" dirty="0"/>
              <a:t> de </a:t>
            </a:r>
            <a:r>
              <a:rPr lang="en-US" dirty="0" err="1"/>
              <a:t>extindere</a:t>
            </a:r>
            <a:r>
              <a:rPr lang="en-US" dirty="0"/>
              <a:t> a </a:t>
            </a:r>
            <a:r>
              <a:rPr lang="en-US" dirty="0" err="1"/>
              <a:t>rețelei</a:t>
            </a:r>
            <a:br>
              <a:rPr lang="en-US" dirty="0"/>
            </a:br>
            <a:r>
              <a:rPr lang="ro-MD" dirty="0"/>
              <a:t>d) </a:t>
            </a:r>
            <a:r>
              <a:rPr lang="en-US" dirty="0"/>
              <a:t>Modul de </a:t>
            </a:r>
            <a:r>
              <a:rPr lang="en-US" dirty="0" err="1"/>
              <a:t>administrare</a:t>
            </a:r>
            <a:r>
              <a:rPr lang="en-US" dirty="0"/>
              <a:t> a </a:t>
            </a:r>
            <a:r>
              <a:rPr lang="en-US" dirty="0" err="1"/>
              <a:t>rețelei</a:t>
            </a:r>
            <a:br>
              <a:rPr lang="en-US" dirty="0"/>
            </a:br>
            <a:endParaRPr lang="ru-RU" dirty="0"/>
          </a:p>
        </p:txBody>
      </p:sp>
    </p:spTree>
    <p:extLst>
      <p:ext uri="{BB962C8B-B14F-4D97-AF65-F5344CB8AC3E}">
        <p14:creationId xmlns:p14="http://schemas.microsoft.com/office/powerpoint/2010/main" val="8982740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Небесная">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Небес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ебесная">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TM03457452[[fn=Небесная]]</Template>
  <TotalTime>460</TotalTime>
  <Words>1627</Words>
  <Application>Microsoft Office PowerPoint</Application>
  <PresentationFormat>Широкоэкранный</PresentationFormat>
  <Paragraphs>115</Paragraphs>
  <Slides>28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28</vt:i4>
      </vt:variant>
    </vt:vector>
  </HeadingPairs>
  <TitlesOfParts>
    <vt:vector size="32" baseType="lpstr">
      <vt:lpstr>Arial</vt:lpstr>
      <vt:lpstr>Calibri</vt:lpstr>
      <vt:lpstr>Calibri Light</vt:lpstr>
      <vt:lpstr>Небесная</vt:lpstr>
      <vt:lpstr>Rețele de calculatoare</vt:lpstr>
      <vt:lpstr>Scopurile proiectului</vt:lpstr>
      <vt:lpstr>Презентация PowerPoint</vt:lpstr>
      <vt:lpstr>Tipuri de rețele</vt:lpstr>
      <vt:lpstr>Rețele locale</vt:lpstr>
      <vt:lpstr>Rețele regionale</vt:lpstr>
      <vt:lpstr>REțele globale</vt:lpstr>
      <vt:lpstr>Topologia Rețelelor</vt:lpstr>
      <vt:lpstr>Topologia unei rețele afectează direct performanțele acestia, iar alegerea unei tologii în detrimentul alteia influiențează: a) Tipul de echipament necesar b)Caracteristicile necesare ale echipamentului c) Posibilitățile de extindere a rețelei d) Modul de administrare a rețelei </vt:lpstr>
      <vt:lpstr>Tipuri de topologii fizice</vt:lpstr>
      <vt:lpstr>Topologia liniară sau magistrală (Bus Topology). </vt:lpstr>
      <vt:lpstr>avantaje</vt:lpstr>
      <vt:lpstr>Презентация PowerPoint</vt:lpstr>
      <vt:lpstr>Topologia inelară (Ring Topology) </vt:lpstr>
      <vt:lpstr>Topologia stea (Star Topology) </vt:lpstr>
      <vt:lpstr>Презентация PowerPoint</vt:lpstr>
      <vt:lpstr>Dezavantaje:</vt:lpstr>
      <vt:lpstr>Topogia stea extinsă (extended star)</vt:lpstr>
      <vt:lpstr>Topologia stea-inel</vt:lpstr>
      <vt:lpstr>Tehnologii de cooperare în rețea</vt:lpstr>
      <vt:lpstr>Funcțiile unui program server</vt:lpstr>
      <vt:lpstr>Funcțiile unui program client</vt:lpstr>
      <vt:lpstr>Modemul</vt:lpstr>
      <vt:lpstr>Tipuri de modeme</vt:lpstr>
      <vt:lpstr>Презентация PowerPoint</vt:lpstr>
      <vt:lpstr>Routerul</vt:lpstr>
      <vt:lpstr>Tipuri de routere</vt:lpstr>
      <vt:lpstr>diferența între cele 2 dispozitive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Rețele de calculatoare</dc:title>
  <dc:creator>SticiI</dc:creator>
  <cp:lastModifiedBy>SticiI</cp:lastModifiedBy>
  <cp:revision>1</cp:revision>
  <dcterms:created xsi:type="dcterms:W3CDTF">2022-05-09T09:13:05Z</dcterms:created>
  <dcterms:modified xsi:type="dcterms:W3CDTF">2022-05-09T16:53:49Z</dcterms:modified>
</cp:coreProperties>
</file>