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sldIdLst>
    <p:sldId id="256" r:id="rId2"/>
    <p:sldId id="257" r:id="rId3"/>
    <p:sldId id="260" r:id="rId4"/>
    <p:sldId id="262" r:id="rId5"/>
    <p:sldId id="263" r:id="rId6"/>
    <p:sldId id="264" r:id="rId7"/>
    <p:sldId id="268" r:id="rId8"/>
    <p:sldId id="265" r:id="rId9"/>
    <p:sldId id="266" r:id="rId10"/>
    <p:sldId id="267" r:id="rId11"/>
    <p:sldId id="269" r:id="rId12"/>
    <p:sldId id="270" r:id="rId13"/>
    <p:sldId id="271" r:id="rId14"/>
    <p:sldId id="272" r:id="rId15"/>
    <p:sldId id="273" r:id="rId16"/>
    <p:sldId id="275" r:id="rId17"/>
    <p:sldId id="274" r:id="rId18"/>
    <p:sldId id="276" r:id="rId19"/>
    <p:sldId id="278" r:id="rId20"/>
    <p:sldId id="279" r:id="rId21"/>
    <p:sldId id="277" r:id="rId22"/>
    <p:sldId id="280" r:id="rId23"/>
    <p:sldId id="281" r:id="rId24"/>
    <p:sldId id="282" r:id="rId25"/>
    <p:sldId id="283" r:id="rId26"/>
    <p:sldId id="284" r:id="rId27"/>
    <p:sldId id="285" r:id="rId28"/>
    <p:sldId id="286" r:id="rId29"/>
    <p:sldId id="287" r:id="rId30"/>
    <p:sldId id="288" r:id="rId31"/>
    <p:sldId id="289" r:id="rId32"/>
    <p:sldId id="290" r:id="rId33"/>
    <p:sldId id="259"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12" d="100"/>
          <a:sy n="112" d="100"/>
        </p:scale>
        <p:origin x="-1296"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printerSettings" Target="printerSettings/printerSettings1.bin"/><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83576E-0129-BC47-B1DB-E08278D69C15}" type="datetimeFigureOut">
              <a:rPr lang="en-US" smtClean="0"/>
              <a:t>7/16/14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BCCD83-2608-D84A-BB8B-9D1CC1570C36}" type="slidenum">
              <a:rPr lang="en-US" smtClean="0"/>
              <a:t>‹#›</a:t>
            </a:fld>
            <a:endParaRPr lang="en-US"/>
          </a:p>
        </p:txBody>
      </p:sp>
    </p:spTree>
    <p:extLst>
      <p:ext uri="{BB962C8B-B14F-4D97-AF65-F5344CB8AC3E}">
        <p14:creationId xmlns:p14="http://schemas.microsoft.com/office/powerpoint/2010/main" val="127363613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 Meeting Notes (7/16/14 19:11) -----</a:t>
            </a:r>
          </a:p>
          <a:p>
            <a:r>
              <a:rPr lang="en-US" dirty="0"/>
              <a:t># Script</a:t>
            </a:r>
          </a:p>
          <a:p>
            <a:r>
              <a:rPr lang="en-US" dirty="0"/>
              <a:t>Hope everyone is ready because today we’re going to go into an intro of HTML.</a:t>
            </a:r>
          </a:p>
          <a:p>
            <a:r>
              <a:rPr lang="en-US" dirty="0"/>
              <a:t>So first let’s talk a bit about what HTML actually is</a:t>
            </a:r>
          </a:p>
          <a:p>
            <a:r>
              <a:rPr lang="en-US" dirty="0"/>
              <a:t>## What is HTML </a:t>
            </a:r>
          </a:p>
          <a:p>
            <a:r>
              <a:rPr lang="en-US" dirty="0"/>
              <a:t>### Slide Transition</a:t>
            </a:r>
          </a:p>
          <a:p>
            <a:r>
              <a:rPr lang="en-US" dirty="0"/>
              <a:t>HTML stands for Hyper Text Markup language and as it sounds, it is a markup language. And what I mean by markup language is that it’s a way of annotating language such that you can easily tell it’s syntactically different than text. For example if you wanted to say something is a title you might declare in your text. </a:t>
            </a:r>
          </a:p>
          <a:p>
            <a:r>
              <a:rPr lang="en-US" dirty="0"/>
              <a:t>### Slide Transition</a:t>
            </a:r>
          </a:p>
          <a:p>
            <a:r>
              <a:rPr lang="en-US" dirty="0"/>
              <a:t>&lt;title&gt;This is a title&lt;/title&gt;</a:t>
            </a:r>
          </a:p>
          <a:p>
            <a:r>
              <a:rPr lang="en-US" dirty="0"/>
              <a:t>### Slide Transition</a:t>
            </a:r>
          </a:p>
          <a:p>
            <a:r>
              <a:rPr lang="en-US" dirty="0"/>
              <a:t>The hyper text portion of HTML means links. So the name HTML makes a lot of sense when you think about what the Internet was originally designed for: the transfer of documents between government and academia. In order to make that easier, you can just embed links into your documents and make them go.</a:t>
            </a:r>
          </a:p>
          <a:p>
            <a:r>
              <a:rPr lang="en-US" dirty="0"/>
              <a:t>### Slide Transition</a:t>
            </a:r>
          </a:p>
          <a:p>
            <a:r>
              <a:rPr lang="en-US" dirty="0"/>
              <a:t>So because the internet was designed to transfer around documents, browsers were developed with the thought to display HTML pages. That’s why every web page today is written in HTML.</a:t>
            </a:r>
          </a:p>
          <a:p>
            <a:r>
              <a:rPr lang="en-US" dirty="0"/>
              <a:t>Take questions here</a:t>
            </a:r>
          </a:p>
          <a:p>
            <a:r>
              <a:rPr lang="en-US" dirty="0"/>
              <a:t>## Major parts</a:t>
            </a:r>
          </a:p>
          <a:p>
            <a:r>
              <a:rPr lang="en-US" dirty="0"/>
              <a:t>Let’s say we have a document that we want to turn into an HTML document. How do we do this?</a:t>
            </a:r>
          </a:p>
          <a:p>
            <a:r>
              <a:rPr lang="en-US" dirty="0"/>
              <a:t>To declare an HTML document you simply  do something like this:</a:t>
            </a:r>
          </a:p>
          <a:p>
            <a:r>
              <a:rPr lang="en-US" dirty="0"/>
              <a:t>### Slide Transition</a:t>
            </a:r>
          </a:p>
          <a:p>
            <a:r>
              <a:rPr lang="en-US" dirty="0"/>
              <a:t>&lt;html&gt;</a:t>
            </a:r>
          </a:p>
          <a:p>
            <a:r>
              <a:rPr lang="en-US" dirty="0"/>
              <a:t>&lt;/html&gt;</a:t>
            </a:r>
          </a:p>
          <a:p>
            <a:r>
              <a:rPr lang="en-US" dirty="0"/>
              <a:t>Simple. Easy to do. Now what else does an HTML document have?</a:t>
            </a:r>
          </a:p>
          <a:p>
            <a:r>
              <a:rPr lang="en-US" dirty="0"/>
              <a:t>### Slide Transition</a:t>
            </a:r>
          </a:p>
          <a:p>
            <a:r>
              <a:rPr lang="en-US" dirty="0"/>
              <a:t>&lt;html&gt;</a:t>
            </a:r>
          </a:p>
          <a:p>
            <a:r>
              <a:rPr lang="en-US" dirty="0"/>
              <a:t>	&lt;head&gt;&lt;/head&gt;</a:t>
            </a:r>
          </a:p>
          <a:p>
            <a:r>
              <a:rPr lang="en-US" dirty="0"/>
              <a:t>&lt;/html&gt;</a:t>
            </a:r>
          </a:p>
          <a:p>
            <a:r>
              <a:rPr lang="en-US" dirty="0"/>
              <a:t>All documents have a head. Just like all of you need a head, a document also needs a head. This is where you put all the important stuff like things that make the document look good, and anything about what the document might be about, or some dynamic stuff you want the document to be able to do. What else does a document have?</a:t>
            </a:r>
          </a:p>
          <a:p>
            <a:r>
              <a:rPr lang="en-US" dirty="0"/>
              <a:t>### Slide Transition</a:t>
            </a:r>
          </a:p>
          <a:p>
            <a:r>
              <a:rPr lang="en-US" dirty="0"/>
              <a:t>&lt;html&gt;</a:t>
            </a:r>
          </a:p>
          <a:p>
            <a:r>
              <a:rPr lang="en-US" dirty="0"/>
              <a:t>	&lt;head&gt;&lt;/head&gt;</a:t>
            </a:r>
          </a:p>
          <a:p>
            <a:r>
              <a:rPr lang="en-US" dirty="0"/>
              <a:t>	&lt;body&gt;&lt;/body&gt;</a:t>
            </a:r>
          </a:p>
          <a:p>
            <a:r>
              <a:rPr lang="en-US" dirty="0"/>
              <a:t>&lt;/html&gt;</a:t>
            </a:r>
          </a:p>
          <a:p>
            <a:r>
              <a:rPr lang="en-US" dirty="0"/>
              <a:t>All documents have a body. This is where the content of a document goes that would be displayed on the page. This is the part we’re most worried about today. What goes inside the body?</a:t>
            </a:r>
          </a:p>
          <a:p>
            <a:r>
              <a:rPr lang="en-US" dirty="0"/>
              <a:t>### Slide Transition</a:t>
            </a:r>
          </a:p>
          <a:p>
            <a:r>
              <a:rPr lang="en-US" dirty="0"/>
              <a:t>Different tags might go in the body. Examples of tags: a, p, div, table/tr/th/td, h1, input, form, label, ul/li, textarea, img</a:t>
            </a:r>
          </a:p>
          <a:p>
            <a:r>
              <a:rPr lang="en-US" dirty="0"/>
              <a:t>### Slide Transition</a:t>
            </a:r>
          </a:p>
          <a:p>
            <a:r>
              <a:rPr lang="en-US" dirty="0"/>
              <a:t>Almost all tags come in pairs like so.</a:t>
            </a:r>
          </a:p>
          <a:p>
            <a:r>
              <a:rPr lang="en-US" dirty="0"/>
              <a:t>### Slide Transition</a:t>
            </a:r>
          </a:p>
          <a:p>
            <a:r>
              <a:rPr lang="en-US" dirty="0"/>
              <a:t>There are a few exceptions because really programmers are nothing if not lovers of edge cases.</a:t>
            </a:r>
          </a:p>
          <a:p>
            <a:r>
              <a:rPr lang="en-US" dirty="0"/>
              <a:t>### Slide Transition</a:t>
            </a:r>
          </a:p>
          <a:p>
            <a:r>
              <a:rPr lang="en-US" dirty="0"/>
              <a:t>Tags usually surround plain text. You shouldn’t think of tags as creating styling or formatting (we’ll get to that) but rather as creating divisions and containers for content. They are meant to precisely annotate and describe what you want your document to do. We’ll get to styling another day. Speaking of this idea of containers, all tags can be broken down into two main types by default.</a:t>
            </a:r>
          </a:p>
          <a:p>
            <a:r>
              <a:rPr lang="en-US" dirty="0"/>
              <a:t>### Slide Transition</a:t>
            </a:r>
          </a:p>
          <a:p>
            <a:r>
              <a:rPr lang="en-US" dirty="0"/>
              <a:t>Block level tags: These are tags that create what you might consider rectangles. They can have discrete height and width, though be default their width is 100% and their height is the height of the content inside of them. Think of it as when you create a block level element that you’re creating a row.</a:t>
            </a:r>
          </a:p>
          <a:p>
            <a:r>
              <a:rPr lang="en-US" dirty="0"/>
              <a:t>### Slide Transition</a:t>
            </a:r>
          </a:p>
          <a:p>
            <a:r>
              <a:rPr lang="en-US" dirty="0"/>
              <a:t>On the other hand you can also have inline tags: These are tags that line up next to each other. They don’t have a discrete width or height. You can imagine it like text in a text editor: you just don’t have a good measure of what width or height really is for text. </a:t>
            </a:r>
          </a:p>
          <a:p>
            <a:r>
              <a:rPr lang="en-US" dirty="0"/>
              <a:t>### Slide Transition</a:t>
            </a:r>
          </a:p>
          <a:p>
            <a:r>
              <a:rPr lang="en-US" dirty="0"/>
              <a:t>In general when you “nest” tags - by which I mean shove tags inside other tags, it should be noted that you shouldn’t generally put block level tags inside of inline level tags.</a:t>
            </a:r>
          </a:p>
          <a:p>
            <a:r>
              <a:rPr lang="en-US" dirty="0"/>
              <a:t>### Slide Transition:</a:t>
            </a:r>
          </a:p>
          <a:p>
            <a:r>
              <a:rPr lang="en-US" dirty="0"/>
              <a:t>There are other types of tags as well but all of them are basically mixtures of block and inline elements. We won’t discuss those because their behaviors are generally finicky across different browsers.</a:t>
            </a:r>
          </a:p>
          <a:p>
            <a:r>
              <a:rPr lang="en-US" dirty="0"/>
              <a:t>### Slide Transition</a:t>
            </a:r>
          </a:p>
          <a:p>
            <a:r>
              <a:rPr lang="en-US" dirty="0"/>
              <a:t>For more info go to http://www.w3schools.com/html/html_blocks.asp</a:t>
            </a:r>
          </a:p>
          <a:p>
            <a:r>
              <a:rPr lang="en-US" dirty="0"/>
              <a:t>Take questions here.</a:t>
            </a:r>
          </a:p>
          <a:p>
            <a:r>
              <a:rPr lang="en-US" dirty="0"/>
              <a:t>## HTML Attributes</a:t>
            </a:r>
          </a:p>
          <a:p>
            <a:r>
              <a:rPr lang="en-US" dirty="0"/>
              <a:t>So now we’ve successfully partitioned our plaintext document into something that’s more well annotated. Well what if we want to say that this particular div is something that’s a outer container?</a:t>
            </a:r>
          </a:p>
          <a:p>
            <a:r>
              <a:rPr lang="en-US" dirty="0"/>
              <a:t>### Slide Transition</a:t>
            </a:r>
          </a:p>
          <a:p>
            <a:r>
              <a:rPr lang="en-US" dirty="0"/>
              <a:t>We come to attributes. Attributes are things on an HTML tag that make them more descriptive. They always come in key-value pairs and what I mean by key-value pairs is something like this</a:t>
            </a:r>
          </a:p>
          <a:p>
            <a:r>
              <a:rPr lang="en-US" dirty="0"/>
              <a:t>key=“value”</a:t>
            </a:r>
          </a:p>
          <a:p>
            <a:r>
              <a:rPr lang="en-US" dirty="0"/>
              <a:t>key is descriptive and standardized</a:t>
            </a:r>
          </a:p>
          <a:p>
            <a:r>
              <a:rPr lang="en-US" dirty="0"/>
              <a:t>value is anything you want (though usually there’s some set of choices to choose from)</a:t>
            </a:r>
          </a:p>
          <a:p>
            <a:r>
              <a:rPr lang="en-US" dirty="0"/>
              <a:t>For example:</a:t>
            </a:r>
          </a:p>
          <a:p>
            <a:r>
              <a:rPr lang="en-US" dirty="0"/>
              <a:t>### Slide Transition</a:t>
            </a:r>
          </a:p>
          <a:p>
            <a:r>
              <a:rPr lang="en-US" dirty="0"/>
              <a:t>src=“http://giphy.com/cat.gif”</a:t>
            </a:r>
          </a:p>
          <a:p>
            <a:r>
              <a:rPr lang="en-US" dirty="0"/>
              <a:t>This key value pair will only be found on an &lt;img&gt; tag, and as you might guess from the name, it’s a src for the image.</a:t>
            </a:r>
          </a:p>
          <a:p>
            <a:r>
              <a:rPr lang="en-US" dirty="0"/>
              <a:t>### Slide Transition</a:t>
            </a:r>
          </a:p>
          <a:p>
            <a:r>
              <a:rPr lang="en-US" dirty="0"/>
              <a:t>name=“foo-bar”</a:t>
            </a:r>
          </a:p>
          <a:p>
            <a:r>
              <a:rPr lang="en-US" dirty="0"/>
              <a:t>This key value pair is generally found on inputs. It gives the input a name foo-bar. Note the lack of spaces. Spaces are taken to mean very specifically that there’s another value inside. So - usually take the place of spaces.</a:t>
            </a:r>
          </a:p>
          <a:p>
            <a:r>
              <a:rPr lang="en-US" dirty="0"/>
              <a:t>### Slide Transition</a:t>
            </a:r>
          </a:p>
          <a:p>
            <a:r>
              <a:rPr lang="en-US" dirty="0"/>
              <a:t>href=“http://google.com”</a:t>
            </a:r>
          </a:p>
          <a:p>
            <a:r>
              <a:rPr lang="en-US" dirty="0"/>
              <a:t>This is a key value pair that is only found on &lt;a&gt; tags (or anchor tags). This attribute is what gives HTML the HT. It links you to a separate page.</a:t>
            </a:r>
          </a:p>
          <a:p>
            <a:r>
              <a:rPr lang="en-US" dirty="0"/>
              <a:t>### Slide Transition</a:t>
            </a:r>
          </a:p>
          <a:p>
            <a:r>
              <a:rPr lang="en-US" dirty="0"/>
              <a:t>id=“eggs”</a:t>
            </a:r>
          </a:p>
          <a:p>
            <a:r>
              <a:rPr lang="en-US" dirty="0"/>
              <a:t>This is an id attribute. One of the most important attributes of HTML. When you put an id on a tag, it is telling the rest of the document there is only one tag of id eggs in the entire document (semantically anyway)</a:t>
            </a:r>
          </a:p>
          <a:p>
            <a:r>
              <a:rPr lang="en-US" dirty="0"/>
              <a:t>### Slide Transition</a:t>
            </a:r>
          </a:p>
          <a:p>
            <a:r>
              <a:rPr lang="en-US" dirty="0"/>
              <a:t>class=“ham-cheese bacon-hotdog”</a:t>
            </a:r>
          </a:p>
          <a:p>
            <a:r>
              <a:rPr lang="en-US" dirty="0"/>
              <a:t>Classes are another super important attribute in HTML. They tell the document that this tag is of class ham-cheese and bacon-hotdog. The reason that this is important is that later we’ll learn about something called CSS that looks specifically for this. Note that the space means that the tag in question is both of class ham-cheese and bacon-hotdog.</a:t>
            </a:r>
          </a:p>
          <a:p>
            <a:r>
              <a:rPr lang="en-US" dirty="0"/>
              <a:t>### Slide Transitions</a:t>
            </a:r>
          </a:p>
          <a:p>
            <a:r>
              <a:rPr lang="en-US" dirty="0"/>
              <a:t>There are a litany of other types of attributes that can go in a tag. We’ll not be going over them now and we’ll talk about them as needed.</a:t>
            </a:r>
          </a:p>
          <a:p>
            <a:r>
              <a:rPr lang="en-US" dirty="0"/>
              <a:t>Take questions here.</a:t>
            </a:r>
          </a:p>
          <a:p>
            <a:r>
              <a:rPr lang="en-US" dirty="0"/>
              <a:t>## DOM</a:t>
            </a:r>
          </a:p>
          <a:p>
            <a:r>
              <a:rPr lang="en-US" dirty="0"/>
              <a:t>So how does the browser take this document and turn it into a web page?</a:t>
            </a:r>
          </a:p>
          <a:p>
            <a:r>
              <a:rPr lang="en-US" dirty="0"/>
              <a:t>### Slide Transition</a:t>
            </a:r>
          </a:p>
          <a:p>
            <a:r>
              <a:rPr lang="en-US" dirty="0"/>
              <a:t>The browser turns the document into something called the DOM which is a document object model. Because of the browser wars (an event back in the 90s where browsers literally took out swords and started trying to fight each other), there are a bunch of different competing models of DOM and how it renders. This is one of the reasons Frontend web development is so hard.</a:t>
            </a:r>
          </a:p>
          <a:p>
            <a:endParaRPr lang="en-US" dirty="0"/>
          </a:p>
          <a:p>
            <a:r>
              <a:rPr lang="en-US" dirty="0"/>
              <a:t>It’s not too important to know about the DOM currently in any way other than note that if you organize HTML a certain way it becomes a tree like structure (draw out tree).  Eventually we’ll be talking about how you can use the DOM to make more dynamic web pages.</a:t>
            </a:r>
          </a:p>
          <a:p>
            <a:r>
              <a:rPr lang="en-US" dirty="0"/>
              <a:t>### Slide Transition</a:t>
            </a:r>
          </a:p>
          <a:p>
            <a:r>
              <a:rPr lang="en-US" dirty="0"/>
              <a:t>Any questions?</a:t>
            </a:r>
          </a:p>
          <a:p>
            <a:r>
              <a:rPr lang="en-US" dirty="0"/>
              <a:t>Hour of exercises</a:t>
            </a:r>
          </a:p>
          <a:p>
            <a:endParaRPr lang="en-US" dirty="0"/>
          </a:p>
          <a:p>
            <a:r>
              <a:rPr lang="en-US" dirty="0"/>
              <a:t># History of HTML</a:t>
            </a:r>
          </a:p>
          <a:p>
            <a:r>
              <a:rPr lang="en-US" dirty="0"/>
              <a:t>So we’ve talked a little bit about the structure of HTML and what it is. So let’s talk about the history. This is not going to be on the test. Because there’s no test.</a:t>
            </a:r>
          </a:p>
          <a:p>
            <a:r>
              <a:rPr lang="en-US" dirty="0"/>
              <a:t>### Slide Transition</a:t>
            </a:r>
          </a:p>
          <a:p>
            <a:r>
              <a:rPr lang="en-US" dirty="0"/>
              <a:t>HTML was invented by scientists at CERN based off of SGML (standard generalized markup language). It was originally used to link Physics documents together. </a:t>
            </a:r>
          </a:p>
          <a:p>
            <a:r>
              <a:rPr lang="en-US" dirty="0"/>
              <a:t>### Slide Transition</a:t>
            </a:r>
          </a:p>
          <a:p>
            <a:r>
              <a:rPr lang="en-US" dirty="0"/>
              <a:t>However Hyper Text as a concept had existed since the 40s. I’m not sure how they linked things back then, I imagine with pneumatic tubes.</a:t>
            </a:r>
          </a:p>
          <a:p>
            <a:r>
              <a:rPr lang="en-US" dirty="0"/>
              <a:t>### Slide Transition</a:t>
            </a:r>
          </a:p>
          <a:p>
            <a:r>
              <a:rPr lang="en-US" dirty="0"/>
              <a:t>Apple took Hyper Text in the 80s and invented the concept of hyper cards, which allowed them to create navigation buttons that took you to places when you clicked on them.</a:t>
            </a:r>
          </a:p>
          <a:p>
            <a:r>
              <a:rPr lang="en-US" dirty="0"/>
              <a:t>### Slide Transition</a:t>
            </a:r>
          </a:p>
          <a:p>
            <a:r>
              <a:rPr lang="en-US" dirty="0"/>
              <a:t>So then a lot of different programmers decided that they had a better way of doing HTML and that everyone should do their way. So as you often have with many programmers, you had a lot of competing standards. Eventually they all sat down in a room and standardized it all and created HTTP</a:t>
            </a:r>
          </a:p>
          <a:p>
            <a:r>
              <a:rPr lang="en-US" dirty="0"/>
              <a:t>### Slide Transition</a:t>
            </a:r>
          </a:p>
          <a:p>
            <a:r>
              <a:rPr lang="en-US" dirty="0"/>
              <a:t>HTTP stands for Hyper Text Transfer Protocol, and it was created as a standard way of transmitting HTML documents. If you’ve ever heard that you’re making a request to a server or receiving a response from a server, it’s an HTTP request and an HTTP response. In short HTTP defines standardized requests and responses to communicate between machines</a:t>
            </a:r>
          </a:p>
          <a:p>
            <a:r>
              <a:rPr lang="en-US" dirty="0"/>
              <a:t>### Slide Transition</a:t>
            </a:r>
          </a:p>
          <a:p>
            <a:r>
              <a:rPr lang="en-US" dirty="0"/>
              <a:t>So in 1991 due to demand of use for HTML, they added a few more features that everyone wanted and dubbed it HTML+</a:t>
            </a:r>
          </a:p>
          <a:p>
            <a:r>
              <a:rPr lang="en-US" dirty="0"/>
              <a:t>### Slide Transition</a:t>
            </a:r>
          </a:p>
          <a:p>
            <a:r>
              <a:rPr lang="en-US" dirty="0"/>
              <a:t>In 1992 the national center for supercomputing applications (NCSA) connects to CERN and downloads two web browsers. They’re so bad they decide to write their own called Mosaic</a:t>
            </a:r>
          </a:p>
          <a:p>
            <a:r>
              <a:rPr lang="en-US" dirty="0"/>
              <a:t>### Slide Transition</a:t>
            </a:r>
          </a:p>
          <a:p>
            <a:r>
              <a:rPr lang="en-US" dirty="0"/>
              <a:t>Later in 92 images get added to HTML thus starting the explosive popularity of people sharing cat photos</a:t>
            </a:r>
          </a:p>
          <a:p>
            <a:r>
              <a:rPr lang="en-US" dirty="0"/>
              <a:t>### Slide Transition</a:t>
            </a:r>
          </a:p>
          <a:p>
            <a:r>
              <a:rPr lang="en-US" dirty="0"/>
              <a:t>In 1993, Lynx came out, and promptly ignored the fact that images had been added to web browsers, opting to stick with text only.</a:t>
            </a:r>
          </a:p>
          <a:p>
            <a:r>
              <a:rPr lang="en-US" dirty="0"/>
              <a:t>### Slide Transition</a:t>
            </a:r>
          </a:p>
          <a:p>
            <a:r>
              <a:rPr lang="en-US" dirty="0"/>
              <a:t>In April of 93 Mosaic was released for Sun Microsystems. It is poorly designed and full of random features.</a:t>
            </a:r>
          </a:p>
          <a:p>
            <a:r>
              <a:rPr lang="en-US" dirty="0"/>
              <a:t>### Slide Transition</a:t>
            </a:r>
          </a:p>
          <a:p>
            <a:r>
              <a:rPr lang="en-US" dirty="0"/>
              <a:t>In fact it’s so bad that in 94 they formed a committee called the Internet Engineering Task Force, presumably to fight crime or something because it has the words task force in it and creates a bunch of groups about security, network routing, and applications. It also believed that the Web and the Internet belonged to the people.</a:t>
            </a:r>
          </a:p>
          <a:p>
            <a:r>
              <a:rPr lang="en-US" dirty="0"/>
              <a:t>### Slide Transition</a:t>
            </a:r>
          </a:p>
          <a:p>
            <a:r>
              <a:rPr lang="en-US" dirty="0"/>
              <a:t>Then there were a lot of parties.</a:t>
            </a:r>
          </a:p>
          <a:p>
            <a:r>
              <a:rPr lang="en-US" dirty="0"/>
              <a:t>### Slide Transition</a:t>
            </a:r>
          </a:p>
          <a:p>
            <a:r>
              <a:rPr lang="en-US" dirty="0"/>
              <a:t>In 94, HTML 2 specs were released. They decided to eschew the + naming scheme after this.</a:t>
            </a:r>
          </a:p>
          <a:p>
            <a:r>
              <a:rPr lang="en-US" dirty="0"/>
              <a:t>### Slide Transition</a:t>
            </a:r>
          </a:p>
          <a:p>
            <a:r>
              <a:rPr lang="en-US" dirty="0"/>
              <a:t>Also in 94, Netscape was formed with a browser you may remember as Netscape Navigator. Since the browser was so popular, they decided to break the standard that was literally just created and make their own stuff.</a:t>
            </a:r>
          </a:p>
          <a:p>
            <a:r>
              <a:rPr lang="en-US" dirty="0"/>
              <a:t>### Slide Transition</a:t>
            </a:r>
          </a:p>
          <a:p>
            <a:r>
              <a:rPr lang="en-US" dirty="0"/>
              <a:t>So later in 94, A second organization is formed called the World Wide Web Consortium (or W3C) sponsored by companies who hated what Netscape was doing. Actually they wanted to standardize the web.</a:t>
            </a:r>
          </a:p>
          <a:p>
            <a:r>
              <a:rPr lang="en-US" dirty="0"/>
              <a:t>### Slide Transition</a:t>
            </a:r>
          </a:p>
          <a:p>
            <a:r>
              <a:rPr lang="en-US" dirty="0"/>
              <a:t>Lots of new tags were added to HTML in 95. Academics hated it because it added stuff that was extraneous and they wanted the kids to get off their lawn.</a:t>
            </a:r>
          </a:p>
          <a:p>
            <a:r>
              <a:rPr lang="en-US" dirty="0"/>
              <a:t>### Slide Transition</a:t>
            </a:r>
          </a:p>
          <a:p>
            <a:r>
              <a:rPr lang="en-US" dirty="0"/>
              <a:t>In march of 95, HTML3 is published and its standards are promptly adopted and then ignored as more web browsers started adding their own shit. In fact tables were actually added by the Navy and we have them to thank for the absolutely terrible formatting we all saw throughout the 90s.</a:t>
            </a:r>
          </a:p>
          <a:p>
            <a:r>
              <a:rPr lang="en-US" dirty="0"/>
              <a:t>### Slide Transition</a:t>
            </a:r>
          </a:p>
          <a:p>
            <a:r>
              <a:rPr lang="en-US" dirty="0"/>
              <a:t>In August of 95, IE 1 is released. It promptly is replaced by IE 2 in Nov. of 95.</a:t>
            </a:r>
          </a:p>
          <a:p>
            <a:r>
              <a:rPr lang="en-US" dirty="0"/>
              <a:t>### Slide Transition</a:t>
            </a:r>
          </a:p>
          <a:p>
            <a:r>
              <a:rPr lang="en-US" dirty="0"/>
              <a:t>In Sept of 95, Netscape proposes frames, cementing themselves as people we now hate forever. They also create Javascript, which doesn’t help their case.</a:t>
            </a:r>
          </a:p>
          <a:p>
            <a:r>
              <a:rPr lang="en-US" dirty="0"/>
              <a:t>### Slide Transition</a:t>
            </a:r>
          </a:p>
          <a:p>
            <a:r>
              <a:rPr lang="en-US" dirty="0"/>
              <a:t>Luckily in Nov of 95, a bunch of vendors came together and decided they want to standardize HTML further. Stylesheets come into existence.</a:t>
            </a:r>
          </a:p>
          <a:p>
            <a:r>
              <a:rPr lang="en-US" dirty="0"/>
              <a:t>### Slide Transition</a:t>
            </a:r>
          </a:p>
          <a:p>
            <a:r>
              <a:rPr lang="en-US" dirty="0"/>
              <a:t>In Dec of 95, just one year after coming together with an awesome name, the IETF disbands.</a:t>
            </a:r>
          </a:p>
          <a:p>
            <a:r>
              <a:rPr lang="en-US" dirty="0"/>
              <a:t>### Slide Transition</a:t>
            </a:r>
          </a:p>
          <a:p>
            <a:r>
              <a:rPr lang="en-US" dirty="0"/>
              <a:t>In April of 96, Javascript gets added to the HTML standard.</a:t>
            </a:r>
          </a:p>
          <a:p>
            <a:r>
              <a:rPr lang="en-US" dirty="0"/>
              <a:t>### Slide Transition</a:t>
            </a:r>
          </a:p>
          <a:p>
            <a:r>
              <a:rPr lang="en-US" dirty="0"/>
              <a:t>In July of 96, Microsoft seems more interested in open standards. They release IE for windows 3.1 and macs. Then someone decides to play a practical joke and adds Marquee and Blink to the HTML 3 standards.</a:t>
            </a:r>
          </a:p>
          <a:p>
            <a:r>
              <a:rPr lang="en-US" dirty="0"/>
              <a:t>### Slide Transition</a:t>
            </a:r>
          </a:p>
          <a:p>
            <a:r>
              <a:rPr lang="en-US" dirty="0"/>
              <a:t>Jan of 97 marks the passage of HTML 3.2, which is actually all of HTML 1 + 2 + 3. It also marked the creation of the different flows of HTML for layout, which we will talk about when we get to CSS.</a:t>
            </a:r>
          </a:p>
          <a:p>
            <a:r>
              <a:rPr lang="en-US" dirty="0"/>
              <a:t>### Slide Transition</a:t>
            </a:r>
          </a:p>
          <a:p>
            <a:r>
              <a:rPr lang="en-US" dirty="0"/>
              <a:t>In Dec of 97, they released HTML 4 because HTML 3.2 still had netscape stuff in it. Then everything has been stable for about 10 years.</a:t>
            </a:r>
          </a:p>
          <a:p>
            <a:r>
              <a:rPr lang="en-US" dirty="0"/>
              <a:t>### Slide Transition</a:t>
            </a:r>
          </a:p>
          <a:p>
            <a:r>
              <a:rPr lang="en-US" dirty="0"/>
              <a:t>In January 2008, the HTML 5 draft got published. In May 2011, last call for changes.</a:t>
            </a:r>
          </a:p>
          <a:p>
            <a:r>
              <a:rPr lang="en-US" dirty="0"/>
              <a:t>1. More exercises</a:t>
            </a:r>
          </a:p>
          <a:p>
            <a:r>
              <a:rPr lang="en-US" dirty="0"/>
              <a:t>- </a:t>
            </a:r>
          </a:p>
        </p:txBody>
      </p:sp>
      <p:sp>
        <p:nvSpPr>
          <p:cNvPr id="4" name="Slide Number Placeholder 3"/>
          <p:cNvSpPr>
            <a:spLocks noGrp="1"/>
          </p:cNvSpPr>
          <p:nvPr>
            <p:ph type="sldNum" sz="quarter" idx="10"/>
          </p:nvPr>
        </p:nvSpPr>
        <p:spPr/>
        <p:txBody>
          <a:bodyPr/>
          <a:lstStyle/>
          <a:p>
            <a:fld id="{F6BCCD83-2608-D84A-BB8B-9D1CC1570C36}" type="slidenum">
              <a:rPr lang="en-US" smtClean="0"/>
              <a:t>1</a:t>
            </a:fld>
            <a:endParaRPr lang="en-US"/>
          </a:p>
        </p:txBody>
      </p:sp>
    </p:spTree>
    <p:extLst>
      <p:ext uri="{BB962C8B-B14F-4D97-AF65-F5344CB8AC3E}">
        <p14:creationId xmlns:p14="http://schemas.microsoft.com/office/powerpoint/2010/main" val="10799500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(7/16/14 19:11) -----</a:t>
            </a:r>
          </a:p>
          <a:p>
            <a:r>
              <a:rPr lang="en-US"/>
              <a:t># Script</a:t>
            </a:r>
          </a:p>
          <a:p>
            <a:r>
              <a:rPr lang="en-US"/>
              <a:t>Hope everyone is ready because today we’re going to go into an intro of HTML.</a:t>
            </a:r>
          </a:p>
          <a:p>
            <a:r>
              <a:rPr lang="en-US"/>
              <a:t>So first let’s talk a bit about what HTML actually is</a:t>
            </a:r>
          </a:p>
          <a:p>
            <a:r>
              <a:rPr lang="en-US"/>
              <a:t>## What is HTML </a:t>
            </a:r>
          </a:p>
          <a:p>
            <a:r>
              <a:rPr lang="en-US"/>
              <a:t>### Slide Transition</a:t>
            </a:r>
          </a:p>
          <a:p>
            <a:r>
              <a:rPr lang="en-US"/>
              <a:t>HTML stands for Hyper Text Markup language and as it sounds, it is a markup language. And what I mean by markup language is that it’s a way of annotating language such that you can easily tell it’s syntactically different than text. For example if you wanted to say something is a title you might declare in your text. </a:t>
            </a:r>
          </a:p>
          <a:p>
            <a:r>
              <a:rPr lang="en-US"/>
              <a:t>### Slide Transition</a:t>
            </a:r>
          </a:p>
          <a:p>
            <a:r>
              <a:rPr lang="en-US"/>
              <a:t>&lt;title&gt;This is a title&lt;/title&gt;</a:t>
            </a:r>
          </a:p>
          <a:p>
            <a:r>
              <a:rPr lang="en-US"/>
              <a:t>### Slide Transition</a:t>
            </a:r>
          </a:p>
          <a:p>
            <a:r>
              <a:rPr lang="en-US"/>
              <a:t>The hyper text portion of HTML means links. So the name HTML makes a lot of sense when you think about what the Internet was originally designed for: the transfer of documents between government and academia. In order to make that easier, you can just embed links into your documents and make them go.</a:t>
            </a:r>
          </a:p>
          <a:p>
            <a:r>
              <a:rPr lang="en-US"/>
              <a:t>### Slide Transition</a:t>
            </a:r>
          </a:p>
          <a:p>
            <a:r>
              <a:rPr lang="en-US"/>
              <a:t>So because the internet was designed to transfer around documents, browsers were developed with the thought to display HTML pages. That’s why every web page today is written in HTML.</a:t>
            </a:r>
          </a:p>
          <a:p>
            <a:r>
              <a:rPr lang="en-US"/>
              <a:t>Take questions here</a:t>
            </a:r>
          </a:p>
          <a:p>
            <a:r>
              <a:rPr lang="en-US"/>
              <a:t>## Major parts</a:t>
            </a:r>
          </a:p>
          <a:p>
            <a:r>
              <a:rPr lang="en-US"/>
              <a:t>Let’s say we have a document that we want to turn into an HTML document. How do we do this?</a:t>
            </a:r>
          </a:p>
          <a:p>
            <a:r>
              <a:rPr lang="en-US"/>
              <a:t>To declare an HTML document you simply  do something like this:</a:t>
            </a:r>
          </a:p>
          <a:p>
            <a:r>
              <a:rPr lang="en-US"/>
              <a:t>### Slide Transition</a:t>
            </a:r>
          </a:p>
          <a:p>
            <a:r>
              <a:rPr lang="en-US"/>
              <a:t>&lt;html&gt;</a:t>
            </a:r>
          </a:p>
          <a:p>
            <a:r>
              <a:rPr lang="en-US"/>
              <a:t>&lt;/html&gt;</a:t>
            </a:r>
          </a:p>
          <a:p>
            <a:r>
              <a:rPr lang="en-US"/>
              <a:t>Simple. Easy to do. Now what else does an HTML document have?</a:t>
            </a:r>
          </a:p>
          <a:p>
            <a:r>
              <a:rPr lang="en-US"/>
              <a:t>### Slide Transition</a:t>
            </a:r>
          </a:p>
          <a:p>
            <a:r>
              <a:rPr lang="en-US"/>
              <a:t>&lt;html&gt;</a:t>
            </a:r>
          </a:p>
          <a:p>
            <a:r>
              <a:rPr lang="en-US"/>
              <a:t>	&lt;head&gt;&lt;/head&gt;</a:t>
            </a:r>
          </a:p>
          <a:p>
            <a:r>
              <a:rPr lang="en-US"/>
              <a:t>&lt;/html&gt;</a:t>
            </a:r>
          </a:p>
          <a:p>
            <a:r>
              <a:rPr lang="en-US"/>
              <a:t>All documents have a head. Just like all of you need a head, a document also needs a head. This is where you put all the important stuff like things that make the document look good, and anything about what the document might be about, or some dynamic stuff you want the document to be able to do. What else does a document have?</a:t>
            </a:r>
          </a:p>
          <a:p>
            <a:r>
              <a:rPr lang="en-US"/>
              <a:t>### Slide Transition</a:t>
            </a:r>
          </a:p>
          <a:p>
            <a:r>
              <a:rPr lang="en-US"/>
              <a:t>&lt;html&gt;</a:t>
            </a:r>
          </a:p>
          <a:p>
            <a:r>
              <a:rPr lang="en-US"/>
              <a:t>	&lt;head&gt;&lt;/head&gt;</a:t>
            </a:r>
          </a:p>
          <a:p>
            <a:r>
              <a:rPr lang="en-US"/>
              <a:t>	&lt;body&gt;&lt;/body&gt;</a:t>
            </a:r>
          </a:p>
          <a:p>
            <a:r>
              <a:rPr lang="en-US"/>
              <a:t>&lt;/html&gt;</a:t>
            </a:r>
          </a:p>
          <a:p>
            <a:r>
              <a:rPr lang="en-US"/>
              <a:t>All documents have a body. This is where the content of a document goes that would be displayed on the page. This is the part we’re most worried about today. What goes inside the body?</a:t>
            </a:r>
          </a:p>
          <a:p>
            <a:r>
              <a:rPr lang="en-US"/>
              <a:t>### Slide Transition</a:t>
            </a:r>
          </a:p>
          <a:p>
            <a:r>
              <a:rPr lang="en-US"/>
              <a:t>Different tags might go in the body. Examples of tags: a, p, div, table/tr/th/td, h1, input, form, label, ul/li, textarea, img</a:t>
            </a:r>
          </a:p>
          <a:p>
            <a:r>
              <a:rPr lang="en-US"/>
              <a:t>### Slide Transition</a:t>
            </a:r>
          </a:p>
          <a:p>
            <a:r>
              <a:rPr lang="en-US"/>
              <a:t>Almost all tags come in pairs like so.</a:t>
            </a:r>
          </a:p>
          <a:p>
            <a:r>
              <a:rPr lang="en-US"/>
              <a:t>### Slide Transition</a:t>
            </a:r>
          </a:p>
          <a:p>
            <a:r>
              <a:rPr lang="en-US"/>
              <a:t>There are a few exceptions because really programmers are nothing if not lovers of edge cases.</a:t>
            </a:r>
          </a:p>
          <a:p>
            <a:r>
              <a:rPr lang="en-US"/>
              <a:t>### Slide Transition</a:t>
            </a:r>
          </a:p>
          <a:p>
            <a:r>
              <a:rPr lang="en-US"/>
              <a:t>Tags usually surround plain text. You shouldn’t think of tags as creating styling or formatting (we’ll get to that) but rather as creating divisions and containers for content. They are meant to precisely annotate and describe what you want your document to do. We’ll get to styling another day. Speaking of this idea of containers, all tags can be broken down into two main types by default.</a:t>
            </a:r>
          </a:p>
          <a:p>
            <a:r>
              <a:rPr lang="en-US"/>
              <a:t>### Slide Transition</a:t>
            </a:r>
          </a:p>
          <a:p>
            <a:r>
              <a:rPr lang="en-US"/>
              <a:t>Block level tags: These are tags that create what you might consider rectangles. They can have discrete height and width, though be default their width is 100% and their height is the height of the content inside of them. Think of it as when you create a block level element that you’re creating a row.</a:t>
            </a:r>
          </a:p>
          <a:p>
            <a:r>
              <a:rPr lang="en-US"/>
              <a:t>### Slide Transition</a:t>
            </a:r>
          </a:p>
          <a:p>
            <a:r>
              <a:rPr lang="en-US"/>
              <a:t>On the other hand you can also have inline tags: These are tags that line up next to each other. They don’t have a discrete width or height. You can imagine it like text in a text editor: you just don’t have a good measure of what width or height really is for text. </a:t>
            </a:r>
          </a:p>
          <a:p>
            <a:r>
              <a:rPr lang="en-US"/>
              <a:t>### Slide Transition</a:t>
            </a:r>
          </a:p>
          <a:p>
            <a:r>
              <a:rPr lang="en-US"/>
              <a:t>In general when you “nest” tags - by which I mean shove tags inside other tags, it should be noted that you shouldn’t generally put block level tags inside of inline level tags.</a:t>
            </a:r>
          </a:p>
          <a:p>
            <a:r>
              <a:rPr lang="en-US"/>
              <a:t>### Slide Transition:</a:t>
            </a:r>
          </a:p>
          <a:p>
            <a:r>
              <a:rPr lang="en-US"/>
              <a:t>There are other types of tags as well but all of them are basically mixtures of block and inline elements. We won’t discuss those because their behaviors are generally finicky across different browsers.</a:t>
            </a:r>
          </a:p>
          <a:p>
            <a:r>
              <a:rPr lang="en-US"/>
              <a:t>### Slide Transition</a:t>
            </a:r>
          </a:p>
          <a:p>
            <a:r>
              <a:rPr lang="en-US"/>
              <a:t>For more info go to http://www.w3schools.com/html/html_blocks.asp</a:t>
            </a:r>
          </a:p>
          <a:p>
            <a:r>
              <a:rPr lang="en-US"/>
              <a:t>Take questions here.</a:t>
            </a:r>
          </a:p>
          <a:p>
            <a:r>
              <a:rPr lang="en-US"/>
              <a:t>## HTML Attributes</a:t>
            </a:r>
          </a:p>
          <a:p>
            <a:r>
              <a:rPr lang="en-US"/>
              <a:t>So now we’ve successfully partitioned our plaintext document into something that’s more well annotated. Well what if we want to say that this particular div is something that’s a outer container?</a:t>
            </a:r>
          </a:p>
          <a:p>
            <a:r>
              <a:rPr lang="en-US"/>
              <a:t>### Slide Transition</a:t>
            </a:r>
          </a:p>
          <a:p>
            <a:r>
              <a:rPr lang="en-US"/>
              <a:t>We come to attributes. Attributes are things on an HTML tag that make them more descriptive. They always come in key-value pairs and what I mean by key-value pairs is something like this</a:t>
            </a:r>
          </a:p>
          <a:p>
            <a:r>
              <a:rPr lang="en-US"/>
              <a:t>key=“value”</a:t>
            </a:r>
          </a:p>
          <a:p>
            <a:r>
              <a:rPr lang="en-US"/>
              <a:t>key is descriptive and standardized</a:t>
            </a:r>
          </a:p>
          <a:p>
            <a:r>
              <a:rPr lang="en-US"/>
              <a:t>value is anything you want (though usually there’s some set of choices to choose from)</a:t>
            </a:r>
          </a:p>
          <a:p>
            <a:r>
              <a:rPr lang="en-US"/>
              <a:t>For example:</a:t>
            </a:r>
          </a:p>
          <a:p>
            <a:r>
              <a:rPr lang="en-US"/>
              <a:t>### Slide Transition</a:t>
            </a:r>
          </a:p>
          <a:p>
            <a:r>
              <a:rPr lang="en-US"/>
              <a:t>src=“http://giphy.com/cat.gif”</a:t>
            </a:r>
          </a:p>
          <a:p>
            <a:r>
              <a:rPr lang="en-US"/>
              <a:t>This key value pair will only be found on an &lt;img&gt; tag, and as you might guess from the name, it’s a src for the image.</a:t>
            </a:r>
          </a:p>
          <a:p>
            <a:r>
              <a:rPr lang="en-US"/>
              <a:t>### Slide Transition</a:t>
            </a:r>
          </a:p>
          <a:p>
            <a:r>
              <a:rPr lang="en-US"/>
              <a:t>name=“foo-bar”</a:t>
            </a:r>
          </a:p>
          <a:p>
            <a:r>
              <a:rPr lang="en-US"/>
              <a:t>This key value pair is generally found on inputs. It gives the input a name foo-bar. Note the lack of spaces. Spaces are taken to mean very specifically that there’s another value inside. So - usually take the place of spaces.</a:t>
            </a:r>
          </a:p>
          <a:p>
            <a:r>
              <a:rPr lang="en-US"/>
              <a:t>### Slide Transition</a:t>
            </a:r>
          </a:p>
          <a:p>
            <a:r>
              <a:rPr lang="en-US"/>
              <a:t>href=“http://google.com”</a:t>
            </a:r>
          </a:p>
          <a:p>
            <a:r>
              <a:rPr lang="en-US"/>
              <a:t>This is a key value pair that is only found on &lt;a&gt; tags (or anchor tags). This attribute is what gives HTML the HT. It links you to a separate page.</a:t>
            </a:r>
          </a:p>
          <a:p>
            <a:r>
              <a:rPr lang="en-US"/>
              <a:t>### Slide Transition</a:t>
            </a:r>
          </a:p>
          <a:p>
            <a:r>
              <a:rPr lang="en-US"/>
              <a:t>id=“eggs”</a:t>
            </a:r>
          </a:p>
          <a:p>
            <a:r>
              <a:rPr lang="en-US"/>
              <a:t>This is an id attribute. One of the most important attributes of HTML. When you put an id on a tag, it is telling the rest of the document there is only one tag of id eggs in the entire document (semantically anyway)</a:t>
            </a:r>
          </a:p>
          <a:p>
            <a:r>
              <a:rPr lang="en-US"/>
              <a:t>### Slide Transition</a:t>
            </a:r>
          </a:p>
          <a:p>
            <a:r>
              <a:rPr lang="en-US"/>
              <a:t>class=“ham-cheese bacon-hotdog”</a:t>
            </a:r>
          </a:p>
          <a:p>
            <a:r>
              <a:rPr lang="en-US"/>
              <a:t>Classes are another super important attribute in HTML. They tell the document that this tag is of class ham-cheese and bacon-hotdog. The reason that this is important is that later we’ll learn about something called CSS that looks specifically for this. Note that the space means that the tag in question is both of class ham-cheese and bacon-hotdog.</a:t>
            </a:r>
          </a:p>
          <a:p>
            <a:r>
              <a:rPr lang="en-US"/>
              <a:t>### Slide Transitions</a:t>
            </a:r>
          </a:p>
          <a:p>
            <a:r>
              <a:rPr lang="en-US"/>
              <a:t>There are a litany of other types of attributes that can go in a tag. We’ll not be going over them now and we’ll talk about them as needed.</a:t>
            </a:r>
          </a:p>
          <a:p>
            <a:r>
              <a:rPr lang="en-US"/>
              <a:t>Take questions here.</a:t>
            </a:r>
          </a:p>
          <a:p>
            <a:r>
              <a:rPr lang="en-US"/>
              <a:t>## DOM</a:t>
            </a:r>
          </a:p>
          <a:p>
            <a:r>
              <a:rPr lang="en-US"/>
              <a:t>So how does the browser take this document and turn it into a web page?</a:t>
            </a:r>
          </a:p>
          <a:p>
            <a:r>
              <a:rPr lang="en-US"/>
              <a:t>### Slide Transition</a:t>
            </a:r>
          </a:p>
          <a:p>
            <a:r>
              <a:rPr lang="en-US"/>
              <a:t>The browser turns the document into something called the DOM which is a document object model. Because of the browser wars (an event back in the 90s where browsers literally took out swords and started trying to fight each other), there are a bunch of different competing models of DOM and how it renders. This is one of the reasons Frontend web development is so hard.</a:t>
            </a:r>
          </a:p>
          <a:p>
            <a:endParaRPr lang="en-US"/>
          </a:p>
          <a:p>
            <a:r>
              <a:rPr lang="en-US"/>
              <a:t>It’s not too important to know about the DOM currently in any way other than note that if you organize HTML a certain way it becomes a tree like structure (draw out tree).  Eventually we’ll be talking about how you can use the DOM to make more dynamic web pages.</a:t>
            </a:r>
          </a:p>
          <a:p>
            <a:r>
              <a:rPr lang="en-US"/>
              <a:t>### Slide Transition</a:t>
            </a:r>
          </a:p>
          <a:p>
            <a:r>
              <a:rPr lang="en-US"/>
              <a:t>Any questions?</a:t>
            </a:r>
          </a:p>
          <a:p>
            <a:r>
              <a:rPr lang="en-US"/>
              <a:t>Hour of exercises</a:t>
            </a:r>
          </a:p>
          <a:p>
            <a:endParaRPr lang="en-US"/>
          </a:p>
          <a:p>
            <a:r>
              <a:rPr lang="en-US"/>
              <a:t># History of HTML</a:t>
            </a:r>
          </a:p>
          <a:p>
            <a:r>
              <a:rPr lang="en-US"/>
              <a:t>So we’ve talked a little bit about the structure of HTML and what it is. So let’s talk about the history. This is not going to be on the test. Because there’s no test.</a:t>
            </a:r>
          </a:p>
          <a:p>
            <a:r>
              <a:rPr lang="en-US"/>
              <a:t>### Slide Transition</a:t>
            </a:r>
          </a:p>
          <a:p>
            <a:r>
              <a:rPr lang="en-US"/>
              <a:t>HTML was invented by scientists at CERN based off of SGML (standard generalized markup language). It was originally used to link Physics documents together. </a:t>
            </a:r>
          </a:p>
          <a:p>
            <a:r>
              <a:rPr lang="en-US"/>
              <a:t>### Slide Transition</a:t>
            </a:r>
          </a:p>
          <a:p>
            <a:r>
              <a:rPr lang="en-US"/>
              <a:t>However Hyper Text as a concept had existed since the 40s. I’m not sure how they linked things back then, I imagine with pneumatic tubes.</a:t>
            </a:r>
          </a:p>
          <a:p>
            <a:r>
              <a:rPr lang="en-US"/>
              <a:t>### Slide Transition</a:t>
            </a:r>
          </a:p>
          <a:p>
            <a:r>
              <a:rPr lang="en-US"/>
              <a:t>Apple took Hyper Text in the 80s and invented the concept of hyper cards, which allowed them to create navigation buttons that took you to places when you clicked on them.</a:t>
            </a:r>
          </a:p>
          <a:p>
            <a:r>
              <a:rPr lang="en-US"/>
              <a:t>### Slide Transition</a:t>
            </a:r>
          </a:p>
          <a:p>
            <a:r>
              <a:rPr lang="en-US"/>
              <a:t>So then a lot of different programmers decided that they had a better way of doing HTML and that everyone should do their way. So as you often have with many programmers, you had a lot of competing standards. Eventually they all sat down in a room and standardized it all and created HTTP</a:t>
            </a:r>
          </a:p>
          <a:p>
            <a:r>
              <a:rPr lang="en-US"/>
              <a:t>### Slide Transition</a:t>
            </a:r>
          </a:p>
          <a:p>
            <a:r>
              <a:rPr lang="en-US"/>
              <a:t>HTTP stands for Hyper Text Transfer Protocol, and it was created as a standard way of transmitting HTML documents. If you’ve ever heard that you’re making a request to a server or receiving a response from a server, it’s an HTTP request and an HTTP response. In short HTTP defines standardized requests and responses to communicate between machines</a:t>
            </a:r>
          </a:p>
          <a:p>
            <a:r>
              <a:rPr lang="en-US"/>
              <a:t>### Slide Transition</a:t>
            </a:r>
          </a:p>
          <a:p>
            <a:r>
              <a:rPr lang="en-US"/>
              <a:t>So in 1991 due to demand of use for HTML, they added a few more features that everyone wanted and dubbed it HTML+</a:t>
            </a:r>
          </a:p>
          <a:p>
            <a:r>
              <a:rPr lang="en-US"/>
              <a:t>### Slide Transition</a:t>
            </a:r>
          </a:p>
          <a:p>
            <a:r>
              <a:rPr lang="en-US"/>
              <a:t>In 1992 the national center for supercomputing applications (NCSA) connects to CERN and downloads two web browsers. They’re so bad they decide to write their own called Mosaic</a:t>
            </a:r>
          </a:p>
          <a:p>
            <a:r>
              <a:rPr lang="en-US"/>
              <a:t>### Slide Transition</a:t>
            </a:r>
          </a:p>
          <a:p>
            <a:r>
              <a:rPr lang="en-US"/>
              <a:t>Later in 92 images get added to HTML thus starting the explosive popularity of people sharing cat photos</a:t>
            </a:r>
          </a:p>
          <a:p>
            <a:r>
              <a:rPr lang="en-US"/>
              <a:t>### Slide Transition</a:t>
            </a:r>
          </a:p>
          <a:p>
            <a:r>
              <a:rPr lang="en-US"/>
              <a:t>In 1993, Lynx came out, and promptly ignored the fact that images had been added to web browsers, opting to stick with text only.</a:t>
            </a:r>
          </a:p>
          <a:p>
            <a:r>
              <a:rPr lang="en-US"/>
              <a:t>### Slide Transition</a:t>
            </a:r>
          </a:p>
          <a:p>
            <a:r>
              <a:rPr lang="en-US"/>
              <a:t>In April of 93 Mosaic was released for Sun Microsystems. It is poorly designed and full of random features.</a:t>
            </a:r>
          </a:p>
          <a:p>
            <a:r>
              <a:rPr lang="en-US"/>
              <a:t>### Slide Transition</a:t>
            </a:r>
          </a:p>
          <a:p>
            <a:r>
              <a:rPr lang="en-US"/>
              <a:t>In fact it’s so bad that in 94 they formed a committee called the Internet Engineering Task Force, presumably to fight crime or something because it has the words task force in it and creates a bunch of groups about security, network routing, and applications. It also believed that the Web and the Internet belonged to the people.</a:t>
            </a:r>
          </a:p>
          <a:p>
            <a:r>
              <a:rPr lang="en-US"/>
              <a:t>### Slide Transition</a:t>
            </a:r>
          </a:p>
          <a:p>
            <a:r>
              <a:rPr lang="en-US"/>
              <a:t>Then there were a lot of parties.</a:t>
            </a:r>
          </a:p>
          <a:p>
            <a:r>
              <a:rPr lang="en-US"/>
              <a:t>### Slide Transition</a:t>
            </a:r>
          </a:p>
          <a:p>
            <a:r>
              <a:rPr lang="en-US"/>
              <a:t>In 94, HTML 2 specs were released. They decided to eschew the + naming scheme after this.</a:t>
            </a:r>
          </a:p>
          <a:p>
            <a:r>
              <a:rPr lang="en-US"/>
              <a:t>### Slide Transition</a:t>
            </a:r>
          </a:p>
          <a:p>
            <a:r>
              <a:rPr lang="en-US"/>
              <a:t>Also in 94, Netscape was formed with a browser you may remember as Netscape Navigator. Since the browser was so popular, they decided to break the standard that was literally just created and make their own stuff.</a:t>
            </a:r>
          </a:p>
          <a:p>
            <a:r>
              <a:rPr lang="en-US"/>
              <a:t>### Slide Transition</a:t>
            </a:r>
          </a:p>
          <a:p>
            <a:r>
              <a:rPr lang="en-US"/>
              <a:t>So later in 94, A second organization is formed called the World Wide Web Consortium (or W3C) sponsored by companies who hated what Netscape was doing. Actually they wanted to standardize the web.</a:t>
            </a:r>
          </a:p>
          <a:p>
            <a:r>
              <a:rPr lang="en-US"/>
              <a:t>### Slide Transition</a:t>
            </a:r>
          </a:p>
          <a:p>
            <a:r>
              <a:rPr lang="en-US"/>
              <a:t>Lots of new tags were added to HTML in 95. Academics hated it because it added stuff that was extraneous and they wanted the kids to get off their lawn.</a:t>
            </a:r>
          </a:p>
          <a:p>
            <a:r>
              <a:rPr lang="en-US"/>
              <a:t>### Slide Transition</a:t>
            </a:r>
          </a:p>
          <a:p>
            <a:r>
              <a:rPr lang="en-US"/>
              <a:t>In march of 95, HTML3 is published and its standards are promptly adopted and then ignored as more web browsers started adding their own shit. In fact tables were actually added by the Navy and we have them to thank for the absolutely terrible formatting we all saw throughout the 90s.</a:t>
            </a:r>
          </a:p>
          <a:p>
            <a:r>
              <a:rPr lang="en-US"/>
              <a:t>### Slide Transition</a:t>
            </a:r>
          </a:p>
          <a:p>
            <a:r>
              <a:rPr lang="en-US"/>
              <a:t>In August of 95, IE 1 is released. It promptly is replaced by IE 2 in Nov. of 95.</a:t>
            </a:r>
          </a:p>
          <a:p>
            <a:r>
              <a:rPr lang="en-US"/>
              <a:t>### Slide Transition</a:t>
            </a:r>
          </a:p>
          <a:p>
            <a:r>
              <a:rPr lang="en-US"/>
              <a:t>In Sept of 95, Netscape proposes frames, cementing themselves as people we now hate forever. They also create Javascript, which doesn’t help their case.</a:t>
            </a:r>
          </a:p>
          <a:p>
            <a:r>
              <a:rPr lang="en-US"/>
              <a:t>### Slide Transition</a:t>
            </a:r>
          </a:p>
          <a:p>
            <a:r>
              <a:rPr lang="en-US"/>
              <a:t>Luckily in Nov of 95, a bunch of vendors came together and decided they want to standardize HTML further. Stylesheets come into existence.</a:t>
            </a:r>
          </a:p>
          <a:p>
            <a:r>
              <a:rPr lang="en-US"/>
              <a:t>### Slide Transition</a:t>
            </a:r>
          </a:p>
          <a:p>
            <a:r>
              <a:rPr lang="en-US"/>
              <a:t>In Dec of 95, just one year after coming together with an awesome name, the IETF disbands.</a:t>
            </a:r>
          </a:p>
          <a:p>
            <a:r>
              <a:rPr lang="en-US"/>
              <a:t>### Slide Transition</a:t>
            </a:r>
          </a:p>
          <a:p>
            <a:r>
              <a:rPr lang="en-US"/>
              <a:t>In April of 96, Javascript gets added to the HTML standard.</a:t>
            </a:r>
          </a:p>
          <a:p>
            <a:r>
              <a:rPr lang="en-US"/>
              <a:t>### Slide Transition</a:t>
            </a:r>
          </a:p>
          <a:p>
            <a:r>
              <a:rPr lang="en-US"/>
              <a:t>In July of 96, Microsoft seems more interested in open standards. They release IE for windows 3.1 and macs. Then someone decides to play a practical joke and adds Marquee and Blink to the HTML 3 standards.</a:t>
            </a:r>
          </a:p>
          <a:p>
            <a:r>
              <a:rPr lang="en-US"/>
              <a:t>### Slide Transition</a:t>
            </a:r>
          </a:p>
          <a:p>
            <a:r>
              <a:rPr lang="en-US"/>
              <a:t>Jan of 97 marks the passage of HTML 3.2, which is actually all of HTML 1 + 2 + 3. It also marked the creation of the different flows of HTML for layout, which we will talk about when we get to CSS.</a:t>
            </a:r>
          </a:p>
          <a:p>
            <a:r>
              <a:rPr lang="en-US"/>
              <a:t>### Slide Transition</a:t>
            </a:r>
          </a:p>
          <a:p>
            <a:r>
              <a:rPr lang="en-US"/>
              <a:t>In Dec of 97, they released HTML 4 because HTML 3.2 still had netscape stuff in it. Then everything has been stable for about 10 years.</a:t>
            </a:r>
          </a:p>
          <a:p>
            <a:r>
              <a:rPr lang="en-US"/>
              <a:t>### Slide Transition</a:t>
            </a:r>
          </a:p>
          <a:p>
            <a:r>
              <a:rPr lang="en-US"/>
              <a:t>In January 2008, the HTML 5 draft got published. In May 2011, last call for changes.</a:t>
            </a:r>
          </a:p>
          <a:p>
            <a:r>
              <a:rPr lang="en-US"/>
              <a:t>1. More exercises</a:t>
            </a:r>
          </a:p>
          <a:p>
            <a:r>
              <a:rPr lang="en-US"/>
              <a:t>- </a:t>
            </a:r>
          </a:p>
        </p:txBody>
      </p:sp>
      <p:sp>
        <p:nvSpPr>
          <p:cNvPr id="4" name="Slide Number Placeholder 3"/>
          <p:cNvSpPr>
            <a:spLocks noGrp="1"/>
          </p:cNvSpPr>
          <p:nvPr>
            <p:ph type="sldNum" sz="quarter" idx="10"/>
          </p:nvPr>
        </p:nvSpPr>
        <p:spPr/>
        <p:txBody>
          <a:bodyPr/>
          <a:lstStyle/>
          <a:p>
            <a:fld id="{F6BCCD83-2608-D84A-BB8B-9D1CC1570C36}" type="slidenum">
              <a:rPr lang="en-US" smtClean="0"/>
              <a:t>4</a:t>
            </a:fld>
            <a:endParaRPr lang="en-US"/>
          </a:p>
        </p:txBody>
      </p:sp>
    </p:spTree>
    <p:extLst>
      <p:ext uri="{BB962C8B-B14F-4D97-AF65-F5344CB8AC3E}">
        <p14:creationId xmlns:p14="http://schemas.microsoft.com/office/powerpoint/2010/main" val="2009466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(7/16/14 19:11) -----</a:t>
            </a:r>
          </a:p>
          <a:p>
            <a:r>
              <a:rPr lang="en-US"/>
              <a:t># Script</a:t>
            </a:r>
          </a:p>
          <a:p>
            <a:r>
              <a:rPr lang="en-US"/>
              <a:t>Hope everyone is ready because today we’re going to go into an intro of HTML.</a:t>
            </a:r>
          </a:p>
          <a:p>
            <a:r>
              <a:rPr lang="en-US"/>
              <a:t>So first let’s talk a bit about what HTML actually is</a:t>
            </a:r>
          </a:p>
          <a:p>
            <a:r>
              <a:rPr lang="en-US"/>
              <a:t>## What is HTML </a:t>
            </a:r>
          </a:p>
          <a:p>
            <a:r>
              <a:rPr lang="en-US"/>
              <a:t>### Slide Transition</a:t>
            </a:r>
          </a:p>
          <a:p>
            <a:r>
              <a:rPr lang="en-US"/>
              <a:t>HTML stands for Hyper Text Markup language and as it sounds, it is a markup language. And what I mean by markup language is that it’s a way of annotating language such that you can easily tell it’s syntactically different than text. For example if you wanted to say something is a title you might declare in your text. </a:t>
            </a:r>
          </a:p>
          <a:p>
            <a:r>
              <a:rPr lang="en-US"/>
              <a:t>### Slide Transition</a:t>
            </a:r>
          </a:p>
          <a:p>
            <a:r>
              <a:rPr lang="en-US"/>
              <a:t>&lt;title&gt;This is a title&lt;/title&gt;</a:t>
            </a:r>
          </a:p>
          <a:p>
            <a:r>
              <a:rPr lang="en-US"/>
              <a:t>### Slide Transition</a:t>
            </a:r>
          </a:p>
          <a:p>
            <a:r>
              <a:rPr lang="en-US"/>
              <a:t>The hyper text portion of HTML means links. So the name HTML makes a lot of sense when you think about what the Internet was originally designed for: the transfer of documents between government and academia. In order to make that easier, you can just embed links into your documents and make them go.</a:t>
            </a:r>
          </a:p>
          <a:p>
            <a:r>
              <a:rPr lang="en-US"/>
              <a:t>### Slide Transition</a:t>
            </a:r>
          </a:p>
          <a:p>
            <a:r>
              <a:rPr lang="en-US"/>
              <a:t>So because the internet was designed to transfer around documents, browsers were developed with the thought to display HTML pages. That’s why every web page today is written in HTML.</a:t>
            </a:r>
          </a:p>
          <a:p>
            <a:r>
              <a:rPr lang="en-US"/>
              <a:t>Take questions here</a:t>
            </a:r>
          </a:p>
          <a:p>
            <a:r>
              <a:rPr lang="en-US"/>
              <a:t>## Major parts</a:t>
            </a:r>
          </a:p>
          <a:p>
            <a:r>
              <a:rPr lang="en-US"/>
              <a:t>Let’s say we have a document that we want to turn into an HTML document. How do we do this?</a:t>
            </a:r>
          </a:p>
          <a:p>
            <a:r>
              <a:rPr lang="en-US"/>
              <a:t>To declare an HTML document you simply  do something like this:</a:t>
            </a:r>
          </a:p>
          <a:p>
            <a:r>
              <a:rPr lang="en-US"/>
              <a:t>### Slide Transition</a:t>
            </a:r>
          </a:p>
          <a:p>
            <a:r>
              <a:rPr lang="en-US"/>
              <a:t>&lt;html&gt;</a:t>
            </a:r>
          </a:p>
          <a:p>
            <a:r>
              <a:rPr lang="en-US"/>
              <a:t>&lt;/html&gt;</a:t>
            </a:r>
          </a:p>
          <a:p>
            <a:r>
              <a:rPr lang="en-US"/>
              <a:t>Simple. Easy to do. Now what else does an HTML document have?</a:t>
            </a:r>
          </a:p>
          <a:p>
            <a:r>
              <a:rPr lang="en-US"/>
              <a:t>### Slide Transition</a:t>
            </a:r>
          </a:p>
          <a:p>
            <a:r>
              <a:rPr lang="en-US"/>
              <a:t>&lt;html&gt;</a:t>
            </a:r>
          </a:p>
          <a:p>
            <a:r>
              <a:rPr lang="en-US"/>
              <a:t>	&lt;head&gt;&lt;/head&gt;</a:t>
            </a:r>
          </a:p>
          <a:p>
            <a:r>
              <a:rPr lang="en-US"/>
              <a:t>&lt;/html&gt;</a:t>
            </a:r>
          </a:p>
          <a:p>
            <a:r>
              <a:rPr lang="en-US"/>
              <a:t>All documents have a head. Just like all of you need a head, a document also needs a head. This is where you put all the important stuff like things that make the document look good, and anything about what the document might be about, or some dynamic stuff you want the document to be able to do. What else does a document have?</a:t>
            </a:r>
          </a:p>
          <a:p>
            <a:r>
              <a:rPr lang="en-US"/>
              <a:t>### Slide Transition</a:t>
            </a:r>
          </a:p>
          <a:p>
            <a:r>
              <a:rPr lang="en-US"/>
              <a:t>&lt;html&gt;</a:t>
            </a:r>
          </a:p>
          <a:p>
            <a:r>
              <a:rPr lang="en-US"/>
              <a:t>	&lt;head&gt;&lt;/head&gt;</a:t>
            </a:r>
          </a:p>
          <a:p>
            <a:r>
              <a:rPr lang="en-US"/>
              <a:t>	&lt;body&gt;&lt;/body&gt;</a:t>
            </a:r>
          </a:p>
          <a:p>
            <a:r>
              <a:rPr lang="en-US"/>
              <a:t>&lt;/html&gt;</a:t>
            </a:r>
          </a:p>
          <a:p>
            <a:r>
              <a:rPr lang="en-US"/>
              <a:t>All documents have a body. This is where the content of a document goes that would be displayed on the page. This is the part we’re most worried about today. What goes inside the body?</a:t>
            </a:r>
          </a:p>
          <a:p>
            <a:r>
              <a:rPr lang="en-US"/>
              <a:t>### Slide Transition</a:t>
            </a:r>
          </a:p>
          <a:p>
            <a:r>
              <a:rPr lang="en-US"/>
              <a:t>Different tags might go in the body. Examples of tags: a, p, div, table/tr/th/td, h1, input, form, label, ul/li, textarea, img</a:t>
            </a:r>
          </a:p>
          <a:p>
            <a:r>
              <a:rPr lang="en-US"/>
              <a:t>### Slide Transition</a:t>
            </a:r>
          </a:p>
          <a:p>
            <a:r>
              <a:rPr lang="en-US"/>
              <a:t>Almost all tags come in pairs like so.</a:t>
            </a:r>
          </a:p>
          <a:p>
            <a:r>
              <a:rPr lang="en-US"/>
              <a:t>### Slide Transition</a:t>
            </a:r>
          </a:p>
          <a:p>
            <a:r>
              <a:rPr lang="en-US"/>
              <a:t>There are a few exceptions because really programmers are nothing if not lovers of edge cases.</a:t>
            </a:r>
          </a:p>
          <a:p>
            <a:r>
              <a:rPr lang="en-US"/>
              <a:t>### Slide Transition</a:t>
            </a:r>
          </a:p>
          <a:p>
            <a:r>
              <a:rPr lang="en-US"/>
              <a:t>Tags usually surround plain text. You shouldn’t think of tags as creating styling or formatting (we’ll get to that) but rather as creating divisions and containers for content. They are meant to precisely annotate and describe what you want your document to do. We’ll get to styling another day. Speaking of this idea of containers, all tags can be broken down into two main types by default.</a:t>
            </a:r>
          </a:p>
          <a:p>
            <a:r>
              <a:rPr lang="en-US"/>
              <a:t>### Slide Transition</a:t>
            </a:r>
          </a:p>
          <a:p>
            <a:r>
              <a:rPr lang="en-US"/>
              <a:t>Block level tags: These are tags that create what you might consider rectangles. They can have discrete height and width, though be default their width is 100% and their height is the height of the content inside of them. Think of it as when you create a block level element that you’re creating a row.</a:t>
            </a:r>
          </a:p>
          <a:p>
            <a:r>
              <a:rPr lang="en-US"/>
              <a:t>### Slide Transition</a:t>
            </a:r>
          </a:p>
          <a:p>
            <a:r>
              <a:rPr lang="en-US"/>
              <a:t>On the other hand you can also have inline tags: These are tags that line up next to each other. They don’t have a discrete width or height. You can imagine it like text in a text editor: you just don’t have a good measure of what width or height really is for text. </a:t>
            </a:r>
          </a:p>
          <a:p>
            <a:r>
              <a:rPr lang="en-US"/>
              <a:t>### Slide Transition</a:t>
            </a:r>
          </a:p>
          <a:p>
            <a:r>
              <a:rPr lang="en-US"/>
              <a:t>In general when you “nest” tags - by which I mean shove tags inside other tags, it should be noted that you shouldn’t generally put block level tags inside of inline level tags.</a:t>
            </a:r>
          </a:p>
          <a:p>
            <a:r>
              <a:rPr lang="en-US"/>
              <a:t>### Slide Transition:</a:t>
            </a:r>
          </a:p>
          <a:p>
            <a:r>
              <a:rPr lang="en-US"/>
              <a:t>There are other types of tags as well but all of them are basically mixtures of block and inline elements. We won’t discuss those because their behaviors are generally finicky across different browsers.</a:t>
            </a:r>
          </a:p>
          <a:p>
            <a:r>
              <a:rPr lang="en-US"/>
              <a:t>### Slide Transition</a:t>
            </a:r>
          </a:p>
          <a:p>
            <a:r>
              <a:rPr lang="en-US"/>
              <a:t>For more info go to http://www.w3schools.com/html/html_blocks.asp</a:t>
            </a:r>
          </a:p>
          <a:p>
            <a:r>
              <a:rPr lang="en-US"/>
              <a:t>Take questions here.</a:t>
            </a:r>
          </a:p>
          <a:p>
            <a:r>
              <a:rPr lang="en-US"/>
              <a:t>## HTML Attributes</a:t>
            </a:r>
          </a:p>
          <a:p>
            <a:r>
              <a:rPr lang="en-US"/>
              <a:t>So now we’ve successfully partitioned our plaintext document into something that’s more well annotated. Well what if we want to say that this particular div is something that’s a outer container?</a:t>
            </a:r>
          </a:p>
          <a:p>
            <a:r>
              <a:rPr lang="en-US"/>
              <a:t>### Slide Transition</a:t>
            </a:r>
          </a:p>
          <a:p>
            <a:r>
              <a:rPr lang="en-US"/>
              <a:t>We come to attributes. Attributes are things on an HTML tag that make them more descriptive. They always come in key-value pairs and what I mean by key-value pairs is something like this</a:t>
            </a:r>
          </a:p>
          <a:p>
            <a:r>
              <a:rPr lang="en-US"/>
              <a:t>key=“value”</a:t>
            </a:r>
          </a:p>
          <a:p>
            <a:r>
              <a:rPr lang="en-US"/>
              <a:t>key is descriptive and standardized</a:t>
            </a:r>
          </a:p>
          <a:p>
            <a:r>
              <a:rPr lang="en-US"/>
              <a:t>value is anything you want (though usually there’s some set of choices to choose from)</a:t>
            </a:r>
          </a:p>
          <a:p>
            <a:r>
              <a:rPr lang="en-US"/>
              <a:t>For example:</a:t>
            </a:r>
          </a:p>
          <a:p>
            <a:r>
              <a:rPr lang="en-US"/>
              <a:t>### Slide Transition</a:t>
            </a:r>
          </a:p>
          <a:p>
            <a:r>
              <a:rPr lang="en-US"/>
              <a:t>src=“http://giphy.com/cat.gif”</a:t>
            </a:r>
          </a:p>
          <a:p>
            <a:r>
              <a:rPr lang="en-US"/>
              <a:t>This key value pair will only be found on an &lt;img&gt; tag, and as you might guess from the name, it’s a src for the image.</a:t>
            </a:r>
          </a:p>
          <a:p>
            <a:r>
              <a:rPr lang="en-US"/>
              <a:t>### Slide Transition</a:t>
            </a:r>
          </a:p>
          <a:p>
            <a:r>
              <a:rPr lang="en-US"/>
              <a:t>name=“foo-bar”</a:t>
            </a:r>
          </a:p>
          <a:p>
            <a:r>
              <a:rPr lang="en-US"/>
              <a:t>This key value pair is generally found on inputs. It gives the input a name foo-bar. Note the lack of spaces. Spaces are taken to mean very specifically that there’s another value inside. So - usually take the place of spaces.</a:t>
            </a:r>
          </a:p>
          <a:p>
            <a:r>
              <a:rPr lang="en-US"/>
              <a:t>### Slide Transition</a:t>
            </a:r>
          </a:p>
          <a:p>
            <a:r>
              <a:rPr lang="en-US"/>
              <a:t>href=“http://google.com”</a:t>
            </a:r>
          </a:p>
          <a:p>
            <a:r>
              <a:rPr lang="en-US"/>
              <a:t>This is a key value pair that is only found on &lt;a&gt; tags (or anchor tags). This attribute is what gives HTML the HT. It links you to a separate page.</a:t>
            </a:r>
          </a:p>
          <a:p>
            <a:r>
              <a:rPr lang="en-US"/>
              <a:t>### Slide Transition</a:t>
            </a:r>
          </a:p>
          <a:p>
            <a:r>
              <a:rPr lang="en-US"/>
              <a:t>id=“eggs”</a:t>
            </a:r>
          </a:p>
          <a:p>
            <a:r>
              <a:rPr lang="en-US"/>
              <a:t>This is an id attribute. One of the most important attributes of HTML. When you put an id on a tag, it is telling the rest of the document there is only one tag of id eggs in the entire document (semantically anyway)</a:t>
            </a:r>
          </a:p>
          <a:p>
            <a:r>
              <a:rPr lang="en-US"/>
              <a:t>### Slide Transition</a:t>
            </a:r>
          </a:p>
          <a:p>
            <a:r>
              <a:rPr lang="en-US"/>
              <a:t>class=“ham-cheese bacon-hotdog”</a:t>
            </a:r>
          </a:p>
          <a:p>
            <a:r>
              <a:rPr lang="en-US"/>
              <a:t>Classes are another super important attribute in HTML. They tell the document that this tag is of class ham-cheese and bacon-hotdog. The reason that this is important is that later we’ll learn about something called CSS that looks specifically for this. Note that the space means that the tag in question is both of class ham-cheese and bacon-hotdog.</a:t>
            </a:r>
          </a:p>
          <a:p>
            <a:r>
              <a:rPr lang="en-US"/>
              <a:t>### Slide Transitions</a:t>
            </a:r>
          </a:p>
          <a:p>
            <a:r>
              <a:rPr lang="en-US"/>
              <a:t>There are a litany of other types of attributes that can go in a tag. We’ll not be going over them now and we’ll talk about them as needed.</a:t>
            </a:r>
          </a:p>
          <a:p>
            <a:r>
              <a:rPr lang="en-US"/>
              <a:t>Take questions here.</a:t>
            </a:r>
          </a:p>
          <a:p>
            <a:r>
              <a:rPr lang="en-US"/>
              <a:t>## DOM</a:t>
            </a:r>
          </a:p>
          <a:p>
            <a:r>
              <a:rPr lang="en-US"/>
              <a:t>So how does the browser take this document and turn it into a web page?</a:t>
            </a:r>
          </a:p>
          <a:p>
            <a:r>
              <a:rPr lang="en-US"/>
              <a:t>### Slide Transition</a:t>
            </a:r>
          </a:p>
          <a:p>
            <a:r>
              <a:rPr lang="en-US"/>
              <a:t>The browser turns the document into something called the DOM which is a document object model. Because of the browser wars (an event back in the 90s where browsers literally took out swords and started trying to fight each other), there are a bunch of different competing models of DOM and how it renders. This is one of the reasons Frontend web development is so hard.</a:t>
            </a:r>
          </a:p>
          <a:p>
            <a:endParaRPr lang="en-US"/>
          </a:p>
          <a:p>
            <a:r>
              <a:rPr lang="en-US"/>
              <a:t>It’s not too important to know about the DOM currently in any way other than note that if you organize HTML a certain way it becomes a tree like structure (draw out tree).  Eventually we’ll be talking about how you can use the DOM to make more dynamic web pages.</a:t>
            </a:r>
          </a:p>
          <a:p>
            <a:r>
              <a:rPr lang="en-US"/>
              <a:t>### Slide Transition</a:t>
            </a:r>
          </a:p>
          <a:p>
            <a:r>
              <a:rPr lang="en-US"/>
              <a:t>Any questions?</a:t>
            </a:r>
          </a:p>
          <a:p>
            <a:r>
              <a:rPr lang="en-US"/>
              <a:t>Hour of exercises</a:t>
            </a:r>
          </a:p>
          <a:p>
            <a:endParaRPr lang="en-US"/>
          </a:p>
          <a:p>
            <a:r>
              <a:rPr lang="en-US"/>
              <a:t># History of HTML</a:t>
            </a:r>
          </a:p>
          <a:p>
            <a:r>
              <a:rPr lang="en-US"/>
              <a:t>So we’ve talked a little bit about the structure of HTML and what it is. So let’s talk about the history. This is not going to be on the test. Because there’s no test.</a:t>
            </a:r>
          </a:p>
          <a:p>
            <a:r>
              <a:rPr lang="en-US"/>
              <a:t>### Slide Transition</a:t>
            </a:r>
          </a:p>
          <a:p>
            <a:r>
              <a:rPr lang="en-US"/>
              <a:t>HTML was invented by scientists at CERN based off of SGML (standard generalized markup language). It was originally used to link Physics documents together. </a:t>
            </a:r>
          </a:p>
          <a:p>
            <a:r>
              <a:rPr lang="en-US"/>
              <a:t>### Slide Transition</a:t>
            </a:r>
          </a:p>
          <a:p>
            <a:r>
              <a:rPr lang="en-US"/>
              <a:t>However Hyper Text as a concept had existed since the 40s. I’m not sure how they linked things back then, I imagine with pneumatic tubes.</a:t>
            </a:r>
          </a:p>
          <a:p>
            <a:r>
              <a:rPr lang="en-US"/>
              <a:t>### Slide Transition</a:t>
            </a:r>
          </a:p>
          <a:p>
            <a:r>
              <a:rPr lang="en-US"/>
              <a:t>Apple took Hyper Text in the 80s and invented the concept of hyper cards, which allowed them to create navigation buttons that took you to places when you clicked on them.</a:t>
            </a:r>
          </a:p>
          <a:p>
            <a:r>
              <a:rPr lang="en-US"/>
              <a:t>### Slide Transition</a:t>
            </a:r>
          </a:p>
          <a:p>
            <a:r>
              <a:rPr lang="en-US"/>
              <a:t>So then a lot of different programmers decided that they had a better way of doing HTML and that everyone should do their way. So as you often have with many programmers, you had a lot of competing standards. Eventually they all sat down in a room and standardized it all and created HTTP</a:t>
            </a:r>
          </a:p>
          <a:p>
            <a:r>
              <a:rPr lang="en-US"/>
              <a:t>### Slide Transition</a:t>
            </a:r>
          </a:p>
          <a:p>
            <a:r>
              <a:rPr lang="en-US"/>
              <a:t>HTTP stands for Hyper Text Transfer Protocol, and it was created as a standard way of transmitting HTML documents. If you’ve ever heard that you’re making a request to a server or receiving a response from a server, it’s an HTTP request and an HTTP response. In short HTTP defines standardized requests and responses to communicate between machines</a:t>
            </a:r>
          </a:p>
          <a:p>
            <a:r>
              <a:rPr lang="en-US"/>
              <a:t>### Slide Transition</a:t>
            </a:r>
          </a:p>
          <a:p>
            <a:r>
              <a:rPr lang="en-US"/>
              <a:t>So in 1991 due to demand of use for HTML, they added a few more features that everyone wanted and dubbed it HTML+</a:t>
            </a:r>
          </a:p>
          <a:p>
            <a:r>
              <a:rPr lang="en-US"/>
              <a:t>### Slide Transition</a:t>
            </a:r>
          </a:p>
          <a:p>
            <a:r>
              <a:rPr lang="en-US"/>
              <a:t>In 1992 the national center for supercomputing applications (NCSA) connects to CERN and downloads two web browsers. They’re so bad they decide to write their own called Mosaic</a:t>
            </a:r>
          </a:p>
          <a:p>
            <a:r>
              <a:rPr lang="en-US"/>
              <a:t>### Slide Transition</a:t>
            </a:r>
          </a:p>
          <a:p>
            <a:r>
              <a:rPr lang="en-US"/>
              <a:t>Later in 92 images get added to HTML thus starting the explosive popularity of people sharing cat photos</a:t>
            </a:r>
          </a:p>
          <a:p>
            <a:r>
              <a:rPr lang="en-US"/>
              <a:t>### Slide Transition</a:t>
            </a:r>
          </a:p>
          <a:p>
            <a:r>
              <a:rPr lang="en-US"/>
              <a:t>In 1993, Lynx came out, and promptly ignored the fact that images had been added to web browsers, opting to stick with text only.</a:t>
            </a:r>
          </a:p>
          <a:p>
            <a:r>
              <a:rPr lang="en-US"/>
              <a:t>### Slide Transition</a:t>
            </a:r>
          </a:p>
          <a:p>
            <a:r>
              <a:rPr lang="en-US"/>
              <a:t>In April of 93 Mosaic was released for Sun Microsystems. It is poorly designed and full of random features.</a:t>
            </a:r>
          </a:p>
          <a:p>
            <a:r>
              <a:rPr lang="en-US"/>
              <a:t>### Slide Transition</a:t>
            </a:r>
          </a:p>
          <a:p>
            <a:r>
              <a:rPr lang="en-US"/>
              <a:t>In fact it’s so bad that in 94 they formed a committee called the Internet Engineering Task Force, presumably to fight crime or something because it has the words task force in it and creates a bunch of groups about security, network routing, and applications. It also believed that the Web and the Internet belonged to the people.</a:t>
            </a:r>
          </a:p>
          <a:p>
            <a:r>
              <a:rPr lang="en-US"/>
              <a:t>### Slide Transition</a:t>
            </a:r>
          </a:p>
          <a:p>
            <a:r>
              <a:rPr lang="en-US"/>
              <a:t>Then there were a lot of parties.</a:t>
            </a:r>
          </a:p>
          <a:p>
            <a:r>
              <a:rPr lang="en-US"/>
              <a:t>### Slide Transition</a:t>
            </a:r>
          </a:p>
          <a:p>
            <a:r>
              <a:rPr lang="en-US"/>
              <a:t>In 94, HTML 2 specs were released. They decided to eschew the + naming scheme after this.</a:t>
            </a:r>
          </a:p>
          <a:p>
            <a:r>
              <a:rPr lang="en-US"/>
              <a:t>### Slide Transition</a:t>
            </a:r>
          </a:p>
          <a:p>
            <a:r>
              <a:rPr lang="en-US"/>
              <a:t>Also in 94, Netscape was formed with a browser you may remember as Netscape Navigator. Since the browser was so popular, they decided to break the standard that was literally just created and make their own stuff.</a:t>
            </a:r>
          </a:p>
          <a:p>
            <a:r>
              <a:rPr lang="en-US"/>
              <a:t>### Slide Transition</a:t>
            </a:r>
          </a:p>
          <a:p>
            <a:r>
              <a:rPr lang="en-US"/>
              <a:t>So later in 94, A second organization is formed called the World Wide Web Consortium (or W3C) sponsored by companies who hated what Netscape was doing. Actually they wanted to standardize the web.</a:t>
            </a:r>
          </a:p>
          <a:p>
            <a:r>
              <a:rPr lang="en-US"/>
              <a:t>### Slide Transition</a:t>
            </a:r>
          </a:p>
          <a:p>
            <a:r>
              <a:rPr lang="en-US"/>
              <a:t>Lots of new tags were added to HTML in 95. Academics hated it because it added stuff that was extraneous and they wanted the kids to get off their lawn.</a:t>
            </a:r>
          </a:p>
          <a:p>
            <a:r>
              <a:rPr lang="en-US"/>
              <a:t>### Slide Transition</a:t>
            </a:r>
          </a:p>
          <a:p>
            <a:r>
              <a:rPr lang="en-US"/>
              <a:t>In march of 95, HTML3 is published and its standards are promptly adopted and then ignored as more web browsers started adding their own shit. In fact tables were actually added by the Navy and we have them to thank for the absolutely terrible formatting we all saw throughout the 90s.</a:t>
            </a:r>
          </a:p>
          <a:p>
            <a:r>
              <a:rPr lang="en-US"/>
              <a:t>### Slide Transition</a:t>
            </a:r>
          </a:p>
          <a:p>
            <a:r>
              <a:rPr lang="en-US"/>
              <a:t>In August of 95, IE 1 is released. It promptly is replaced by IE 2 in Nov. of 95.</a:t>
            </a:r>
          </a:p>
          <a:p>
            <a:r>
              <a:rPr lang="en-US"/>
              <a:t>### Slide Transition</a:t>
            </a:r>
          </a:p>
          <a:p>
            <a:r>
              <a:rPr lang="en-US"/>
              <a:t>In Sept of 95, Netscape proposes frames, cementing themselves as people we now hate forever. They also create Javascript, which doesn’t help their case.</a:t>
            </a:r>
          </a:p>
          <a:p>
            <a:r>
              <a:rPr lang="en-US"/>
              <a:t>### Slide Transition</a:t>
            </a:r>
          </a:p>
          <a:p>
            <a:r>
              <a:rPr lang="en-US"/>
              <a:t>Luckily in Nov of 95, a bunch of vendors came together and decided they want to standardize HTML further. Stylesheets come into existence.</a:t>
            </a:r>
          </a:p>
          <a:p>
            <a:r>
              <a:rPr lang="en-US"/>
              <a:t>### Slide Transition</a:t>
            </a:r>
          </a:p>
          <a:p>
            <a:r>
              <a:rPr lang="en-US"/>
              <a:t>In Dec of 95, just one year after coming together with an awesome name, the IETF disbands.</a:t>
            </a:r>
          </a:p>
          <a:p>
            <a:r>
              <a:rPr lang="en-US"/>
              <a:t>### Slide Transition</a:t>
            </a:r>
          </a:p>
          <a:p>
            <a:r>
              <a:rPr lang="en-US"/>
              <a:t>In April of 96, Javascript gets added to the HTML standard.</a:t>
            </a:r>
          </a:p>
          <a:p>
            <a:r>
              <a:rPr lang="en-US"/>
              <a:t>### Slide Transition</a:t>
            </a:r>
          </a:p>
          <a:p>
            <a:r>
              <a:rPr lang="en-US"/>
              <a:t>In July of 96, Microsoft seems more interested in open standards. They release IE for windows 3.1 and macs. Then someone decides to play a practical joke and adds Marquee and Blink to the HTML 3 standards.</a:t>
            </a:r>
          </a:p>
          <a:p>
            <a:r>
              <a:rPr lang="en-US"/>
              <a:t>### Slide Transition</a:t>
            </a:r>
          </a:p>
          <a:p>
            <a:r>
              <a:rPr lang="en-US"/>
              <a:t>Jan of 97 marks the passage of HTML 3.2, which is actually all of HTML 1 + 2 + 3. It also marked the creation of the different flows of HTML for layout, which we will talk about when we get to CSS.</a:t>
            </a:r>
          </a:p>
          <a:p>
            <a:r>
              <a:rPr lang="en-US"/>
              <a:t>### Slide Transition</a:t>
            </a:r>
          </a:p>
          <a:p>
            <a:r>
              <a:rPr lang="en-US"/>
              <a:t>In Dec of 97, they released HTML 4 because HTML 3.2 still had netscape stuff in it. Then everything has been stable for about 10 years.</a:t>
            </a:r>
          </a:p>
          <a:p>
            <a:r>
              <a:rPr lang="en-US"/>
              <a:t>### Slide Transition</a:t>
            </a:r>
          </a:p>
          <a:p>
            <a:r>
              <a:rPr lang="en-US"/>
              <a:t>In January 2008, the HTML 5 draft got published. In May 2011, last call for changes.</a:t>
            </a:r>
          </a:p>
          <a:p>
            <a:r>
              <a:rPr lang="en-US"/>
              <a:t>1. More exercises</a:t>
            </a:r>
          </a:p>
          <a:p>
            <a:r>
              <a:rPr lang="en-US"/>
              <a:t>- </a:t>
            </a:r>
          </a:p>
        </p:txBody>
      </p:sp>
      <p:sp>
        <p:nvSpPr>
          <p:cNvPr id="4" name="Slide Number Placeholder 3"/>
          <p:cNvSpPr>
            <a:spLocks noGrp="1"/>
          </p:cNvSpPr>
          <p:nvPr>
            <p:ph type="sldNum" sz="quarter" idx="10"/>
          </p:nvPr>
        </p:nvSpPr>
        <p:spPr/>
        <p:txBody>
          <a:bodyPr/>
          <a:lstStyle/>
          <a:p>
            <a:fld id="{F6BCCD83-2608-D84A-BB8B-9D1CC1570C36}" type="slidenum">
              <a:rPr lang="en-US" smtClean="0"/>
              <a:t>6</a:t>
            </a:fld>
            <a:endParaRPr lang="en-US"/>
          </a:p>
        </p:txBody>
      </p:sp>
    </p:spTree>
    <p:extLst>
      <p:ext uri="{BB962C8B-B14F-4D97-AF65-F5344CB8AC3E}">
        <p14:creationId xmlns:p14="http://schemas.microsoft.com/office/powerpoint/2010/main" val="2351704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(7/16/14 19:11) -----</a:t>
            </a:r>
          </a:p>
          <a:p>
            <a:r>
              <a:rPr lang="en-US"/>
              <a:t># Script</a:t>
            </a:r>
          </a:p>
          <a:p>
            <a:r>
              <a:rPr lang="en-US"/>
              <a:t>Hope everyone is ready because today we’re going to go into an intro of HTML.</a:t>
            </a:r>
          </a:p>
          <a:p>
            <a:r>
              <a:rPr lang="en-US"/>
              <a:t>So first let’s talk a bit about what HTML actually is</a:t>
            </a:r>
          </a:p>
          <a:p>
            <a:r>
              <a:rPr lang="en-US"/>
              <a:t>## What is HTML </a:t>
            </a:r>
          </a:p>
          <a:p>
            <a:r>
              <a:rPr lang="en-US"/>
              <a:t>### Slide Transition</a:t>
            </a:r>
          </a:p>
          <a:p>
            <a:r>
              <a:rPr lang="en-US"/>
              <a:t>HTML stands for Hyper Text Markup language and as it sounds, it is a markup language. And what I mean by markup language is that it’s a way of annotating language such that you can easily tell it’s syntactically different than text. For example if you wanted to say something is a title you might declare in your text. </a:t>
            </a:r>
          </a:p>
          <a:p>
            <a:r>
              <a:rPr lang="en-US"/>
              <a:t>### Slide Transition</a:t>
            </a:r>
          </a:p>
          <a:p>
            <a:r>
              <a:rPr lang="en-US"/>
              <a:t>&lt;title&gt;This is a title&lt;/title&gt;</a:t>
            </a:r>
          </a:p>
          <a:p>
            <a:r>
              <a:rPr lang="en-US"/>
              <a:t>### Slide Transition</a:t>
            </a:r>
          </a:p>
          <a:p>
            <a:r>
              <a:rPr lang="en-US"/>
              <a:t>The hyper text portion of HTML means links. So the name HTML makes a lot of sense when you think about what the Internet was originally designed for: the transfer of documents between government and academia. In order to make that easier, you can just embed links into your documents and make them go.</a:t>
            </a:r>
          </a:p>
          <a:p>
            <a:r>
              <a:rPr lang="en-US"/>
              <a:t>### Slide Transition</a:t>
            </a:r>
          </a:p>
          <a:p>
            <a:r>
              <a:rPr lang="en-US"/>
              <a:t>So because the internet was designed to transfer around documents, browsers were developed with the thought to display HTML pages. That’s why every web page today is written in HTML.</a:t>
            </a:r>
          </a:p>
          <a:p>
            <a:r>
              <a:rPr lang="en-US"/>
              <a:t>Take questions here</a:t>
            </a:r>
          </a:p>
          <a:p>
            <a:r>
              <a:rPr lang="en-US"/>
              <a:t>## Major parts</a:t>
            </a:r>
          </a:p>
          <a:p>
            <a:r>
              <a:rPr lang="en-US"/>
              <a:t>Let’s say we have a document that we want to turn into an HTML document. How do we do this?</a:t>
            </a:r>
          </a:p>
          <a:p>
            <a:r>
              <a:rPr lang="en-US"/>
              <a:t>To declare an HTML document you simply  do something like this:</a:t>
            </a:r>
          </a:p>
          <a:p>
            <a:r>
              <a:rPr lang="en-US"/>
              <a:t>### Slide Transition</a:t>
            </a:r>
          </a:p>
          <a:p>
            <a:r>
              <a:rPr lang="en-US"/>
              <a:t>&lt;html&gt;</a:t>
            </a:r>
          </a:p>
          <a:p>
            <a:r>
              <a:rPr lang="en-US"/>
              <a:t>&lt;/html&gt;</a:t>
            </a:r>
          </a:p>
          <a:p>
            <a:r>
              <a:rPr lang="en-US"/>
              <a:t>Simple. Easy to do. Now what else does an HTML document have?</a:t>
            </a:r>
          </a:p>
          <a:p>
            <a:r>
              <a:rPr lang="en-US"/>
              <a:t>### Slide Transition</a:t>
            </a:r>
          </a:p>
          <a:p>
            <a:r>
              <a:rPr lang="en-US"/>
              <a:t>&lt;html&gt;</a:t>
            </a:r>
          </a:p>
          <a:p>
            <a:r>
              <a:rPr lang="en-US"/>
              <a:t>	&lt;head&gt;&lt;/head&gt;</a:t>
            </a:r>
          </a:p>
          <a:p>
            <a:r>
              <a:rPr lang="en-US"/>
              <a:t>&lt;/html&gt;</a:t>
            </a:r>
          </a:p>
          <a:p>
            <a:r>
              <a:rPr lang="en-US"/>
              <a:t>All documents have a head. Just like all of you need a head, a document also needs a head. This is where you put all the important stuff like things that make the document look good, and anything about what the document might be about, or some dynamic stuff you want the document to be able to do. What else does a document have?</a:t>
            </a:r>
          </a:p>
          <a:p>
            <a:r>
              <a:rPr lang="en-US"/>
              <a:t>### Slide Transition</a:t>
            </a:r>
          </a:p>
          <a:p>
            <a:r>
              <a:rPr lang="en-US"/>
              <a:t>&lt;html&gt;</a:t>
            </a:r>
          </a:p>
          <a:p>
            <a:r>
              <a:rPr lang="en-US"/>
              <a:t>	&lt;head&gt;&lt;/head&gt;</a:t>
            </a:r>
          </a:p>
          <a:p>
            <a:r>
              <a:rPr lang="en-US"/>
              <a:t>	&lt;body&gt;&lt;/body&gt;</a:t>
            </a:r>
          </a:p>
          <a:p>
            <a:r>
              <a:rPr lang="en-US"/>
              <a:t>&lt;/html&gt;</a:t>
            </a:r>
          </a:p>
          <a:p>
            <a:r>
              <a:rPr lang="en-US"/>
              <a:t>All documents have a body. This is where the content of a document goes that would be displayed on the page. This is the part we’re most worried about today. What goes inside the body?</a:t>
            </a:r>
          </a:p>
          <a:p>
            <a:r>
              <a:rPr lang="en-US"/>
              <a:t>### Slide Transition</a:t>
            </a:r>
          </a:p>
          <a:p>
            <a:r>
              <a:rPr lang="en-US"/>
              <a:t>Different tags might go in the body. Examples of tags: a, p, div, table/tr/th/td, h1, input, form, label, ul/li, textarea, img</a:t>
            </a:r>
          </a:p>
          <a:p>
            <a:r>
              <a:rPr lang="en-US"/>
              <a:t>### Slide Transition</a:t>
            </a:r>
          </a:p>
          <a:p>
            <a:r>
              <a:rPr lang="en-US"/>
              <a:t>Almost all tags come in pairs like so.</a:t>
            </a:r>
          </a:p>
          <a:p>
            <a:r>
              <a:rPr lang="en-US"/>
              <a:t>### Slide Transition</a:t>
            </a:r>
          </a:p>
          <a:p>
            <a:r>
              <a:rPr lang="en-US"/>
              <a:t>There are a few exceptions because really programmers are nothing if not lovers of edge cases.</a:t>
            </a:r>
          </a:p>
          <a:p>
            <a:r>
              <a:rPr lang="en-US"/>
              <a:t>### Slide Transition</a:t>
            </a:r>
          </a:p>
          <a:p>
            <a:r>
              <a:rPr lang="en-US"/>
              <a:t>Tags usually surround plain text. You shouldn’t think of tags as creating styling or formatting (we’ll get to that) but rather as creating divisions and containers for content. They are meant to precisely annotate and describe what you want your document to do. We’ll get to styling another day. Speaking of this idea of containers, all tags can be broken down into two main types by default.</a:t>
            </a:r>
          </a:p>
          <a:p>
            <a:r>
              <a:rPr lang="en-US"/>
              <a:t>### Slide Transition</a:t>
            </a:r>
          </a:p>
          <a:p>
            <a:r>
              <a:rPr lang="en-US"/>
              <a:t>Block level tags: These are tags that create what you might consider rectangles. They can have discrete height and width, though be default their width is 100% and their height is the height of the content inside of them. Think of it as when you create a block level element that you’re creating a row.</a:t>
            </a:r>
          </a:p>
          <a:p>
            <a:r>
              <a:rPr lang="en-US"/>
              <a:t>### Slide Transition</a:t>
            </a:r>
          </a:p>
          <a:p>
            <a:r>
              <a:rPr lang="en-US"/>
              <a:t>On the other hand you can also have inline tags: These are tags that line up next to each other. They don’t have a discrete width or height. You can imagine it like text in a text editor: you just don’t have a good measure of what width or height really is for text. </a:t>
            </a:r>
          </a:p>
          <a:p>
            <a:r>
              <a:rPr lang="en-US"/>
              <a:t>### Slide Transition</a:t>
            </a:r>
          </a:p>
          <a:p>
            <a:r>
              <a:rPr lang="en-US"/>
              <a:t>In general when you “nest” tags - by which I mean shove tags inside other tags, it should be noted that you shouldn’t generally put block level tags inside of inline level tags.</a:t>
            </a:r>
          </a:p>
          <a:p>
            <a:r>
              <a:rPr lang="en-US"/>
              <a:t>### Slide Transition:</a:t>
            </a:r>
          </a:p>
          <a:p>
            <a:r>
              <a:rPr lang="en-US"/>
              <a:t>There are other types of tags as well but all of them are basically mixtures of block and inline elements. We won’t discuss those because their behaviors are generally finicky across different browsers.</a:t>
            </a:r>
          </a:p>
          <a:p>
            <a:r>
              <a:rPr lang="en-US"/>
              <a:t>### Slide Transition</a:t>
            </a:r>
          </a:p>
          <a:p>
            <a:r>
              <a:rPr lang="en-US"/>
              <a:t>For more info go to http://www.w3schools.com/html/html_blocks.asp</a:t>
            </a:r>
          </a:p>
          <a:p>
            <a:r>
              <a:rPr lang="en-US"/>
              <a:t>Take questions here.</a:t>
            </a:r>
          </a:p>
          <a:p>
            <a:r>
              <a:rPr lang="en-US"/>
              <a:t>## HTML Attributes</a:t>
            </a:r>
          </a:p>
          <a:p>
            <a:r>
              <a:rPr lang="en-US"/>
              <a:t>So now we’ve successfully partitioned our plaintext document into something that’s more well annotated. Well what if we want to say that this particular div is something that’s a outer container?</a:t>
            </a:r>
          </a:p>
          <a:p>
            <a:r>
              <a:rPr lang="en-US"/>
              <a:t>### Slide Transition</a:t>
            </a:r>
          </a:p>
          <a:p>
            <a:r>
              <a:rPr lang="en-US"/>
              <a:t>We come to attributes. Attributes are things on an HTML tag that make them more descriptive. They always come in key-value pairs and what I mean by key-value pairs is something like this</a:t>
            </a:r>
          </a:p>
          <a:p>
            <a:r>
              <a:rPr lang="en-US"/>
              <a:t>key=“value”</a:t>
            </a:r>
          </a:p>
          <a:p>
            <a:r>
              <a:rPr lang="en-US"/>
              <a:t>key is descriptive and standardized</a:t>
            </a:r>
          </a:p>
          <a:p>
            <a:r>
              <a:rPr lang="en-US"/>
              <a:t>value is anything you want (though usually there’s some set of choices to choose from)</a:t>
            </a:r>
          </a:p>
          <a:p>
            <a:r>
              <a:rPr lang="en-US"/>
              <a:t>For example:</a:t>
            </a:r>
          </a:p>
          <a:p>
            <a:r>
              <a:rPr lang="en-US"/>
              <a:t>### Slide Transition</a:t>
            </a:r>
          </a:p>
          <a:p>
            <a:r>
              <a:rPr lang="en-US"/>
              <a:t>src=“http://giphy.com/cat.gif”</a:t>
            </a:r>
          </a:p>
          <a:p>
            <a:r>
              <a:rPr lang="en-US"/>
              <a:t>This key value pair will only be found on an &lt;img&gt; tag, and as you might guess from the name, it’s a src for the image.</a:t>
            </a:r>
          </a:p>
          <a:p>
            <a:r>
              <a:rPr lang="en-US"/>
              <a:t>### Slide Transition</a:t>
            </a:r>
          </a:p>
          <a:p>
            <a:r>
              <a:rPr lang="en-US"/>
              <a:t>name=“foo-bar”</a:t>
            </a:r>
          </a:p>
          <a:p>
            <a:r>
              <a:rPr lang="en-US"/>
              <a:t>This key value pair is generally found on inputs. It gives the input a name foo-bar. Note the lack of spaces. Spaces are taken to mean very specifically that there’s another value inside. So - usually take the place of spaces.</a:t>
            </a:r>
          </a:p>
          <a:p>
            <a:r>
              <a:rPr lang="en-US"/>
              <a:t>### Slide Transition</a:t>
            </a:r>
          </a:p>
          <a:p>
            <a:r>
              <a:rPr lang="en-US"/>
              <a:t>href=“http://google.com”</a:t>
            </a:r>
          </a:p>
          <a:p>
            <a:r>
              <a:rPr lang="en-US"/>
              <a:t>This is a key value pair that is only found on &lt;a&gt; tags (or anchor tags). This attribute is what gives HTML the HT. It links you to a separate page.</a:t>
            </a:r>
          </a:p>
          <a:p>
            <a:r>
              <a:rPr lang="en-US"/>
              <a:t>### Slide Transition</a:t>
            </a:r>
          </a:p>
          <a:p>
            <a:r>
              <a:rPr lang="en-US"/>
              <a:t>id=“eggs”</a:t>
            </a:r>
          </a:p>
          <a:p>
            <a:r>
              <a:rPr lang="en-US"/>
              <a:t>This is an id attribute. One of the most important attributes of HTML. When you put an id on a tag, it is telling the rest of the document there is only one tag of id eggs in the entire document (semantically anyway)</a:t>
            </a:r>
          </a:p>
          <a:p>
            <a:r>
              <a:rPr lang="en-US"/>
              <a:t>### Slide Transition</a:t>
            </a:r>
          </a:p>
          <a:p>
            <a:r>
              <a:rPr lang="en-US"/>
              <a:t>class=“ham-cheese bacon-hotdog”</a:t>
            </a:r>
          </a:p>
          <a:p>
            <a:r>
              <a:rPr lang="en-US"/>
              <a:t>Classes are another super important attribute in HTML. They tell the document that this tag is of class ham-cheese and bacon-hotdog. The reason that this is important is that later we’ll learn about something called CSS that looks specifically for this. Note that the space means that the tag in question is both of class ham-cheese and bacon-hotdog.</a:t>
            </a:r>
          </a:p>
          <a:p>
            <a:r>
              <a:rPr lang="en-US"/>
              <a:t>### Slide Transitions</a:t>
            </a:r>
          </a:p>
          <a:p>
            <a:r>
              <a:rPr lang="en-US"/>
              <a:t>There are a litany of other types of attributes that can go in a tag. We’ll not be going over them now and we’ll talk about them as needed.</a:t>
            </a:r>
          </a:p>
          <a:p>
            <a:r>
              <a:rPr lang="en-US"/>
              <a:t>Take questions here.</a:t>
            </a:r>
          </a:p>
          <a:p>
            <a:r>
              <a:rPr lang="en-US"/>
              <a:t>## DOM</a:t>
            </a:r>
          </a:p>
          <a:p>
            <a:r>
              <a:rPr lang="en-US"/>
              <a:t>So how does the browser take this document and turn it into a web page?</a:t>
            </a:r>
          </a:p>
          <a:p>
            <a:r>
              <a:rPr lang="en-US"/>
              <a:t>### Slide Transition</a:t>
            </a:r>
          </a:p>
          <a:p>
            <a:r>
              <a:rPr lang="en-US"/>
              <a:t>The browser turns the document into something called the DOM which is a document object model. Because of the browser wars (an event back in the 90s where browsers literally took out swords and started trying to fight each other), there are a bunch of different competing models of DOM and how it renders. This is one of the reasons Frontend web development is so hard.</a:t>
            </a:r>
          </a:p>
          <a:p>
            <a:endParaRPr lang="en-US"/>
          </a:p>
          <a:p>
            <a:r>
              <a:rPr lang="en-US"/>
              <a:t>It’s not too important to know about the DOM currently in any way other than note that if you organize HTML a certain way it becomes a tree like structure (draw out tree).  Eventually we’ll be talking about how you can use the DOM to make more dynamic web pages.</a:t>
            </a:r>
          </a:p>
          <a:p>
            <a:r>
              <a:rPr lang="en-US"/>
              <a:t>### Slide Transition</a:t>
            </a:r>
          </a:p>
          <a:p>
            <a:r>
              <a:rPr lang="en-US"/>
              <a:t>Any questions?</a:t>
            </a:r>
          </a:p>
          <a:p>
            <a:r>
              <a:rPr lang="en-US"/>
              <a:t>Hour of exercises</a:t>
            </a:r>
          </a:p>
          <a:p>
            <a:endParaRPr lang="en-US"/>
          </a:p>
          <a:p>
            <a:r>
              <a:rPr lang="en-US"/>
              <a:t># History of HTML</a:t>
            </a:r>
          </a:p>
          <a:p>
            <a:r>
              <a:rPr lang="en-US"/>
              <a:t>So we’ve talked a little bit about the structure of HTML and what it is. So let’s talk about the history. This is not going to be on the test. Because there’s no test.</a:t>
            </a:r>
          </a:p>
          <a:p>
            <a:r>
              <a:rPr lang="en-US"/>
              <a:t>### Slide Transition</a:t>
            </a:r>
          </a:p>
          <a:p>
            <a:r>
              <a:rPr lang="en-US"/>
              <a:t>HTML was invented by scientists at CERN based off of SGML (standard generalized markup language). It was originally used to link Physics documents together. </a:t>
            </a:r>
          </a:p>
          <a:p>
            <a:r>
              <a:rPr lang="en-US"/>
              <a:t>### Slide Transition</a:t>
            </a:r>
          </a:p>
          <a:p>
            <a:r>
              <a:rPr lang="en-US"/>
              <a:t>However Hyper Text as a concept had existed since the 40s. I’m not sure how they linked things back then, I imagine with pneumatic tubes.</a:t>
            </a:r>
          </a:p>
          <a:p>
            <a:r>
              <a:rPr lang="en-US"/>
              <a:t>### Slide Transition</a:t>
            </a:r>
          </a:p>
          <a:p>
            <a:r>
              <a:rPr lang="en-US"/>
              <a:t>Apple took Hyper Text in the 80s and invented the concept of hyper cards, which allowed them to create navigation buttons that took you to places when you clicked on them.</a:t>
            </a:r>
          </a:p>
          <a:p>
            <a:r>
              <a:rPr lang="en-US"/>
              <a:t>### Slide Transition</a:t>
            </a:r>
          </a:p>
          <a:p>
            <a:r>
              <a:rPr lang="en-US"/>
              <a:t>So then a lot of different programmers decided that they had a better way of doing HTML and that everyone should do their way. So as you often have with many programmers, you had a lot of competing standards. Eventually they all sat down in a room and standardized it all and created HTTP</a:t>
            </a:r>
          </a:p>
          <a:p>
            <a:r>
              <a:rPr lang="en-US"/>
              <a:t>### Slide Transition</a:t>
            </a:r>
          </a:p>
          <a:p>
            <a:r>
              <a:rPr lang="en-US"/>
              <a:t>HTTP stands for Hyper Text Transfer Protocol, and it was created as a standard way of transmitting HTML documents. If you’ve ever heard that you’re making a request to a server or receiving a response from a server, it’s an HTTP request and an HTTP response. In short HTTP defines standardized requests and responses to communicate between machines</a:t>
            </a:r>
          </a:p>
          <a:p>
            <a:r>
              <a:rPr lang="en-US"/>
              <a:t>### Slide Transition</a:t>
            </a:r>
          </a:p>
          <a:p>
            <a:r>
              <a:rPr lang="en-US"/>
              <a:t>So in 1991 due to demand of use for HTML, they added a few more features that everyone wanted and dubbed it HTML+</a:t>
            </a:r>
          </a:p>
          <a:p>
            <a:r>
              <a:rPr lang="en-US"/>
              <a:t>### Slide Transition</a:t>
            </a:r>
          </a:p>
          <a:p>
            <a:r>
              <a:rPr lang="en-US"/>
              <a:t>In 1992 the national center for supercomputing applications (NCSA) connects to CERN and downloads two web browsers. They’re so bad they decide to write their own called Mosaic</a:t>
            </a:r>
          </a:p>
          <a:p>
            <a:r>
              <a:rPr lang="en-US"/>
              <a:t>### Slide Transition</a:t>
            </a:r>
          </a:p>
          <a:p>
            <a:r>
              <a:rPr lang="en-US"/>
              <a:t>Later in 92 images get added to HTML thus starting the explosive popularity of people sharing cat photos</a:t>
            </a:r>
          </a:p>
          <a:p>
            <a:r>
              <a:rPr lang="en-US"/>
              <a:t>### Slide Transition</a:t>
            </a:r>
          </a:p>
          <a:p>
            <a:r>
              <a:rPr lang="en-US"/>
              <a:t>In 1993, Lynx came out, and promptly ignored the fact that images had been added to web browsers, opting to stick with text only.</a:t>
            </a:r>
          </a:p>
          <a:p>
            <a:r>
              <a:rPr lang="en-US"/>
              <a:t>### Slide Transition</a:t>
            </a:r>
          </a:p>
          <a:p>
            <a:r>
              <a:rPr lang="en-US"/>
              <a:t>In April of 93 Mosaic was released for Sun Microsystems. It is poorly designed and full of random features.</a:t>
            </a:r>
          </a:p>
          <a:p>
            <a:r>
              <a:rPr lang="en-US"/>
              <a:t>### Slide Transition</a:t>
            </a:r>
          </a:p>
          <a:p>
            <a:r>
              <a:rPr lang="en-US"/>
              <a:t>In fact it’s so bad that in 94 they formed a committee called the Internet Engineering Task Force, presumably to fight crime or something because it has the words task force in it and creates a bunch of groups about security, network routing, and applications. It also believed that the Web and the Internet belonged to the people.</a:t>
            </a:r>
          </a:p>
          <a:p>
            <a:r>
              <a:rPr lang="en-US"/>
              <a:t>### Slide Transition</a:t>
            </a:r>
          </a:p>
          <a:p>
            <a:r>
              <a:rPr lang="en-US"/>
              <a:t>Then there were a lot of parties.</a:t>
            </a:r>
          </a:p>
          <a:p>
            <a:r>
              <a:rPr lang="en-US"/>
              <a:t>### Slide Transition</a:t>
            </a:r>
          </a:p>
          <a:p>
            <a:r>
              <a:rPr lang="en-US"/>
              <a:t>In 94, HTML 2 specs were released. They decided to eschew the + naming scheme after this.</a:t>
            </a:r>
          </a:p>
          <a:p>
            <a:r>
              <a:rPr lang="en-US"/>
              <a:t>### Slide Transition</a:t>
            </a:r>
          </a:p>
          <a:p>
            <a:r>
              <a:rPr lang="en-US"/>
              <a:t>Also in 94, Netscape was formed with a browser you may remember as Netscape Navigator. Since the browser was so popular, they decided to break the standard that was literally just created and make their own stuff.</a:t>
            </a:r>
          </a:p>
          <a:p>
            <a:r>
              <a:rPr lang="en-US"/>
              <a:t>### Slide Transition</a:t>
            </a:r>
          </a:p>
          <a:p>
            <a:r>
              <a:rPr lang="en-US"/>
              <a:t>So later in 94, A second organization is formed called the World Wide Web Consortium (or W3C) sponsored by companies who hated what Netscape was doing. Actually they wanted to standardize the web.</a:t>
            </a:r>
          </a:p>
          <a:p>
            <a:r>
              <a:rPr lang="en-US"/>
              <a:t>### Slide Transition</a:t>
            </a:r>
          </a:p>
          <a:p>
            <a:r>
              <a:rPr lang="en-US"/>
              <a:t>Lots of new tags were added to HTML in 95. Academics hated it because it added stuff that was extraneous and they wanted the kids to get off their lawn.</a:t>
            </a:r>
          </a:p>
          <a:p>
            <a:r>
              <a:rPr lang="en-US"/>
              <a:t>### Slide Transition</a:t>
            </a:r>
          </a:p>
          <a:p>
            <a:r>
              <a:rPr lang="en-US"/>
              <a:t>In march of 95, HTML3 is published and its standards are promptly adopted and then ignored as more web browsers started adding their own shit. In fact tables were actually added by the Navy and we have them to thank for the absolutely terrible formatting we all saw throughout the 90s.</a:t>
            </a:r>
          </a:p>
          <a:p>
            <a:r>
              <a:rPr lang="en-US"/>
              <a:t>### Slide Transition</a:t>
            </a:r>
          </a:p>
          <a:p>
            <a:r>
              <a:rPr lang="en-US"/>
              <a:t>In August of 95, IE 1 is released. It promptly is replaced by IE 2 in Nov. of 95.</a:t>
            </a:r>
          </a:p>
          <a:p>
            <a:r>
              <a:rPr lang="en-US"/>
              <a:t>### Slide Transition</a:t>
            </a:r>
          </a:p>
          <a:p>
            <a:r>
              <a:rPr lang="en-US"/>
              <a:t>In Sept of 95, Netscape proposes frames, cementing themselves as people we now hate forever. They also create Javascript, which doesn’t help their case.</a:t>
            </a:r>
          </a:p>
          <a:p>
            <a:r>
              <a:rPr lang="en-US"/>
              <a:t>### Slide Transition</a:t>
            </a:r>
          </a:p>
          <a:p>
            <a:r>
              <a:rPr lang="en-US"/>
              <a:t>Luckily in Nov of 95, a bunch of vendors came together and decided they want to standardize HTML further. Stylesheets come into existence.</a:t>
            </a:r>
          </a:p>
          <a:p>
            <a:r>
              <a:rPr lang="en-US"/>
              <a:t>### Slide Transition</a:t>
            </a:r>
          </a:p>
          <a:p>
            <a:r>
              <a:rPr lang="en-US"/>
              <a:t>In Dec of 95, just one year after coming together with an awesome name, the IETF disbands.</a:t>
            </a:r>
          </a:p>
          <a:p>
            <a:r>
              <a:rPr lang="en-US"/>
              <a:t>### Slide Transition</a:t>
            </a:r>
          </a:p>
          <a:p>
            <a:r>
              <a:rPr lang="en-US"/>
              <a:t>In April of 96, Javascript gets added to the HTML standard.</a:t>
            </a:r>
          </a:p>
          <a:p>
            <a:r>
              <a:rPr lang="en-US"/>
              <a:t>### Slide Transition</a:t>
            </a:r>
          </a:p>
          <a:p>
            <a:r>
              <a:rPr lang="en-US"/>
              <a:t>In July of 96, Microsoft seems more interested in open standards. They release IE for windows 3.1 and macs. Then someone decides to play a practical joke and adds Marquee and Blink to the HTML 3 standards.</a:t>
            </a:r>
          </a:p>
          <a:p>
            <a:r>
              <a:rPr lang="en-US"/>
              <a:t>### Slide Transition</a:t>
            </a:r>
          </a:p>
          <a:p>
            <a:r>
              <a:rPr lang="en-US"/>
              <a:t>Jan of 97 marks the passage of HTML 3.2, which is actually all of HTML 1 + 2 + 3. It also marked the creation of the different flows of HTML for layout, which we will talk about when we get to CSS.</a:t>
            </a:r>
          </a:p>
          <a:p>
            <a:r>
              <a:rPr lang="en-US"/>
              <a:t>### Slide Transition</a:t>
            </a:r>
          </a:p>
          <a:p>
            <a:r>
              <a:rPr lang="en-US"/>
              <a:t>In Dec of 97, they released HTML 4 because HTML 3.2 still had netscape stuff in it. Then everything has been stable for about 10 years.</a:t>
            </a:r>
          </a:p>
          <a:p>
            <a:r>
              <a:rPr lang="en-US"/>
              <a:t>### Slide Transition</a:t>
            </a:r>
          </a:p>
          <a:p>
            <a:r>
              <a:rPr lang="en-US"/>
              <a:t>In January 2008, the HTML 5 draft got published. In May 2011, last call for changes.</a:t>
            </a:r>
          </a:p>
          <a:p>
            <a:r>
              <a:rPr lang="en-US"/>
              <a:t>1. More exercises</a:t>
            </a:r>
          </a:p>
          <a:p>
            <a:r>
              <a:rPr lang="en-US"/>
              <a:t>- </a:t>
            </a:r>
          </a:p>
        </p:txBody>
      </p:sp>
      <p:sp>
        <p:nvSpPr>
          <p:cNvPr id="4" name="Slide Number Placeholder 3"/>
          <p:cNvSpPr>
            <a:spLocks noGrp="1"/>
          </p:cNvSpPr>
          <p:nvPr>
            <p:ph type="sldNum" sz="quarter" idx="10"/>
          </p:nvPr>
        </p:nvSpPr>
        <p:spPr/>
        <p:txBody>
          <a:bodyPr/>
          <a:lstStyle/>
          <a:p>
            <a:fld id="{F6BCCD83-2608-D84A-BB8B-9D1CC1570C36}" type="slidenum">
              <a:rPr lang="en-US" smtClean="0"/>
              <a:t>10</a:t>
            </a:fld>
            <a:endParaRPr lang="en-US"/>
          </a:p>
        </p:txBody>
      </p:sp>
    </p:spTree>
    <p:extLst>
      <p:ext uri="{BB962C8B-B14F-4D97-AF65-F5344CB8AC3E}">
        <p14:creationId xmlns:p14="http://schemas.microsoft.com/office/powerpoint/2010/main" val="223582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(7/16/14 19:11) -----</a:t>
            </a:r>
          </a:p>
          <a:p>
            <a:r>
              <a:rPr lang="en-US"/>
              <a:t># Script</a:t>
            </a:r>
          </a:p>
          <a:p>
            <a:r>
              <a:rPr lang="en-US"/>
              <a:t>Hope everyone is ready because today we’re going to go into an intro of HTML.</a:t>
            </a:r>
          </a:p>
          <a:p>
            <a:r>
              <a:rPr lang="en-US"/>
              <a:t>So first let’s talk a bit about what HTML actually is</a:t>
            </a:r>
          </a:p>
          <a:p>
            <a:r>
              <a:rPr lang="en-US"/>
              <a:t>## What is HTML </a:t>
            </a:r>
          </a:p>
          <a:p>
            <a:r>
              <a:rPr lang="en-US"/>
              <a:t>### Slide Transition</a:t>
            </a:r>
          </a:p>
          <a:p>
            <a:r>
              <a:rPr lang="en-US"/>
              <a:t>HTML stands for Hyper Text Markup language and as it sounds, it is a markup language. And what I mean by markup language is that it’s a way of annotating language such that you can easily tell it’s syntactically different than text. For example if you wanted to say something is a title you might declare in your text. </a:t>
            </a:r>
          </a:p>
          <a:p>
            <a:r>
              <a:rPr lang="en-US"/>
              <a:t>### Slide Transition</a:t>
            </a:r>
          </a:p>
          <a:p>
            <a:r>
              <a:rPr lang="en-US"/>
              <a:t>&lt;title&gt;This is a title&lt;/title&gt;</a:t>
            </a:r>
          </a:p>
          <a:p>
            <a:r>
              <a:rPr lang="en-US"/>
              <a:t>### Slide Transition</a:t>
            </a:r>
          </a:p>
          <a:p>
            <a:r>
              <a:rPr lang="en-US"/>
              <a:t>The hyper text portion of HTML means links. So the name HTML makes a lot of sense when you think about what the Internet was originally designed for: the transfer of documents between government and academia. In order to make that easier, you can just embed links into your documents and make them go.</a:t>
            </a:r>
          </a:p>
          <a:p>
            <a:r>
              <a:rPr lang="en-US"/>
              <a:t>### Slide Transition</a:t>
            </a:r>
          </a:p>
          <a:p>
            <a:r>
              <a:rPr lang="en-US"/>
              <a:t>So because the internet was designed to transfer around documents, browsers were developed with the thought to display HTML pages. That’s why every web page today is written in HTML.</a:t>
            </a:r>
          </a:p>
          <a:p>
            <a:r>
              <a:rPr lang="en-US"/>
              <a:t>Take questions here</a:t>
            </a:r>
          </a:p>
          <a:p>
            <a:r>
              <a:rPr lang="en-US"/>
              <a:t>## Major parts</a:t>
            </a:r>
          </a:p>
          <a:p>
            <a:r>
              <a:rPr lang="en-US"/>
              <a:t>Let’s say we have a document that we want to turn into an HTML document. How do we do this?</a:t>
            </a:r>
          </a:p>
          <a:p>
            <a:r>
              <a:rPr lang="en-US"/>
              <a:t>To declare an HTML document you simply  do something like this:</a:t>
            </a:r>
          </a:p>
          <a:p>
            <a:r>
              <a:rPr lang="en-US"/>
              <a:t>### Slide Transition</a:t>
            </a:r>
          </a:p>
          <a:p>
            <a:r>
              <a:rPr lang="en-US"/>
              <a:t>&lt;html&gt;</a:t>
            </a:r>
          </a:p>
          <a:p>
            <a:r>
              <a:rPr lang="en-US"/>
              <a:t>&lt;/html&gt;</a:t>
            </a:r>
          </a:p>
          <a:p>
            <a:r>
              <a:rPr lang="en-US"/>
              <a:t>Simple. Easy to do. Now what else does an HTML document have?</a:t>
            </a:r>
          </a:p>
          <a:p>
            <a:r>
              <a:rPr lang="en-US"/>
              <a:t>### Slide Transition</a:t>
            </a:r>
          </a:p>
          <a:p>
            <a:r>
              <a:rPr lang="en-US"/>
              <a:t>&lt;html&gt;</a:t>
            </a:r>
          </a:p>
          <a:p>
            <a:r>
              <a:rPr lang="en-US"/>
              <a:t>	&lt;head&gt;&lt;/head&gt;</a:t>
            </a:r>
          </a:p>
          <a:p>
            <a:r>
              <a:rPr lang="en-US"/>
              <a:t>&lt;/html&gt;</a:t>
            </a:r>
          </a:p>
          <a:p>
            <a:r>
              <a:rPr lang="en-US"/>
              <a:t>All documents have a head. Just like all of you need a head, a document also needs a head. This is where you put all the important stuff like things that make the document look good, and anything about what the document might be about, or some dynamic stuff you want the document to be able to do. What else does a document have?</a:t>
            </a:r>
          </a:p>
          <a:p>
            <a:r>
              <a:rPr lang="en-US"/>
              <a:t>### Slide Transition</a:t>
            </a:r>
          </a:p>
          <a:p>
            <a:r>
              <a:rPr lang="en-US"/>
              <a:t>&lt;html&gt;</a:t>
            </a:r>
          </a:p>
          <a:p>
            <a:r>
              <a:rPr lang="en-US"/>
              <a:t>	&lt;head&gt;&lt;/head&gt;</a:t>
            </a:r>
          </a:p>
          <a:p>
            <a:r>
              <a:rPr lang="en-US"/>
              <a:t>	&lt;body&gt;&lt;/body&gt;</a:t>
            </a:r>
          </a:p>
          <a:p>
            <a:r>
              <a:rPr lang="en-US"/>
              <a:t>&lt;/html&gt;</a:t>
            </a:r>
          </a:p>
          <a:p>
            <a:r>
              <a:rPr lang="en-US"/>
              <a:t>All documents have a body. This is where the content of a document goes that would be displayed on the page. This is the part we’re most worried about today. What goes inside the body?</a:t>
            </a:r>
          </a:p>
          <a:p>
            <a:r>
              <a:rPr lang="en-US"/>
              <a:t>### Slide Transition</a:t>
            </a:r>
          </a:p>
          <a:p>
            <a:r>
              <a:rPr lang="en-US"/>
              <a:t>Different tags might go in the body. Examples of tags: a, p, div, table/tr/th/td, h1, input, form, label, ul/li, textarea, img</a:t>
            </a:r>
          </a:p>
          <a:p>
            <a:r>
              <a:rPr lang="en-US"/>
              <a:t>### Slide Transition</a:t>
            </a:r>
          </a:p>
          <a:p>
            <a:r>
              <a:rPr lang="en-US"/>
              <a:t>Almost all tags come in pairs like so.</a:t>
            </a:r>
          </a:p>
          <a:p>
            <a:r>
              <a:rPr lang="en-US"/>
              <a:t>### Slide Transition</a:t>
            </a:r>
          </a:p>
          <a:p>
            <a:r>
              <a:rPr lang="en-US"/>
              <a:t>There are a few exceptions because really programmers are nothing if not lovers of edge cases.</a:t>
            </a:r>
          </a:p>
          <a:p>
            <a:r>
              <a:rPr lang="en-US"/>
              <a:t>### Slide Transition</a:t>
            </a:r>
          </a:p>
          <a:p>
            <a:r>
              <a:rPr lang="en-US"/>
              <a:t>Tags usually surround plain text. You shouldn’t think of tags as creating styling or formatting (we’ll get to that) but rather as creating divisions and containers for content. They are meant to precisely annotate and describe what you want your document to do. We’ll get to styling another day. Speaking of this idea of containers, all tags can be broken down into two main types by default.</a:t>
            </a:r>
          </a:p>
          <a:p>
            <a:r>
              <a:rPr lang="en-US"/>
              <a:t>### Slide Transition</a:t>
            </a:r>
          </a:p>
          <a:p>
            <a:r>
              <a:rPr lang="en-US"/>
              <a:t>Block level tags: These are tags that create what you might consider rectangles. They can have discrete height and width, though be default their width is 100% and their height is the height of the content inside of them. Think of it as when you create a block level element that you’re creating a row.</a:t>
            </a:r>
          </a:p>
          <a:p>
            <a:r>
              <a:rPr lang="en-US"/>
              <a:t>### Slide Transition</a:t>
            </a:r>
          </a:p>
          <a:p>
            <a:r>
              <a:rPr lang="en-US"/>
              <a:t>On the other hand you can also have inline tags: These are tags that line up next to each other. They don’t have a discrete width or height. You can imagine it like text in a text editor: you just don’t have a good measure of what width or height really is for text. </a:t>
            </a:r>
          </a:p>
          <a:p>
            <a:r>
              <a:rPr lang="en-US"/>
              <a:t>### Slide Transition</a:t>
            </a:r>
          </a:p>
          <a:p>
            <a:r>
              <a:rPr lang="en-US"/>
              <a:t>In general when you “nest” tags - by which I mean shove tags inside other tags, it should be noted that you shouldn’t generally put block level tags inside of inline level tags.</a:t>
            </a:r>
          </a:p>
          <a:p>
            <a:r>
              <a:rPr lang="en-US"/>
              <a:t>### Slide Transition:</a:t>
            </a:r>
          </a:p>
          <a:p>
            <a:r>
              <a:rPr lang="en-US"/>
              <a:t>There are other types of tags as well but all of them are basically mixtures of block and inline elements. We won’t discuss those because their behaviors are generally finicky across different browsers.</a:t>
            </a:r>
          </a:p>
          <a:p>
            <a:r>
              <a:rPr lang="en-US"/>
              <a:t>### Slide Transition</a:t>
            </a:r>
          </a:p>
          <a:p>
            <a:r>
              <a:rPr lang="en-US"/>
              <a:t>For more info go to http://www.w3schools.com/html/html_blocks.asp</a:t>
            </a:r>
          </a:p>
          <a:p>
            <a:r>
              <a:rPr lang="en-US"/>
              <a:t>Take questions here.</a:t>
            </a:r>
          </a:p>
          <a:p>
            <a:r>
              <a:rPr lang="en-US"/>
              <a:t>## HTML Attributes</a:t>
            </a:r>
          </a:p>
          <a:p>
            <a:r>
              <a:rPr lang="en-US"/>
              <a:t>So now we’ve successfully partitioned our plaintext document into something that’s more well annotated. Well what if we want to say that this particular div is something that’s a outer container?</a:t>
            </a:r>
          </a:p>
          <a:p>
            <a:r>
              <a:rPr lang="en-US"/>
              <a:t>### Slide Transition</a:t>
            </a:r>
          </a:p>
          <a:p>
            <a:r>
              <a:rPr lang="en-US"/>
              <a:t>We come to attributes. Attributes are things on an HTML tag that make them more descriptive. They always come in key-value pairs and what I mean by key-value pairs is something like this</a:t>
            </a:r>
          </a:p>
          <a:p>
            <a:r>
              <a:rPr lang="en-US"/>
              <a:t>key=“value”</a:t>
            </a:r>
          </a:p>
          <a:p>
            <a:r>
              <a:rPr lang="en-US"/>
              <a:t>key is descriptive and standardized</a:t>
            </a:r>
          </a:p>
          <a:p>
            <a:r>
              <a:rPr lang="en-US"/>
              <a:t>value is anything you want (though usually there’s some set of choices to choose from)</a:t>
            </a:r>
          </a:p>
          <a:p>
            <a:r>
              <a:rPr lang="en-US"/>
              <a:t>For example:</a:t>
            </a:r>
          </a:p>
          <a:p>
            <a:r>
              <a:rPr lang="en-US"/>
              <a:t>### Slide Transition</a:t>
            </a:r>
          </a:p>
          <a:p>
            <a:r>
              <a:rPr lang="en-US"/>
              <a:t>src=“http://giphy.com/cat.gif”</a:t>
            </a:r>
          </a:p>
          <a:p>
            <a:r>
              <a:rPr lang="en-US"/>
              <a:t>This key value pair will only be found on an &lt;img&gt; tag, and as you might guess from the name, it’s a src for the image.</a:t>
            </a:r>
          </a:p>
          <a:p>
            <a:r>
              <a:rPr lang="en-US"/>
              <a:t>### Slide Transition</a:t>
            </a:r>
          </a:p>
          <a:p>
            <a:r>
              <a:rPr lang="en-US"/>
              <a:t>name=“foo-bar”</a:t>
            </a:r>
          </a:p>
          <a:p>
            <a:r>
              <a:rPr lang="en-US"/>
              <a:t>This key value pair is generally found on inputs. It gives the input a name foo-bar. Note the lack of spaces. Spaces are taken to mean very specifically that there’s another value inside. So - usually take the place of spaces.</a:t>
            </a:r>
          </a:p>
          <a:p>
            <a:r>
              <a:rPr lang="en-US"/>
              <a:t>### Slide Transition</a:t>
            </a:r>
          </a:p>
          <a:p>
            <a:r>
              <a:rPr lang="en-US"/>
              <a:t>href=“http://google.com”</a:t>
            </a:r>
          </a:p>
          <a:p>
            <a:r>
              <a:rPr lang="en-US"/>
              <a:t>This is a key value pair that is only found on &lt;a&gt; tags (or anchor tags). This attribute is what gives HTML the HT. It links you to a separate page.</a:t>
            </a:r>
          </a:p>
          <a:p>
            <a:r>
              <a:rPr lang="en-US"/>
              <a:t>### Slide Transition</a:t>
            </a:r>
          </a:p>
          <a:p>
            <a:r>
              <a:rPr lang="en-US"/>
              <a:t>id=“eggs”</a:t>
            </a:r>
          </a:p>
          <a:p>
            <a:r>
              <a:rPr lang="en-US"/>
              <a:t>This is an id attribute. One of the most important attributes of HTML. When you put an id on a tag, it is telling the rest of the document there is only one tag of id eggs in the entire document (semantically anyway)</a:t>
            </a:r>
          </a:p>
          <a:p>
            <a:r>
              <a:rPr lang="en-US"/>
              <a:t>### Slide Transition</a:t>
            </a:r>
          </a:p>
          <a:p>
            <a:r>
              <a:rPr lang="en-US"/>
              <a:t>class=“ham-cheese bacon-hotdog”</a:t>
            </a:r>
          </a:p>
          <a:p>
            <a:r>
              <a:rPr lang="en-US"/>
              <a:t>Classes are another super important attribute in HTML. They tell the document that this tag is of class ham-cheese and bacon-hotdog. The reason that this is important is that later we’ll learn about something called CSS that looks specifically for this. Note that the space means that the tag in question is both of class ham-cheese and bacon-hotdog.</a:t>
            </a:r>
          </a:p>
          <a:p>
            <a:r>
              <a:rPr lang="en-US"/>
              <a:t>### Slide Transitions</a:t>
            </a:r>
          </a:p>
          <a:p>
            <a:r>
              <a:rPr lang="en-US"/>
              <a:t>There are a litany of other types of attributes that can go in a tag. We’ll not be going over them now and we’ll talk about them as needed.</a:t>
            </a:r>
          </a:p>
          <a:p>
            <a:r>
              <a:rPr lang="en-US"/>
              <a:t>Take questions here.</a:t>
            </a:r>
          </a:p>
          <a:p>
            <a:r>
              <a:rPr lang="en-US"/>
              <a:t>## DOM</a:t>
            </a:r>
          </a:p>
          <a:p>
            <a:r>
              <a:rPr lang="en-US"/>
              <a:t>So how does the browser take this document and turn it into a web page?</a:t>
            </a:r>
          </a:p>
          <a:p>
            <a:r>
              <a:rPr lang="en-US"/>
              <a:t>### Slide Transition</a:t>
            </a:r>
          </a:p>
          <a:p>
            <a:r>
              <a:rPr lang="en-US"/>
              <a:t>The browser turns the document into something called the DOM which is a document object model. Because of the browser wars (an event back in the 90s where browsers literally took out swords and started trying to fight each other), there are a bunch of different competing models of DOM and how it renders. This is one of the reasons Frontend web development is so hard.</a:t>
            </a:r>
          </a:p>
          <a:p>
            <a:endParaRPr lang="en-US"/>
          </a:p>
          <a:p>
            <a:r>
              <a:rPr lang="en-US"/>
              <a:t>It’s not too important to know about the DOM currently in any way other than note that if you organize HTML a certain way it becomes a tree like structure (draw out tree).  Eventually we’ll be talking about how you can use the DOM to make more dynamic web pages.</a:t>
            </a:r>
          </a:p>
          <a:p>
            <a:r>
              <a:rPr lang="en-US"/>
              <a:t>### Slide Transition</a:t>
            </a:r>
          </a:p>
          <a:p>
            <a:r>
              <a:rPr lang="en-US"/>
              <a:t>Any questions?</a:t>
            </a:r>
          </a:p>
          <a:p>
            <a:r>
              <a:rPr lang="en-US"/>
              <a:t>Hour of exercises</a:t>
            </a:r>
          </a:p>
          <a:p>
            <a:endParaRPr lang="en-US"/>
          </a:p>
          <a:p>
            <a:r>
              <a:rPr lang="en-US"/>
              <a:t># History of HTML</a:t>
            </a:r>
          </a:p>
          <a:p>
            <a:r>
              <a:rPr lang="en-US"/>
              <a:t>So we’ve talked a little bit about the structure of HTML and what it is. So let’s talk about the history. This is not going to be on the test. Because there’s no test.</a:t>
            </a:r>
          </a:p>
          <a:p>
            <a:r>
              <a:rPr lang="en-US"/>
              <a:t>### Slide Transition</a:t>
            </a:r>
          </a:p>
          <a:p>
            <a:r>
              <a:rPr lang="en-US"/>
              <a:t>HTML was invented by scientists at CERN based off of SGML (standard generalized markup language). It was originally used to link Physics documents together. </a:t>
            </a:r>
          </a:p>
          <a:p>
            <a:r>
              <a:rPr lang="en-US"/>
              <a:t>### Slide Transition</a:t>
            </a:r>
          </a:p>
          <a:p>
            <a:r>
              <a:rPr lang="en-US"/>
              <a:t>However Hyper Text as a concept had existed since the 40s. I’m not sure how they linked things back then, I imagine with pneumatic tubes.</a:t>
            </a:r>
          </a:p>
          <a:p>
            <a:r>
              <a:rPr lang="en-US"/>
              <a:t>### Slide Transition</a:t>
            </a:r>
          </a:p>
          <a:p>
            <a:r>
              <a:rPr lang="en-US"/>
              <a:t>Apple took Hyper Text in the 80s and invented the concept of hyper cards, which allowed them to create navigation buttons that took you to places when you clicked on them.</a:t>
            </a:r>
          </a:p>
          <a:p>
            <a:r>
              <a:rPr lang="en-US"/>
              <a:t>### Slide Transition</a:t>
            </a:r>
          </a:p>
          <a:p>
            <a:r>
              <a:rPr lang="en-US"/>
              <a:t>So then a lot of different programmers decided that they had a better way of doing HTML and that everyone should do their way. So as you often have with many programmers, you had a lot of competing standards. Eventually they all sat down in a room and standardized it all and created HTTP</a:t>
            </a:r>
          </a:p>
          <a:p>
            <a:r>
              <a:rPr lang="en-US"/>
              <a:t>### Slide Transition</a:t>
            </a:r>
          </a:p>
          <a:p>
            <a:r>
              <a:rPr lang="en-US"/>
              <a:t>HTTP stands for Hyper Text Transfer Protocol, and it was created as a standard way of transmitting HTML documents. If you’ve ever heard that you’re making a request to a server or receiving a response from a server, it’s an HTTP request and an HTTP response. In short HTTP defines standardized requests and responses to communicate between machines</a:t>
            </a:r>
          </a:p>
          <a:p>
            <a:r>
              <a:rPr lang="en-US"/>
              <a:t>### Slide Transition</a:t>
            </a:r>
          </a:p>
          <a:p>
            <a:r>
              <a:rPr lang="en-US"/>
              <a:t>So in 1991 due to demand of use for HTML, they added a few more features that everyone wanted and dubbed it HTML+</a:t>
            </a:r>
          </a:p>
          <a:p>
            <a:r>
              <a:rPr lang="en-US"/>
              <a:t>### Slide Transition</a:t>
            </a:r>
          </a:p>
          <a:p>
            <a:r>
              <a:rPr lang="en-US"/>
              <a:t>In 1992 the national center for supercomputing applications (NCSA) connects to CERN and downloads two web browsers. They’re so bad they decide to write their own called Mosaic</a:t>
            </a:r>
          </a:p>
          <a:p>
            <a:r>
              <a:rPr lang="en-US"/>
              <a:t>### Slide Transition</a:t>
            </a:r>
          </a:p>
          <a:p>
            <a:r>
              <a:rPr lang="en-US"/>
              <a:t>Later in 92 images get added to HTML thus starting the explosive popularity of people sharing cat photos</a:t>
            </a:r>
          </a:p>
          <a:p>
            <a:r>
              <a:rPr lang="en-US"/>
              <a:t>### Slide Transition</a:t>
            </a:r>
          </a:p>
          <a:p>
            <a:r>
              <a:rPr lang="en-US"/>
              <a:t>In 1993, Lynx came out, and promptly ignored the fact that images had been added to web browsers, opting to stick with text only.</a:t>
            </a:r>
          </a:p>
          <a:p>
            <a:r>
              <a:rPr lang="en-US"/>
              <a:t>### Slide Transition</a:t>
            </a:r>
          </a:p>
          <a:p>
            <a:r>
              <a:rPr lang="en-US"/>
              <a:t>In April of 93 Mosaic was released for Sun Microsystems. It is poorly designed and full of random features.</a:t>
            </a:r>
          </a:p>
          <a:p>
            <a:r>
              <a:rPr lang="en-US"/>
              <a:t>### Slide Transition</a:t>
            </a:r>
          </a:p>
          <a:p>
            <a:r>
              <a:rPr lang="en-US"/>
              <a:t>In fact it’s so bad that in 94 they formed a committee called the Internet Engineering Task Force, presumably to fight crime or something because it has the words task force in it and creates a bunch of groups about security, network routing, and applications. It also believed that the Web and the Internet belonged to the people.</a:t>
            </a:r>
          </a:p>
          <a:p>
            <a:r>
              <a:rPr lang="en-US"/>
              <a:t>### Slide Transition</a:t>
            </a:r>
          </a:p>
          <a:p>
            <a:r>
              <a:rPr lang="en-US"/>
              <a:t>Then there were a lot of parties.</a:t>
            </a:r>
          </a:p>
          <a:p>
            <a:r>
              <a:rPr lang="en-US"/>
              <a:t>### Slide Transition</a:t>
            </a:r>
          </a:p>
          <a:p>
            <a:r>
              <a:rPr lang="en-US"/>
              <a:t>In 94, HTML 2 specs were released. They decided to eschew the + naming scheme after this.</a:t>
            </a:r>
          </a:p>
          <a:p>
            <a:r>
              <a:rPr lang="en-US"/>
              <a:t>### Slide Transition</a:t>
            </a:r>
          </a:p>
          <a:p>
            <a:r>
              <a:rPr lang="en-US"/>
              <a:t>Also in 94, Netscape was formed with a browser you may remember as Netscape Navigator. Since the browser was so popular, they decided to break the standard that was literally just created and make their own stuff.</a:t>
            </a:r>
          </a:p>
          <a:p>
            <a:r>
              <a:rPr lang="en-US"/>
              <a:t>### Slide Transition</a:t>
            </a:r>
          </a:p>
          <a:p>
            <a:r>
              <a:rPr lang="en-US"/>
              <a:t>So later in 94, A second organization is formed called the World Wide Web Consortium (or W3C) sponsored by companies who hated what Netscape was doing. Actually they wanted to standardize the web.</a:t>
            </a:r>
          </a:p>
          <a:p>
            <a:r>
              <a:rPr lang="en-US"/>
              <a:t>### Slide Transition</a:t>
            </a:r>
          </a:p>
          <a:p>
            <a:r>
              <a:rPr lang="en-US"/>
              <a:t>Lots of new tags were added to HTML in 95. Academics hated it because it added stuff that was extraneous and they wanted the kids to get off their lawn.</a:t>
            </a:r>
          </a:p>
          <a:p>
            <a:r>
              <a:rPr lang="en-US"/>
              <a:t>### Slide Transition</a:t>
            </a:r>
          </a:p>
          <a:p>
            <a:r>
              <a:rPr lang="en-US"/>
              <a:t>In march of 95, HTML3 is published and its standards are promptly adopted and then ignored as more web browsers started adding their own shit. In fact tables were actually added by the Navy and we have them to thank for the absolutely terrible formatting we all saw throughout the 90s.</a:t>
            </a:r>
          </a:p>
          <a:p>
            <a:r>
              <a:rPr lang="en-US"/>
              <a:t>### Slide Transition</a:t>
            </a:r>
          </a:p>
          <a:p>
            <a:r>
              <a:rPr lang="en-US"/>
              <a:t>In August of 95, IE 1 is released. It promptly is replaced by IE 2 in Nov. of 95.</a:t>
            </a:r>
          </a:p>
          <a:p>
            <a:r>
              <a:rPr lang="en-US"/>
              <a:t>### Slide Transition</a:t>
            </a:r>
          </a:p>
          <a:p>
            <a:r>
              <a:rPr lang="en-US"/>
              <a:t>In Sept of 95, Netscape proposes frames, cementing themselves as people we now hate forever. They also create Javascript, which doesn’t help their case.</a:t>
            </a:r>
          </a:p>
          <a:p>
            <a:r>
              <a:rPr lang="en-US"/>
              <a:t>### Slide Transition</a:t>
            </a:r>
          </a:p>
          <a:p>
            <a:r>
              <a:rPr lang="en-US"/>
              <a:t>Luckily in Nov of 95, a bunch of vendors came together and decided they want to standardize HTML further. Stylesheets come into existence.</a:t>
            </a:r>
          </a:p>
          <a:p>
            <a:r>
              <a:rPr lang="en-US"/>
              <a:t>### Slide Transition</a:t>
            </a:r>
          </a:p>
          <a:p>
            <a:r>
              <a:rPr lang="en-US"/>
              <a:t>In Dec of 95, just one year after coming together with an awesome name, the IETF disbands.</a:t>
            </a:r>
          </a:p>
          <a:p>
            <a:r>
              <a:rPr lang="en-US"/>
              <a:t>### Slide Transition</a:t>
            </a:r>
          </a:p>
          <a:p>
            <a:r>
              <a:rPr lang="en-US"/>
              <a:t>In April of 96, Javascript gets added to the HTML standard.</a:t>
            </a:r>
          </a:p>
          <a:p>
            <a:r>
              <a:rPr lang="en-US"/>
              <a:t>### Slide Transition</a:t>
            </a:r>
          </a:p>
          <a:p>
            <a:r>
              <a:rPr lang="en-US"/>
              <a:t>In July of 96, Microsoft seems more interested in open standards. They release IE for windows 3.1 and macs. Then someone decides to play a practical joke and adds Marquee and Blink to the HTML 3 standards.</a:t>
            </a:r>
          </a:p>
          <a:p>
            <a:r>
              <a:rPr lang="en-US"/>
              <a:t>### Slide Transition</a:t>
            </a:r>
          </a:p>
          <a:p>
            <a:r>
              <a:rPr lang="en-US"/>
              <a:t>Jan of 97 marks the passage of HTML 3.2, which is actually all of HTML 1 + 2 + 3. It also marked the creation of the different flows of HTML for layout, which we will talk about when we get to CSS.</a:t>
            </a:r>
          </a:p>
          <a:p>
            <a:r>
              <a:rPr lang="en-US"/>
              <a:t>### Slide Transition</a:t>
            </a:r>
          </a:p>
          <a:p>
            <a:r>
              <a:rPr lang="en-US"/>
              <a:t>In Dec of 97, they released HTML 4 because HTML 3.2 still had netscape stuff in it. Then everything has been stable for about 10 years.</a:t>
            </a:r>
          </a:p>
          <a:p>
            <a:r>
              <a:rPr lang="en-US"/>
              <a:t>### Slide Transition</a:t>
            </a:r>
          </a:p>
          <a:p>
            <a:r>
              <a:rPr lang="en-US"/>
              <a:t>In January 2008, the HTML 5 draft got published. In May 2011, last call for changes.</a:t>
            </a:r>
          </a:p>
          <a:p>
            <a:r>
              <a:rPr lang="en-US"/>
              <a:t>1. More exercises</a:t>
            </a:r>
          </a:p>
          <a:p>
            <a:r>
              <a:rPr lang="en-US"/>
              <a:t>- </a:t>
            </a:r>
          </a:p>
        </p:txBody>
      </p:sp>
      <p:sp>
        <p:nvSpPr>
          <p:cNvPr id="4" name="Slide Number Placeholder 3"/>
          <p:cNvSpPr>
            <a:spLocks noGrp="1"/>
          </p:cNvSpPr>
          <p:nvPr>
            <p:ph type="sldNum" sz="quarter" idx="10"/>
          </p:nvPr>
        </p:nvSpPr>
        <p:spPr/>
        <p:txBody>
          <a:bodyPr/>
          <a:lstStyle/>
          <a:p>
            <a:fld id="{F6BCCD83-2608-D84A-BB8B-9D1CC1570C36}" type="slidenum">
              <a:rPr lang="en-US" smtClean="0"/>
              <a:t>13</a:t>
            </a:fld>
            <a:endParaRPr lang="en-US"/>
          </a:p>
        </p:txBody>
      </p:sp>
    </p:spTree>
    <p:extLst>
      <p:ext uri="{BB962C8B-B14F-4D97-AF65-F5344CB8AC3E}">
        <p14:creationId xmlns:p14="http://schemas.microsoft.com/office/powerpoint/2010/main" val="287521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F90B9EF-01A4-8940-BA43-2F9A85E272B0}" type="datetimeFigureOut">
              <a:rPr lang="en-US" smtClean="0"/>
              <a:t>7/15/14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7238F2-A5AC-5A4D-9982-476396B00742}" type="slidenum">
              <a:rPr lang="en-US" smtClean="0"/>
              <a:t>‹#›</a:t>
            </a:fld>
            <a:endParaRPr lang="en-US"/>
          </a:p>
        </p:txBody>
      </p:sp>
    </p:spTree>
    <p:extLst>
      <p:ext uri="{BB962C8B-B14F-4D97-AF65-F5344CB8AC3E}">
        <p14:creationId xmlns:p14="http://schemas.microsoft.com/office/powerpoint/2010/main" val="2270595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90B9EF-01A4-8940-BA43-2F9A85E272B0}" type="datetimeFigureOut">
              <a:rPr lang="en-US" smtClean="0"/>
              <a:t>7/15/14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7238F2-A5AC-5A4D-9982-476396B00742}" type="slidenum">
              <a:rPr lang="en-US" smtClean="0"/>
              <a:t>‹#›</a:t>
            </a:fld>
            <a:endParaRPr lang="en-US"/>
          </a:p>
        </p:txBody>
      </p:sp>
    </p:spTree>
    <p:extLst>
      <p:ext uri="{BB962C8B-B14F-4D97-AF65-F5344CB8AC3E}">
        <p14:creationId xmlns:p14="http://schemas.microsoft.com/office/powerpoint/2010/main" val="3978678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90B9EF-01A4-8940-BA43-2F9A85E272B0}" type="datetimeFigureOut">
              <a:rPr lang="en-US" smtClean="0"/>
              <a:t>7/15/14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7238F2-A5AC-5A4D-9982-476396B00742}" type="slidenum">
              <a:rPr lang="en-US" smtClean="0"/>
              <a:t>‹#›</a:t>
            </a:fld>
            <a:endParaRPr lang="en-US"/>
          </a:p>
        </p:txBody>
      </p:sp>
    </p:spTree>
    <p:extLst>
      <p:ext uri="{BB962C8B-B14F-4D97-AF65-F5344CB8AC3E}">
        <p14:creationId xmlns:p14="http://schemas.microsoft.com/office/powerpoint/2010/main" val="1695139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90B9EF-01A4-8940-BA43-2F9A85E272B0}" type="datetimeFigureOut">
              <a:rPr lang="en-US" smtClean="0"/>
              <a:t>7/15/14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7238F2-A5AC-5A4D-9982-476396B00742}" type="slidenum">
              <a:rPr lang="en-US" smtClean="0"/>
              <a:t>‹#›</a:t>
            </a:fld>
            <a:endParaRPr lang="en-US"/>
          </a:p>
        </p:txBody>
      </p:sp>
    </p:spTree>
    <p:extLst>
      <p:ext uri="{BB962C8B-B14F-4D97-AF65-F5344CB8AC3E}">
        <p14:creationId xmlns:p14="http://schemas.microsoft.com/office/powerpoint/2010/main" val="1282840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90B9EF-01A4-8940-BA43-2F9A85E272B0}" type="datetimeFigureOut">
              <a:rPr lang="en-US" smtClean="0"/>
              <a:t>7/15/14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7238F2-A5AC-5A4D-9982-476396B00742}" type="slidenum">
              <a:rPr lang="en-US" smtClean="0"/>
              <a:t>‹#›</a:t>
            </a:fld>
            <a:endParaRPr lang="en-US"/>
          </a:p>
        </p:txBody>
      </p:sp>
    </p:spTree>
    <p:extLst>
      <p:ext uri="{BB962C8B-B14F-4D97-AF65-F5344CB8AC3E}">
        <p14:creationId xmlns:p14="http://schemas.microsoft.com/office/powerpoint/2010/main" val="433628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F90B9EF-01A4-8940-BA43-2F9A85E272B0}" type="datetimeFigureOut">
              <a:rPr lang="en-US" smtClean="0"/>
              <a:t>7/15/14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7238F2-A5AC-5A4D-9982-476396B00742}" type="slidenum">
              <a:rPr lang="en-US" smtClean="0"/>
              <a:t>‹#›</a:t>
            </a:fld>
            <a:endParaRPr lang="en-US"/>
          </a:p>
        </p:txBody>
      </p:sp>
    </p:spTree>
    <p:extLst>
      <p:ext uri="{BB962C8B-B14F-4D97-AF65-F5344CB8AC3E}">
        <p14:creationId xmlns:p14="http://schemas.microsoft.com/office/powerpoint/2010/main" val="3944397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F90B9EF-01A4-8940-BA43-2F9A85E272B0}" type="datetimeFigureOut">
              <a:rPr lang="en-US" smtClean="0"/>
              <a:t>7/15/14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7238F2-A5AC-5A4D-9982-476396B00742}" type="slidenum">
              <a:rPr lang="en-US" smtClean="0"/>
              <a:t>‹#›</a:t>
            </a:fld>
            <a:endParaRPr lang="en-US"/>
          </a:p>
        </p:txBody>
      </p:sp>
    </p:spTree>
    <p:extLst>
      <p:ext uri="{BB962C8B-B14F-4D97-AF65-F5344CB8AC3E}">
        <p14:creationId xmlns:p14="http://schemas.microsoft.com/office/powerpoint/2010/main" val="270307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F90B9EF-01A4-8940-BA43-2F9A85E272B0}" type="datetimeFigureOut">
              <a:rPr lang="en-US" smtClean="0"/>
              <a:t>7/15/14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7238F2-A5AC-5A4D-9982-476396B00742}" type="slidenum">
              <a:rPr lang="en-US" smtClean="0"/>
              <a:t>‹#›</a:t>
            </a:fld>
            <a:endParaRPr lang="en-US"/>
          </a:p>
        </p:txBody>
      </p:sp>
    </p:spTree>
    <p:extLst>
      <p:ext uri="{BB962C8B-B14F-4D97-AF65-F5344CB8AC3E}">
        <p14:creationId xmlns:p14="http://schemas.microsoft.com/office/powerpoint/2010/main" val="3777231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90B9EF-01A4-8940-BA43-2F9A85E272B0}" type="datetimeFigureOut">
              <a:rPr lang="en-US" smtClean="0"/>
              <a:t>7/15/14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7238F2-A5AC-5A4D-9982-476396B00742}" type="slidenum">
              <a:rPr lang="en-US" smtClean="0"/>
              <a:t>‹#›</a:t>
            </a:fld>
            <a:endParaRPr lang="en-US"/>
          </a:p>
        </p:txBody>
      </p:sp>
    </p:spTree>
    <p:extLst>
      <p:ext uri="{BB962C8B-B14F-4D97-AF65-F5344CB8AC3E}">
        <p14:creationId xmlns:p14="http://schemas.microsoft.com/office/powerpoint/2010/main" val="1157998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90B9EF-01A4-8940-BA43-2F9A85E272B0}" type="datetimeFigureOut">
              <a:rPr lang="en-US" smtClean="0"/>
              <a:t>7/15/14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7238F2-A5AC-5A4D-9982-476396B00742}" type="slidenum">
              <a:rPr lang="en-US" smtClean="0"/>
              <a:t>‹#›</a:t>
            </a:fld>
            <a:endParaRPr lang="en-US"/>
          </a:p>
        </p:txBody>
      </p:sp>
    </p:spTree>
    <p:extLst>
      <p:ext uri="{BB962C8B-B14F-4D97-AF65-F5344CB8AC3E}">
        <p14:creationId xmlns:p14="http://schemas.microsoft.com/office/powerpoint/2010/main" val="1205804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90B9EF-01A4-8940-BA43-2F9A85E272B0}" type="datetimeFigureOut">
              <a:rPr lang="en-US" smtClean="0"/>
              <a:t>7/15/14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7238F2-A5AC-5A4D-9982-476396B00742}" type="slidenum">
              <a:rPr lang="en-US" smtClean="0"/>
              <a:t>‹#›</a:t>
            </a:fld>
            <a:endParaRPr lang="en-US"/>
          </a:p>
        </p:txBody>
      </p:sp>
    </p:spTree>
    <p:extLst>
      <p:ext uri="{BB962C8B-B14F-4D97-AF65-F5344CB8AC3E}">
        <p14:creationId xmlns:p14="http://schemas.microsoft.com/office/powerpoint/2010/main" val="314008092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90B9EF-01A4-8940-BA43-2F9A85E272B0}" type="datetimeFigureOut">
              <a:rPr lang="en-US" smtClean="0"/>
              <a:t>7/15/14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7238F2-A5AC-5A4D-9982-476396B00742}" type="slidenum">
              <a:rPr lang="en-US" smtClean="0"/>
              <a:t>‹#›</a:t>
            </a:fld>
            <a:endParaRPr lang="en-US"/>
          </a:p>
        </p:txBody>
      </p:sp>
    </p:spTree>
    <p:extLst>
      <p:ext uri="{BB962C8B-B14F-4D97-AF65-F5344CB8AC3E}">
        <p14:creationId xmlns:p14="http://schemas.microsoft.com/office/powerpoint/2010/main" val="1338060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giphy.com/cat.gif"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google.com"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709996" y="2821618"/>
            <a:ext cx="5964827" cy="876271"/>
          </a:xfrm>
        </p:spPr>
        <p:txBody>
          <a:bodyPr/>
          <a:lstStyle/>
          <a:p>
            <a:pPr algn="l"/>
            <a:r>
              <a:rPr lang="en-US" dirty="0" smtClean="0"/>
              <a:t>Intro to HTML</a:t>
            </a:r>
            <a:endParaRPr lang="en-US" dirty="0"/>
          </a:p>
        </p:txBody>
      </p:sp>
      <p:sp>
        <p:nvSpPr>
          <p:cNvPr id="7" name="Subtitle 6"/>
          <p:cNvSpPr>
            <a:spLocks noGrp="1"/>
          </p:cNvSpPr>
          <p:nvPr>
            <p:ph type="subTitle" idx="1"/>
          </p:nvPr>
        </p:nvSpPr>
        <p:spPr>
          <a:xfrm>
            <a:off x="2709996" y="3697889"/>
            <a:ext cx="5964827" cy="1035882"/>
          </a:xfrm>
        </p:spPr>
        <p:txBody>
          <a:bodyPr>
            <a:normAutofit/>
          </a:bodyPr>
          <a:lstStyle/>
          <a:p>
            <a:pPr algn="l"/>
            <a:r>
              <a:rPr lang="en-US" sz="2800" dirty="0" smtClean="0"/>
              <a:t>Introduction to Frontend Web Design</a:t>
            </a:r>
            <a:endParaRPr lang="en-US" sz="2800" dirty="0"/>
          </a:p>
        </p:txBody>
      </p:sp>
      <p:pic>
        <p:nvPicPr>
          <p:cNvPr id="9" name="Picture 8"/>
          <p:cNvPicPr>
            <a:picLocks noChangeAspect="1"/>
          </p:cNvPicPr>
          <p:nvPr/>
        </p:nvPicPr>
        <p:blipFill>
          <a:blip r:embed="rId3"/>
          <a:stretch>
            <a:fillRect/>
          </a:stretch>
        </p:blipFill>
        <p:spPr>
          <a:xfrm>
            <a:off x="423996" y="2821618"/>
            <a:ext cx="2286000" cy="1943100"/>
          </a:xfrm>
          <a:prstGeom prst="rect">
            <a:avLst/>
          </a:prstGeom>
        </p:spPr>
      </p:pic>
    </p:spTree>
    <p:extLst>
      <p:ext uri="{BB962C8B-B14F-4D97-AF65-F5344CB8AC3E}">
        <p14:creationId xmlns:p14="http://schemas.microsoft.com/office/powerpoint/2010/main" val="34716592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10726"/>
            <a:ext cx="8229600" cy="1143000"/>
          </a:xfrm>
        </p:spPr>
        <p:txBody>
          <a:bodyPr>
            <a:normAutofit fontScale="90000"/>
          </a:bodyPr>
          <a:lstStyle/>
          <a:p>
            <a:r>
              <a:rPr lang="en-US" dirty="0" smtClean="0"/>
              <a:t>&lt;html&gt;</a:t>
            </a:r>
            <a:br>
              <a:rPr lang="en-US" dirty="0" smtClean="0"/>
            </a:br>
            <a:r>
              <a:rPr lang="en-US" dirty="0" smtClean="0"/>
              <a:t>    &lt;head&gt;</a:t>
            </a:r>
            <a:br>
              <a:rPr lang="en-US" dirty="0" smtClean="0"/>
            </a:br>
            <a:r>
              <a:rPr lang="en-US" dirty="0" smtClean="0"/>
              <a:t>      &lt;/head&gt;</a:t>
            </a:r>
            <a:br>
              <a:rPr lang="en-US" dirty="0" smtClean="0"/>
            </a:br>
            <a:r>
              <a:rPr lang="en-US" dirty="0" smtClean="0"/>
              <a:t>     &lt;body&gt;</a:t>
            </a:r>
            <a:br>
              <a:rPr lang="en-US" dirty="0" smtClean="0"/>
            </a:br>
            <a:r>
              <a:rPr lang="en-US" dirty="0" smtClean="0"/>
              <a:t>       &lt;/body&gt;</a:t>
            </a:r>
            <a:br>
              <a:rPr lang="en-US" dirty="0" smtClean="0"/>
            </a:br>
            <a:r>
              <a:rPr lang="en-US" dirty="0" smtClean="0"/>
              <a:t>&lt;/html&gt;</a:t>
            </a:r>
            <a:endParaRPr lang="en-US" dirty="0"/>
          </a:p>
        </p:txBody>
      </p:sp>
    </p:spTree>
    <p:extLst>
      <p:ext uri="{BB962C8B-B14F-4D97-AF65-F5344CB8AC3E}">
        <p14:creationId xmlns:p14="http://schemas.microsoft.com/office/powerpoint/2010/main" val="281138850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Common HTML Tags</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Anchor - &lt;a&gt;</a:t>
            </a:r>
          </a:p>
          <a:p>
            <a:r>
              <a:rPr lang="en-US" dirty="0" smtClean="0"/>
              <a:t>Image - &lt;</a:t>
            </a:r>
            <a:r>
              <a:rPr lang="en-US" dirty="0" err="1" smtClean="0"/>
              <a:t>img</a:t>
            </a:r>
            <a:r>
              <a:rPr lang="en-US" dirty="0" smtClean="0"/>
              <a:t>&gt;</a:t>
            </a:r>
          </a:p>
          <a:p>
            <a:r>
              <a:rPr lang="en-US" dirty="0" smtClean="0"/>
              <a:t>Division - &lt;div&gt;</a:t>
            </a:r>
          </a:p>
          <a:p>
            <a:r>
              <a:rPr lang="en-US" dirty="0" smtClean="0"/>
              <a:t>Span - &lt;span&gt;</a:t>
            </a:r>
          </a:p>
          <a:p>
            <a:r>
              <a:rPr lang="en-US" dirty="0" smtClean="0"/>
              <a:t>Paragraph - &lt;p&gt;</a:t>
            </a:r>
          </a:p>
          <a:p>
            <a:r>
              <a:rPr lang="en-US" dirty="0" smtClean="0"/>
              <a:t>Unordered List - &lt;</a:t>
            </a:r>
            <a:r>
              <a:rPr lang="en-US" dirty="0" err="1" smtClean="0"/>
              <a:t>ul</a:t>
            </a:r>
            <a:r>
              <a:rPr lang="en-US" dirty="0" smtClean="0"/>
              <a:t>&gt;</a:t>
            </a:r>
          </a:p>
          <a:p>
            <a:r>
              <a:rPr lang="en-US" dirty="0" smtClean="0"/>
              <a:t>List Element - &lt;li&gt;</a:t>
            </a:r>
          </a:p>
          <a:p>
            <a:r>
              <a:rPr lang="en-US" dirty="0" smtClean="0"/>
              <a:t>Table - &lt;table&gt;</a:t>
            </a:r>
          </a:p>
          <a:p>
            <a:r>
              <a:rPr lang="en-US" dirty="0" smtClean="0"/>
              <a:t>Table Row - &lt;</a:t>
            </a:r>
            <a:r>
              <a:rPr lang="en-US" dirty="0" err="1" smtClean="0"/>
              <a:t>tr</a:t>
            </a:r>
            <a:r>
              <a:rPr lang="en-US" dirty="0" smtClean="0"/>
              <a:t>&gt;</a:t>
            </a:r>
          </a:p>
          <a:p>
            <a:r>
              <a:rPr lang="en-US" dirty="0" smtClean="0"/>
              <a:t>Table cell - &lt;td&gt;</a:t>
            </a:r>
          </a:p>
          <a:p>
            <a:r>
              <a:rPr lang="en-US" dirty="0" smtClean="0"/>
              <a:t>Table Header - &lt;</a:t>
            </a:r>
            <a:r>
              <a:rPr lang="en-US" dirty="0" err="1" smtClean="0"/>
              <a:t>th</a:t>
            </a:r>
            <a:r>
              <a:rPr lang="en-US" dirty="0" smtClean="0"/>
              <a:t>&gt;</a:t>
            </a:r>
          </a:p>
          <a:p>
            <a:r>
              <a:rPr lang="en-US" dirty="0" smtClean="0"/>
              <a:t>Form - &lt;form&gt;</a:t>
            </a:r>
          </a:p>
          <a:p>
            <a:r>
              <a:rPr lang="en-US" dirty="0" smtClean="0"/>
              <a:t>Input - &lt;input&gt;</a:t>
            </a:r>
          </a:p>
          <a:p>
            <a:r>
              <a:rPr lang="en-US" dirty="0" smtClean="0"/>
              <a:t>Text area - &lt;</a:t>
            </a:r>
            <a:r>
              <a:rPr lang="en-US" dirty="0" err="1" smtClean="0"/>
              <a:t>textarea</a:t>
            </a:r>
            <a:r>
              <a:rPr lang="en-US" dirty="0" smtClean="0"/>
              <a:t>&gt;</a:t>
            </a:r>
          </a:p>
          <a:p>
            <a:r>
              <a:rPr lang="en-US" dirty="0" smtClean="0"/>
              <a:t>Title - &lt;title&gt;</a:t>
            </a:r>
          </a:p>
          <a:p>
            <a:r>
              <a:rPr lang="en-US" dirty="0" smtClean="0"/>
              <a:t>Headers 1-6 – &lt;h1&gt; &lt;h2&gt; … &lt;h6&gt;</a:t>
            </a:r>
            <a:endParaRPr lang="en-US" dirty="0"/>
          </a:p>
        </p:txBody>
      </p:sp>
    </p:spTree>
    <p:extLst>
      <p:ext uri="{BB962C8B-B14F-4D97-AF65-F5344CB8AC3E}">
        <p14:creationId xmlns:p14="http://schemas.microsoft.com/office/powerpoint/2010/main" val="211306549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10726"/>
            <a:ext cx="8229600" cy="1143000"/>
          </a:xfrm>
        </p:spPr>
        <p:txBody>
          <a:bodyPr>
            <a:normAutofit/>
          </a:bodyPr>
          <a:lstStyle/>
          <a:p>
            <a:r>
              <a:rPr lang="en-US" dirty="0" smtClean="0"/>
              <a:t>&lt;p&gt;All Tags come in Pairs&lt;/p&gt;</a:t>
            </a:r>
            <a:endParaRPr lang="en-US" dirty="0"/>
          </a:p>
        </p:txBody>
      </p:sp>
    </p:spTree>
    <p:extLst>
      <p:ext uri="{BB962C8B-B14F-4D97-AF65-F5344CB8AC3E}">
        <p14:creationId xmlns:p14="http://schemas.microsoft.com/office/powerpoint/2010/main" val="42907403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10726"/>
            <a:ext cx="8229600" cy="1143000"/>
          </a:xfrm>
        </p:spPr>
        <p:txBody>
          <a:bodyPr>
            <a:normAutofit/>
          </a:bodyPr>
          <a:lstStyle/>
          <a:p>
            <a:r>
              <a:rPr lang="en-US" dirty="0" smtClean="0"/>
              <a:t>Except: &lt;input/&gt; &lt;</a:t>
            </a:r>
            <a:r>
              <a:rPr lang="en-US" dirty="0" err="1" smtClean="0"/>
              <a:t>img</a:t>
            </a:r>
            <a:r>
              <a:rPr lang="en-US" dirty="0" smtClean="0"/>
              <a:t>/&gt;</a:t>
            </a:r>
            <a:endParaRPr lang="en-US" dirty="0"/>
          </a:p>
        </p:txBody>
      </p:sp>
    </p:spTree>
    <p:extLst>
      <p:ext uri="{BB962C8B-B14F-4D97-AF65-F5344CB8AC3E}">
        <p14:creationId xmlns:p14="http://schemas.microsoft.com/office/powerpoint/2010/main" val="42907403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How are Tags Used?</a:t>
            </a:r>
            <a:endParaRPr lang="en-US" dirty="0"/>
          </a:p>
        </p:txBody>
      </p:sp>
      <p:sp>
        <p:nvSpPr>
          <p:cNvPr id="3" name="Content Placeholder 2"/>
          <p:cNvSpPr>
            <a:spLocks noGrp="1"/>
          </p:cNvSpPr>
          <p:nvPr>
            <p:ph idx="1"/>
          </p:nvPr>
        </p:nvSpPr>
        <p:spPr/>
        <p:txBody>
          <a:bodyPr>
            <a:normAutofit/>
          </a:bodyPr>
          <a:lstStyle/>
          <a:p>
            <a:r>
              <a:rPr lang="en-US" dirty="0" smtClean="0"/>
              <a:t>Tags are used to annotate Documents</a:t>
            </a:r>
          </a:p>
          <a:p>
            <a:r>
              <a:rPr lang="en-US" dirty="0" smtClean="0"/>
              <a:t>Tags are used to split documents into chunks</a:t>
            </a:r>
          </a:p>
          <a:p>
            <a:r>
              <a:rPr lang="en-US" dirty="0" smtClean="0"/>
              <a:t>Tags are used to describe what a portion of a document is</a:t>
            </a:r>
          </a:p>
          <a:p>
            <a:r>
              <a:rPr lang="en-US" dirty="0" smtClean="0"/>
              <a:t>Tags are not used for formatting</a:t>
            </a:r>
          </a:p>
          <a:p>
            <a:r>
              <a:rPr lang="en-US" dirty="0" smtClean="0"/>
              <a:t>Tags are not used for styling</a:t>
            </a:r>
            <a:endParaRPr lang="en-US" dirty="0"/>
          </a:p>
        </p:txBody>
      </p:sp>
    </p:spTree>
    <p:extLst>
      <p:ext uri="{BB962C8B-B14F-4D97-AF65-F5344CB8AC3E}">
        <p14:creationId xmlns:p14="http://schemas.microsoft.com/office/powerpoint/2010/main" val="352300274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p:cTn id="25"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3">
                                            <p:txEl>
                                              <p:pRg st="3" end="3"/>
                                            </p:txEl>
                                          </p:spTgt>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p:cTn id="31"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3">
                                            <p:txEl>
                                              <p:pRg st="4" end="4"/>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Level Tags</a:t>
            </a:r>
            <a:endParaRPr lang="en-US" dirty="0"/>
          </a:p>
        </p:txBody>
      </p:sp>
      <p:sp>
        <p:nvSpPr>
          <p:cNvPr id="4" name="Rectangle 3"/>
          <p:cNvSpPr/>
          <p:nvPr/>
        </p:nvSpPr>
        <p:spPr>
          <a:xfrm>
            <a:off x="2086493" y="1224854"/>
            <a:ext cx="5091497" cy="2653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2086493" y="3966243"/>
            <a:ext cx="5091497" cy="265361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 name="TextBox 6"/>
          <p:cNvSpPr txBox="1"/>
          <p:nvPr/>
        </p:nvSpPr>
        <p:spPr>
          <a:xfrm>
            <a:off x="2381324" y="2353871"/>
            <a:ext cx="4558534" cy="369332"/>
          </a:xfrm>
          <a:prstGeom prst="rect">
            <a:avLst/>
          </a:prstGeom>
          <a:noFill/>
        </p:spPr>
        <p:txBody>
          <a:bodyPr wrap="square" rtlCol="0">
            <a:spAutoFit/>
          </a:bodyPr>
          <a:lstStyle/>
          <a:p>
            <a:pPr algn="ctr"/>
            <a:r>
              <a:rPr lang="en-US" dirty="0" smtClean="0"/>
              <a:t>&lt;div&gt;Stack on&lt;/div&gt;</a:t>
            </a:r>
            <a:endParaRPr lang="en-US" dirty="0"/>
          </a:p>
        </p:txBody>
      </p:sp>
      <p:sp>
        <p:nvSpPr>
          <p:cNvPr id="8" name="TextBox 7"/>
          <p:cNvSpPr txBox="1"/>
          <p:nvPr/>
        </p:nvSpPr>
        <p:spPr>
          <a:xfrm>
            <a:off x="2381324" y="5114522"/>
            <a:ext cx="4558534" cy="369332"/>
          </a:xfrm>
          <a:prstGeom prst="rect">
            <a:avLst/>
          </a:prstGeom>
          <a:noFill/>
        </p:spPr>
        <p:txBody>
          <a:bodyPr wrap="square" rtlCol="0">
            <a:spAutoFit/>
          </a:bodyPr>
          <a:lstStyle/>
          <a:p>
            <a:pPr algn="ctr"/>
            <a:r>
              <a:rPr lang="en-US" dirty="0" smtClean="0"/>
              <a:t>&lt;p&gt;top of each other&lt;/p&gt;</a:t>
            </a:r>
            <a:endParaRPr lang="en-US" dirty="0"/>
          </a:p>
        </p:txBody>
      </p:sp>
    </p:spTree>
    <p:extLst>
      <p:ext uri="{BB962C8B-B14F-4D97-AF65-F5344CB8AC3E}">
        <p14:creationId xmlns:p14="http://schemas.microsoft.com/office/powerpoint/2010/main" val="67922874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Block Level Tags</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Anchor - &lt;a&gt;</a:t>
            </a:r>
          </a:p>
          <a:p>
            <a:r>
              <a:rPr lang="en-US" dirty="0" smtClean="0"/>
              <a:t>Image - &lt;</a:t>
            </a:r>
            <a:r>
              <a:rPr lang="en-US" dirty="0" err="1" smtClean="0"/>
              <a:t>img</a:t>
            </a:r>
            <a:r>
              <a:rPr lang="en-US" dirty="0" smtClean="0"/>
              <a:t>&gt;</a:t>
            </a:r>
          </a:p>
          <a:p>
            <a:r>
              <a:rPr lang="en-US" dirty="0" smtClean="0">
                <a:solidFill>
                  <a:srgbClr val="FF0000"/>
                </a:solidFill>
              </a:rPr>
              <a:t>Division - &lt;div&gt;</a:t>
            </a:r>
          </a:p>
          <a:p>
            <a:r>
              <a:rPr lang="en-US" dirty="0" smtClean="0"/>
              <a:t>Span - &lt;span&gt;</a:t>
            </a:r>
          </a:p>
          <a:p>
            <a:r>
              <a:rPr lang="en-US" dirty="0" smtClean="0">
                <a:solidFill>
                  <a:srgbClr val="FF0000"/>
                </a:solidFill>
              </a:rPr>
              <a:t>Paragraph - &lt;p&gt;</a:t>
            </a:r>
          </a:p>
          <a:p>
            <a:r>
              <a:rPr lang="en-US" dirty="0" smtClean="0">
                <a:solidFill>
                  <a:srgbClr val="FF0000"/>
                </a:solidFill>
              </a:rPr>
              <a:t>Unordered List - &lt;</a:t>
            </a:r>
            <a:r>
              <a:rPr lang="en-US" dirty="0" err="1" smtClean="0">
                <a:solidFill>
                  <a:srgbClr val="FF0000"/>
                </a:solidFill>
              </a:rPr>
              <a:t>ul</a:t>
            </a:r>
            <a:r>
              <a:rPr lang="en-US" dirty="0" smtClean="0">
                <a:solidFill>
                  <a:srgbClr val="FF0000"/>
                </a:solidFill>
              </a:rPr>
              <a:t>&gt;</a:t>
            </a:r>
          </a:p>
          <a:p>
            <a:r>
              <a:rPr lang="en-US" dirty="0" smtClean="0"/>
              <a:t>List Element - &lt;li&gt;</a:t>
            </a:r>
          </a:p>
          <a:p>
            <a:r>
              <a:rPr lang="en-US" dirty="0" smtClean="0">
                <a:solidFill>
                  <a:srgbClr val="FF0000"/>
                </a:solidFill>
              </a:rPr>
              <a:t>Table - &lt;table&gt;</a:t>
            </a:r>
          </a:p>
          <a:p>
            <a:r>
              <a:rPr lang="en-US" dirty="0" smtClean="0"/>
              <a:t>Table Row - &lt;</a:t>
            </a:r>
            <a:r>
              <a:rPr lang="en-US" dirty="0" err="1" smtClean="0"/>
              <a:t>tr</a:t>
            </a:r>
            <a:r>
              <a:rPr lang="en-US" dirty="0" smtClean="0"/>
              <a:t>&gt;</a:t>
            </a:r>
          </a:p>
          <a:p>
            <a:r>
              <a:rPr lang="en-US" dirty="0" smtClean="0"/>
              <a:t>Table cell - &lt;td&gt;</a:t>
            </a:r>
          </a:p>
          <a:p>
            <a:r>
              <a:rPr lang="en-US" dirty="0" smtClean="0"/>
              <a:t>Table Header - &lt;</a:t>
            </a:r>
            <a:r>
              <a:rPr lang="en-US" dirty="0" err="1" smtClean="0"/>
              <a:t>th</a:t>
            </a:r>
            <a:r>
              <a:rPr lang="en-US" dirty="0" smtClean="0"/>
              <a:t>&gt;</a:t>
            </a:r>
          </a:p>
          <a:p>
            <a:r>
              <a:rPr lang="en-US" dirty="0" smtClean="0">
                <a:solidFill>
                  <a:srgbClr val="FF0000"/>
                </a:solidFill>
              </a:rPr>
              <a:t>Form - &lt;form&gt;</a:t>
            </a:r>
          </a:p>
          <a:p>
            <a:r>
              <a:rPr lang="en-US" dirty="0" smtClean="0"/>
              <a:t>Input - &lt;input&gt;</a:t>
            </a:r>
          </a:p>
          <a:p>
            <a:r>
              <a:rPr lang="en-US" dirty="0" smtClean="0">
                <a:solidFill>
                  <a:srgbClr val="FF0000"/>
                </a:solidFill>
              </a:rPr>
              <a:t>Text area - &lt;</a:t>
            </a:r>
            <a:r>
              <a:rPr lang="en-US" dirty="0" err="1" smtClean="0">
                <a:solidFill>
                  <a:srgbClr val="FF0000"/>
                </a:solidFill>
              </a:rPr>
              <a:t>textarea</a:t>
            </a:r>
            <a:r>
              <a:rPr lang="en-US" dirty="0" smtClean="0">
                <a:solidFill>
                  <a:srgbClr val="FF0000"/>
                </a:solidFill>
              </a:rPr>
              <a:t>&gt;</a:t>
            </a:r>
          </a:p>
          <a:p>
            <a:r>
              <a:rPr lang="en-US" dirty="0" smtClean="0"/>
              <a:t>Title - &lt;title&gt;</a:t>
            </a:r>
          </a:p>
          <a:p>
            <a:r>
              <a:rPr lang="en-US" dirty="0" smtClean="0">
                <a:solidFill>
                  <a:srgbClr val="FF0000"/>
                </a:solidFill>
              </a:rPr>
              <a:t>Headers 1-6 – &lt;h1&gt; &lt;h2&gt; … &lt;h6&gt;</a:t>
            </a:r>
            <a:endParaRPr lang="en-US" dirty="0">
              <a:solidFill>
                <a:srgbClr val="FF0000"/>
              </a:solidFill>
            </a:endParaRPr>
          </a:p>
        </p:txBody>
      </p:sp>
    </p:spTree>
    <p:extLst>
      <p:ext uri="{BB962C8B-B14F-4D97-AF65-F5344CB8AC3E}">
        <p14:creationId xmlns:p14="http://schemas.microsoft.com/office/powerpoint/2010/main" val="289859614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Inline Tags</a:t>
            </a:r>
            <a:endParaRPr lang="en-US" dirty="0"/>
          </a:p>
        </p:txBody>
      </p:sp>
      <p:sp>
        <p:nvSpPr>
          <p:cNvPr id="10" name="Title 1"/>
          <p:cNvSpPr txBox="1">
            <a:spLocks/>
          </p:cNvSpPr>
          <p:nvPr/>
        </p:nvSpPr>
        <p:spPr>
          <a:xfrm>
            <a:off x="457200" y="261072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smtClean="0"/>
              <a:t>&lt;span&gt;Line up&lt;/span&gt;&lt;</a:t>
            </a:r>
            <a:r>
              <a:rPr lang="en-US" dirty="0" err="1" smtClean="0"/>
              <a:t>img</a:t>
            </a:r>
            <a:r>
              <a:rPr lang="en-US" dirty="0" smtClean="0"/>
              <a:t>/&gt;</a:t>
            </a:r>
            <a:endParaRPr lang="en-US" dirty="0"/>
          </a:p>
        </p:txBody>
      </p:sp>
    </p:spTree>
    <p:extLst>
      <p:ext uri="{BB962C8B-B14F-4D97-AF65-F5344CB8AC3E}">
        <p14:creationId xmlns:p14="http://schemas.microsoft.com/office/powerpoint/2010/main" val="382423175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Inline Tags</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solidFill>
                  <a:srgbClr val="FF0000"/>
                </a:solidFill>
              </a:rPr>
              <a:t>Anchor - &lt;a&gt;</a:t>
            </a:r>
          </a:p>
          <a:p>
            <a:r>
              <a:rPr lang="en-US" dirty="0" smtClean="0">
                <a:solidFill>
                  <a:srgbClr val="FF0000"/>
                </a:solidFill>
              </a:rPr>
              <a:t>Image - &lt;</a:t>
            </a:r>
            <a:r>
              <a:rPr lang="en-US" dirty="0" err="1" smtClean="0">
                <a:solidFill>
                  <a:srgbClr val="FF0000"/>
                </a:solidFill>
              </a:rPr>
              <a:t>img</a:t>
            </a:r>
            <a:r>
              <a:rPr lang="en-US" dirty="0" smtClean="0">
                <a:solidFill>
                  <a:srgbClr val="FF0000"/>
                </a:solidFill>
              </a:rPr>
              <a:t>&gt;</a:t>
            </a:r>
          </a:p>
          <a:p>
            <a:r>
              <a:rPr lang="en-US" dirty="0" smtClean="0"/>
              <a:t>Division - &lt;div&gt;</a:t>
            </a:r>
          </a:p>
          <a:p>
            <a:r>
              <a:rPr lang="en-US" dirty="0" smtClean="0">
                <a:solidFill>
                  <a:srgbClr val="FF0000"/>
                </a:solidFill>
              </a:rPr>
              <a:t>Span - &lt;span&gt;</a:t>
            </a:r>
          </a:p>
          <a:p>
            <a:r>
              <a:rPr lang="en-US" dirty="0" smtClean="0"/>
              <a:t>Paragraph - &lt;p&gt;</a:t>
            </a:r>
          </a:p>
          <a:p>
            <a:r>
              <a:rPr lang="en-US" dirty="0" smtClean="0"/>
              <a:t>Unordered List - &lt;</a:t>
            </a:r>
            <a:r>
              <a:rPr lang="en-US" dirty="0" err="1" smtClean="0"/>
              <a:t>ul</a:t>
            </a:r>
            <a:r>
              <a:rPr lang="en-US" dirty="0" smtClean="0"/>
              <a:t>&gt;</a:t>
            </a:r>
          </a:p>
          <a:p>
            <a:r>
              <a:rPr lang="en-US" dirty="0" smtClean="0"/>
              <a:t>List Element - &lt;li&gt;</a:t>
            </a:r>
          </a:p>
          <a:p>
            <a:r>
              <a:rPr lang="en-US" dirty="0" smtClean="0"/>
              <a:t>Table - &lt;table&gt;</a:t>
            </a:r>
          </a:p>
          <a:p>
            <a:r>
              <a:rPr lang="en-US" dirty="0" smtClean="0"/>
              <a:t>Table Row - &lt;</a:t>
            </a:r>
            <a:r>
              <a:rPr lang="en-US" dirty="0" err="1" smtClean="0"/>
              <a:t>tr</a:t>
            </a:r>
            <a:r>
              <a:rPr lang="en-US" dirty="0" smtClean="0"/>
              <a:t>&gt;</a:t>
            </a:r>
          </a:p>
          <a:p>
            <a:r>
              <a:rPr lang="en-US" dirty="0" smtClean="0"/>
              <a:t>Table cell - &lt;td&gt;</a:t>
            </a:r>
          </a:p>
          <a:p>
            <a:r>
              <a:rPr lang="en-US" dirty="0" smtClean="0"/>
              <a:t>Table Header - &lt;</a:t>
            </a:r>
            <a:r>
              <a:rPr lang="en-US" dirty="0" err="1" smtClean="0"/>
              <a:t>th</a:t>
            </a:r>
            <a:r>
              <a:rPr lang="en-US" dirty="0" smtClean="0"/>
              <a:t>&gt;</a:t>
            </a:r>
          </a:p>
          <a:p>
            <a:r>
              <a:rPr lang="en-US" dirty="0" smtClean="0"/>
              <a:t>Form - &lt;form&gt;</a:t>
            </a:r>
          </a:p>
          <a:p>
            <a:r>
              <a:rPr lang="en-US" dirty="0" smtClean="0">
                <a:solidFill>
                  <a:srgbClr val="FF0000"/>
                </a:solidFill>
              </a:rPr>
              <a:t>Input - &lt;input&gt;</a:t>
            </a:r>
          </a:p>
          <a:p>
            <a:r>
              <a:rPr lang="en-US" dirty="0" smtClean="0"/>
              <a:t>Text area - &lt;</a:t>
            </a:r>
            <a:r>
              <a:rPr lang="en-US" dirty="0" err="1" smtClean="0"/>
              <a:t>textarea</a:t>
            </a:r>
            <a:r>
              <a:rPr lang="en-US" dirty="0" smtClean="0"/>
              <a:t>&gt;</a:t>
            </a:r>
          </a:p>
          <a:p>
            <a:r>
              <a:rPr lang="en-US" dirty="0" smtClean="0"/>
              <a:t>Title - &lt;title&gt;</a:t>
            </a:r>
          </a:p>
          <a:p>
            <a:r>
              <a:rPr lang="en-US" dirty="0" smtClean="0"/>
              <a:t>Headers 1-6 – &lt;h1&gt; &lt;h2&gt; … &lt;h6&gt;</a:t>
            </a:r>
            <a:endParaRPr lang="en-US" dirty="0"/>
          </a:p>
        </p:txBody>
      </p:sp>
    </p:spTree>
    <p:extLst>
      <p:ext uri="{BB962C8B-B14F-4D97-AF65-F5344CB8AC3E}">
        <p14:creationId xmlns:p14="http://schemas.microsoft.com/office/powerpoint/2010/main" val="37876971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10726"/>
            <a:ext cx="8229600" cy="1143000"/>
          </a:xfrm>
        </p:spPr>
        <p:txBody>
          <a:bodyPr>
            <a:normAutofit fontScale="90000"/>
          </a:bodyPr>
          <a:lstStyle/>
          <a:p>
            <a:r>
              <a:rPr lang="en-US" dirty="0" smtClean="0"/>
              <a:t>&lt;a&gt;&lt;div&gt;Do not stick block level tags inside inline tags&lt;/div&gt;&lt;/a&gt;</a:t>
            </a:r>
            <a:endParaRPr lang="en-US" dirty="0"/>
          </a:p>
        </p:txBody>
      </p:sp>
    </p:spTree>
    <p:extLst>
      <p:ext uri="{BB962C8B-B14F-4D97-AF65-F5344CB8AC3E}">
        <p14:creationId xmlns:p14="http://schemas.microsoft.com/office/powerpoint/2010/main" val="22068776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smtClean="0"/>
              <a:t>What is HTML</a:t>
            </a:r>
          </a:p>
          <a:p>
            <a:r>
              <a:rPr lang="en-US" dirty="0" smtClean="0"/>
              <a:t>HTML Tags</a:t>
            </a:r>
          </a:p>
          <a:p>
            <a:r>
              <a:rPr lang="en-US" dirty="0" smtClean="0"/>
              <a:t>HTML Attributes</a:t>
            </a:r>
          </a:p>
          <a:p>
            <a:r>
              <a:rPr lang="en-US" dirty="0" smtClean="0"/>
              <a:t>Q&amp;A</a:t>
            </a:r>
          </a:p>
          <a:p>
            <a:r>
              <a:rPr lang="en-US" smtClean="0"/>
              <a:t>Exercises</a:t>
            </a:r>
            <a:endParaRPr lang="en-US" dirty="0" smtClean="0"/>
          </a:p>
        </p:txBody>
      </p:sp>
    </p:spTree>
    <p:extLst>
      <p:ext uri="{BB962C8B-B14F-4D97-AF65-F5344CB8AC3E}">
        <p14:creationId xmlns:p14="http://schemas.microsoft.com/office/powerpoint/2010/main" val="109143426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10726"/>
            <a:ext cx="8229600" cy="1143000"/>
          </a:xfrm>
        </p:spPr>
        <p:txBody>
          <a:bodyPr>
            <a:normAutofit/>
          </a:bodyPr>
          <a:lstStyle/>
          <a:p>
            <a:r>
              <a:rPr lang="en-US" dirty="0" smtClean="0"/>
              <a:t>&lt;div&gt;&lt;a&gt;This is ok&lt;/a&gt;&lt;/div&gt;</a:t>
            </a:r>
            <a:endParaRPr lang="en-US" dirty="0"/>
          </a:p>
        </p:txBody>
      </p:sp>
    </p:spTree>
    <p:extLst>
      <p:ext uri="{BB962C8B-B14F-4D97-AF65-F5344CB8AC3E}">
        <p14:creationId xmlns:p14="http://schemas.microsoft.com/office/powerpoint/2010/main" val="344050701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Special Cases</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Anchor - &lt;a&gt;</a:t>
            </a:r>
          </a:p>
          <a:p>
            <a:r>
              <a:rPr lang="en-US" dirty="0" smtClean="0"/>
              <a:t>Image - &lt;</a:t>
            </a:r>
            <a:r>
              <a:rPr lang="en-US" dirty="0" err="1" smtClean="0"/>
              <a:t>img</a:t>
            </a:r>
            <a:r>
              <a:rPr lang="en-US" dirty="0" smtClean="0"/>
              <a:t>&gt;</a:t>
            </a:r>
          </a:p>
          <a:p>
            <a:r>
              <a:rPr lang="en-US" dirty="0" smtClean="0"/>
              <a:t>Division - &lt;div&gt;</a:t>
            </a:r>
          </a:p>
          <a:p>
            <a:r>
              <a:rPr lang="en-US" dirty="0" smtClean="0"/>
              <a:t>Span - &lt;span&gt;</a:t>
            </a:r>
          </a:p>
          <a:p>
            <a:r>
              <a:rPr lang="en-US" dirty="0" smtClean="0"/>
              <a:t>Paragraph - &lt;p&gt;</a:t>
            </a:r>
          </a:p>
          <a:p>
            <a:r>
              <a:rPr lang="en-US" dirty="0" smtClean="0"/>
              <a:t>Unordered List - &lt;</a:t>
            </a:r>
            <a:r>
              <a:rPr lang="en-US" dirty="0" err="1" smtClean="0"/>
              <a:t>ul</a:t>
            </a:r>
            <a:r>
              <a:rPr lang="en-US" dirty="0" smtClean="0"/>
              <a:t>&gt;</a:t>
            </a:r>
          </a:p>
          <a:p>
            <a:r>
              <a:rPr lang="en-US" dirty="0" smtClean="0">
                <a:solidFill>
                  <a:srgbClr val="FF0000"/>
                </a:solidFill>
              </a:rPr>
              <a:t>List Element - &lt;li&gt;</a:t>
            </a:r>
          </a:p>
          <a:p>
            <a:r>
              <a:rPr lang="en-US" dirty="0" smtClean="0">
                <a:solidFill>
                  <a:srgbClr val="FF0000"/>
                </a:solidFill>
              </a:rPr>
              <a:t>Table - &lt;table&gt;</a:t>
            </a:r>
          </a:p>
          <a:p>
            <a:r>
              <a:rPr lang="en-US" dirty="0" smtClean="0">
                <a:solidFill>
                  <a:srgbClr val="FF0000"/>
                </a:solidFill>
              </a:rPr>
              <a:t>Table Row - &lt;</a:t>
            </a:r>
            <a:r>
              <a:rPr lang="en-US" dirty="0" err="1" smtClean="0">
                <a:solidFill>
                  <a:srgbClr val="FF0000"/>
                </a:solidFill>
              </a:rPr>
              <a:t>tr</a:t>
            </a:r>
            <a:r>
              <a:rPr lang="en-US" dirty="0" smtClean="0">
                <a:solidFill>
                  <a:srgbClr val="FF0000"/>
                </a:solidFill>
              </a:rPr>
              <a:t>&gt;</a:t>
            </a:r>
          </a:p>
          <a:p>
            <a:r>
              <a:rPr lang="en-US" dirty="0" smtClean="0">
                <a:solidFill>
                  <a:srgbClr val="FF0000"/>
                </a:solidFill>
              </a:rPr>
              <a:t>Table cell - &lt;td&gt;</a:t>
            </a:r>
          </a:p>
          <a:p>
            <a:r>
              <a:rPr lang="en-US" dirty="0" smtClean="0">
                <a:solidFill>
                  <a:srgbClr val="FF0000"/>
                </a:solidFill>
              </a:rPr>
              <a:t>Table Header - &lt;</a:t>
            </a:r>
            <a:r>
              <a:rPr lang="en-US" dirty="0" err="1" smtClean="0">
                <a:solidFill>
                  <a:srgbClr val="FF0000"/>
                </a:solidFill>
              </a:rPr>
              <a:t>th</a:t>
            </a:r>
            <a:r>
              <a:rPr lang="en-US" dirty="0" smtClean="0">
                <a:solidFill>
                  <a:srgbClr val="FF0000"/>
                </a:solidFill>
              </a:rPr>
              <a:t>&gt;</a:t>
            </a:r>
          </a:p>
          <a:p>
            <a:r>
              <a:rPr lang="en-US" dirty="0" smtClean="0"/>
              <a:t>Form - &lt;form&gt;</a:t>
            </a:r>
          </a:p>
          <a:p>
            <a:r>
              <a:rPr lang="en-US" dirty="0" smtClean="0"/>
              <a:t>Input - &lt;input&gt;</a:t>
            </a:r>
          </a:p>
          <a:p>
            <a:r>
              <a:rPr lang="en-US" dirty="0" smtClean="0"/>
              <a:t>Text area - &lt;</a:t>
            </a:r>
            <a:r>
              <a:rPr lang="en-US" dirty="0" err="1" smtClean="0"/>
              <a:t>textarea</a:t>
            </a:r>
            <a:r>
              <a:rPr lang="en-US" dirty="0" smtClean="0"/>
              <a:t>&gt;</a:t>
            </a:r>
          </a:p>
          <a:p>
            <a:r>
              <a:rPr lang="en-US" dirty="0" smtClean="0"/>
              <a:t>Title - &lt;title&gt;</a:t>
            </a:r>
          </a:p>
          <a:p>
            <a:r>
              <a:rPr lang="en-US" dirty="0" smtClean="0"/>
              <a:t>Headers 1-6 – &lt;h1&gt; &lt;h2&gt; … &lt;h6&gt;</a:t>
            </a:r>
            <a:endParaRPr lang="en-US" dirty="0"/>
          </a:p>
        </p:txBody>
      </p:sp>
    </p:spTree>
    <p:extLst>
      <p:ext uri="{BB962C8B-B14F-4D97-AF65-F5344CB8AC3E}">
        <p14:creationId xmlns:p14="http://schemas.microsoft.com/office/powerpoint/2010/main" val="333322182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10726"/>
            <a:ext cx="8229600" cy="1143000"/>
          </a:xfrm>
        </p:spPr>
        <p:txBody>
          <a:bodyPr>
            <a:normAutofit fontScale="90000"/>
          </a:bodyPr>
          <a:lstStyle/>
          <a:p>
            <a:r>
              <a:rPr lang="en-US" dirty="0" smtClean="0"/>
              <a:t>For more info go to </a:t>
            </a:r>
            <a:br>
              <a:rPr lang="en-US" dirty="0" smtClean="0"/>
            </a:br>
            <a:r>
              <a:rPr lang="en-US" dirty="0" smtClean="0"/>
              <a:t>http://www.w3schools.com/html/</a:t>
            </a:r>
            <a:r>
              <a:rPr lang="en-US" dirty="0" err="1" smtClean="0"/>
              <a:t>html_blocks.asp</a:t>
            </a:r>
            <a:endParaRPr lang="en-US" dirty="0"/>
          </a:p>
        </p:txBody>
      </p:sp>
    </p:spTree>
    <p:extLst>
      <p:ext uri="{BB962C8B-B14F-4D97-AF65-F5344CB8AC3E}">
        <p14:creationId xmlns:p14="http://schemas.microsoft.com/office/powerpoint/2010/main" val="214499561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709996" y="3259753"/>
            <a:ext cx="5964827" cy="876271"/>
          </a:xfrm>
        </p:spPr>
        <p:txBody>
          <a:bodyPr/>
          <a:lstStyle/>
          <a:p>
            <a:pPr algn="l"/>
            <a:r>
              <a:rPr lang="en-US" dirty="0" smtClean="0"/>
              <a:t>HTML Attributes</a:t>
            </a:r>
            <a:endParaRPr lang="en-US" dirty="0"/>
          </a:p>
        </p:txBody>
      </p:sp>
      <p:pic>
        <p:nvPicPr>
          <p:cNvPr id="9" name="Picture 8"/>
          <p:cNvPicPr>
            <a:picLocks noChangeAspect="1"/>
          </p:cNvPicPr>
          <p:nvPr/>
        </p:nvPicPr>
        <p:blipFill>
          <a:blip r:embed="rId2"/>
          <a:stretch>
            <a:fillRect/>
          </a:stretch>
        </p:blipFill>
        <p:spPr>
          <a:xfrm>
            <a:off x="423996" y="2821618"/>
            <a:ext cx="2286000" cy="1943100"/>
          </a:xfrm>
          <a:prstGeom prst="rect">
            <a:avLst/>
          </a:prstGeom>
        </p:spPr>
      </p:pic>
    </p:spTree>
    <p:extLst>
      <p:ext uri="{BB962C8B-B14F-4D97-AF65-F5344CB8AC3E}">
        <p14:creationId xmlns:p14="http://schemas.microsoft.com/office/powerpoint/2010/main" val="204718698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What are HTML attributes?</a:t>
            </a:r>
            <a:endParaRPr lang="en-US" dirty="0"/>
          </a:p>
        </p:txBody>
      </p:sp>
      <p:sp>
        <p:nvSpPr>
          <p:cNvPr id="3" name="Content Placeholder 2"/>
          <p:cNvSpPr>
            <a:spLocks noGrp="1"/>
          </p:cNvSpPr>
          <p:nvPr>
            <p:ph idx="1"/>
          </p:nvPr>
        </p:nvSpPr>
        <p:spPr/>
        <p:txBody>
          <a:bodyPr>
            <a:normAutofit/>
          </a:bodyPr>
          <a:lstStyle/>
          <a:p>
            <a:r>
              <a:rPr lang="en-US" dirty="0" smtClean="0"/>
              <a:t>A method of giving a tag more properties</a:t>
            </a:r>
          </a:p>
          <a:p>
            <a:r>
              <a:rPr lang="en-US" dirty="0" smtClean="0"/>
              <a:t>A method of naming tags</a:t>
            </a:r>
          </a:p>
          <a:p>
            <a:r>
              <a:rPr lang="en-US" dirty="0" smtClean="0"/>
              <a:t>Key value pairs</a:t>
            </a:r>
          </a:p>
          <a:p>
            <a:r>
              <a:rPr lang="en-US" dirty="0" smtClean="0"/>
              <a:t>key=“value”</a:t>
            </a:r>
            <a:endParaRPr lang="en-US" dirty="0"/>
          </a:p>
        </p:txBody>
      </p:sp>
    </p:spTree>
    <p:extLst>
      <p:ext uri="{BB962C8B-B14F-4D97-AF65-F5344CB8AC3E}">
        <p14:creationId xmlns:p14="http://schemas.microsoft.com/office/powerpoint/2010/main" val="277244244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p:cTn id="25"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3">
                                            <p:txEl>
                                              <p:pRg st="3" end="3"/>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10726"/>
            <a:ext cx="8229600" cy="1143000"/>
          </a:xfrm>
        </p:spPr>
        <p:txBody>
          <a:bodyPr>
            <a:normAutofit fontScale="90000"/>
          </a:bodyPr>
          <a:lstStyle/>
          <a:p>
            <a:r>
              <a:rPr lang="en-US" dirty="0" smtClean="0"/>
              <a:t>&lt;</a:t>
            </a:r>
            <a:r>
              <a:rPr lang="en-US" dirty="0" err="1" smtClean="0"/>
              <a:t>img</a:t>
            </a:r>
            <a:r>
              <a:rPr lang="en-US" dirty="0" smtClean="0"/>
              <a:t> </a:t>
            </a:r>
            <a:r>
              <a:rPr lang="en-US" dirty="0" err="1" smtClean="0">
                <a:solidFill>
                  <a:srgbClr val="FF0000"/>
                </a:solidFill>
              </a:rPr>
              <a:t>src</a:t>
            </a:r>
            <a:r>
              <a:rPr lang="en-US" dirty="0" smtClean="0">
                <a:solidFill>
                  <a:srgbClr val="FF0000"/>
                </a:solidFill>
              </a:rPr>
              <a:t>=</a:t>
            </a:r>
            <a:r>
              <a:rPr lang="en-US" dirty="0" smtClean="0">
                <a:solidFill>
                  <a:srgbClr val="FF0000"/>
                </a:solidFill>
                <a:hlinkClick r:id="rId2"/>
              </a:rPr>
              <a:t>“http://giphy.com/cat.gif</a:t>
            </a:r>
            <a:r>
              <a:rPr lang="en-US" dirty="0" smtClean="0">
                <a:solidFill>
                  <a:srgbClr val="FF0000"/>
                </a:solidFill>
              </a:rPr>
              <a:t>”</a:t>
            </a:r>
            <a:r>
              <a:rPr lang="en-US" dirty="0" smtClean="0"/>
              <a:t>/&gt;</a:t>
            </a:r>
            <a:endParaRPr lang="en-US" dirty="0"/>
          </a:p>
        </p:txBody>
      </p:sp>
    </p:spTree>
    <p:extLst>
      <p:ext uri="{BB962C8B-B14F-4D97-AF65-F5344CB8AC3E}">
        <p14:creationId xmlns:p14="http://schemas.microsoft.com/office/powerpoint/2010/main" val="209589964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10726"/>
            <a:ext cx="8229600" cy="1143000"/>
          </a:xfrm>
        </p:spPr>
        <p:txBody>
          <a:bodyPr>
            <a:normAutofit/>
          </a:bodyPr>
          <a:lstStyle/>
          <a:p>
            <a:r>
              <a:rPr lang="en-US" dirty="0" smtClean="0"/>
              <a:t>&lt;input </a:t>
            </a:r>
            <a:r>
              <a:rPr lang="en-US" dirty="0" smtClean="0">
                <a:solidFill>
                  <a:srgbClr val="FF0000"/>
                </a:solidFill>
              </a:rPr>
              <a:t>name=“foo-bar”</a:t>
            </a:r>
            <a:r>
              <a:rPr lang="en-US" dirty="0" smtClean="0"/>
              <a:t>/&gt;</a:t>
            </a:r>
            <a:endParaRPr lang="en-US" dirty="0"/>
          </a:p>
        </p:txBody>
      </p:sp>
    </p:spTree>
    <p:extLst>
      <p:ext uri="{BB962C8B-B14F-4D97-AF65-F5344CB8AC3E}">
        <p14:creationId xmlns:p14="http://schemas.microsoft.com/office/powerpoint/2010/main" val="2144974871"/>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10726"/>
            <a:ext cx="8229600" cy="1143000"/>
          </a:xfrm>
        </p:spPr>
        <p:txBody>
          <a:bodyPr>
            <a:normAutofit/>
          </a:bodyPr>
          <a:lstStyle/>
          <a:p>
            <a:r>
              <a:rPr lang="en-US" dirty="0" smtClean="0"/>
              <a:t>&lt;a</a:t>
            </a:r>
            <a:r>
              <a:rPr lang="en-US" dirty="0" smtClean="0">
                <a:solidFill>
                  <a:srgbClr val="FF0000"/>
                </a:solidFill>
              </a:rPr>
              <a:t> </a:t>
            </a:r>
            <a:r>
              <a:rPr lang="en-US" dirty="0" err="1" smtClean="0">
                <a:solidFill>
                  <a:srgbClr val="FF0000"/>
                </a:solidFill>
              </a:rPr>
              <a:t>href</a:t>
            </a:r>
            <a:r>
              <a:rPr lang="en-US" dirty="0" smtClean="0">
                <a:solidFill>
                  <a:srgbClr val="FF0000"/>
                </a:solidFill>
              </a:rPr>
              <a:t>=</a:t>
            </a:r>
            <a:r>
              <a:rPr lang="en-US" dirty="0" smtClean="0">
                <a:solidFill>
                  <a:srgbClr val="FF0000"/>
                </a:solidFill>
                <a:hlinkClick r:id="rId2"/>
              </a:rPr>
              <a:t>“http://google.com</a:t>
            </a:r>
            <a:r>
              <a:rPr lang="en-US" dirty="0" smtClean="0">
                <a:solidFill>
                  <a:srgbClr val="FF0000"/>
                </a:solidFill>
              </a:rPr>
              <a:t>”</a:t>
            </a:r>
            <a:r>
              <a:rPr lang="en-US" dirty="0" smtClean="0"/>
              <a:t>&gt;</a:t>
            </a:r>
            <a:endParaRPr lang="en-US" dirty="0"/>
          </a:p>
        </p:txBody>
      </p:sp>
    </p:spTree>
    <p:extLst>
      <p:ext uri="{BB962C8B-B14F-4D97-AF65-F5344CB8AC3E}">
        <p14:creationId xmlns:p14="http://schemas.microsoft.com/office/powerpoint/2010/main" val="3449658131"/>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10726"/>
            <a:ext cx="8229600" cy="1143000"/>
          </a:xfrm>
        </p:spPr>
        <p:txBody>
          <a:bodyPr>
            <a:normAutofit/>
          </a:bodyPr>
          <a:lstStyle/>
          <a:p>
            <a:r>
              <a:rPr lang="en-US" dirty="0" smtClean="0"/>
              <a:t>&lt;div </a:t>
            </a:r>
            <a:r>
              <a:rPr lang="en-US" dirty="0" smtClean="0">
                <a:solidFill>
                  <a:srgbClr val="FF0000"/>
                </a:solidFill>
              </a:rPr>
              <a:t>id=“eggs”</a:t>
            </a:r>
            <a:r>
              <a:rPr lang="en-US" dirty="0" smtClean="0"/>
              <a:t>&gt;</a:t>
            </a:r>
            <a:endParaRPr lang="en-US" dirty="0"/>
          </a:p>
        </p:txBody>
      </p:sp>
    </p:spTree>
    <p:extLst>
      <p:ext uri="{BB962C8B-B14F-4D97-AF65-F5344CB8AC3E}">
        <p14:creationId xmlns:p14="http://schemas.microsoft.com/office/powerpoint/2010/main" val="47055770"/>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10726"/>
            <a:ext cx="8229600" cy="1143000"/>
          </a:xfrm>
        </p:spPr>
        <p:txBody>
          <a:bodyPr>
            <a:normAutofit fontScale="90000"/>
          </a:bodyPr>
          <a:lstStyle/>
          <a:p>
            <a:r>
              <a:rPr lang="en-US" dirty="0" smtClean="0"/>
              <a:t>&lt;span </a:t>
            </a:r>
            <a:r>
              <a:rPr lang="en-US" dirty="0" smtClean="0">
                <a:solidFill>
                  <a:srgbClr val="FF0000"/>
                </a:solidFill>
              </a:rPr>
              <a:t>class=“ham-cheese bacon-hotdog”</a:t>
            </a:r>
            <a:r>
              <a:rPr lang="en-US" dirty="0" smtClean="0"/>
              <a:t>&gt;</a:t>
            </a:r>
            <a:endParaRPr lang="en-US" dirty="0"/>
          </a:p>
        </p:txBody>
      </p:sp>
    </p:spTree>
    <p:extLst>
      <p:ext uri="{BB962C8B-B14F-4D97-AF65-F5344CB8AC3E}">
        <p14:creationId xmlns:p14="http://schemas.microsoft.com/office/powerpoint/2010/main" val="35780361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What is HTML</a:t>
            </a:r>
            <a:endParaRPr lang="en-US" dirty="0"/>
          </a:p>
        </p:txBody>
      </p:sp>
      <p:sp>
        <p:nvSpPr>
          <p:cNvPr id="3" name="Content Placeholder 2"/>
          <p:cNvSpPr>
            <a:spLocks noGrp="1"/>
          </p:cNvSpPr>
          <p:nvPr>
            <p:ph idx="1"/>
          </p:nvPr>
        </p:nvSpPr>
        <p:spPr/>
        <p:txBody>
          <a:bodyPr>
            <a:normAutofit/>
          </a:bodyPr>
          <a:lstStyle/>
          <a:p>
            <a:r>
              <a:rPr lang="en-US" dirty="0" smtClean="0"/>
              <a:t>Stands for Hyper Text Markup Language</a:t>
            </a:r>
          </a:p>
          <a:p>
            <a:r>
              <a:rPr lang="en-US" dirty="0" smtClean="0"/>
              <a:t>It is a type of markup language</a:t>
            </a:r>
          </a:p>
          <a:p>
            <a:r>
              <a:rPr lang="en-US" dirty="0" smtClean="0"/>
              <a:t>A markup language is a method for annotating text documents</a:t>
            </a:r>
          </a:p>
          <a:p>
            <a:endParaRPr lang="en-US" dirty="0"/>
          </a:p>
        </p:txBody>
      </p:sp>
    </p:spTree>
    <p:extLst>
      <p:ext uri="{BB962C8B-B14F-4D97-AF65-F5344CB8AC3E}">
        <p14:creationId xmlns:p14="http://schemas.microsoft.com/office/powerpoint/2010/main" val="27232939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2" end="2"/>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And Many more…</a:t>
            </a:r>
            <a:endParaRPr lang="en-US" dirty="0"/>
          </a:p>
        </p:txBody>
      </p:sp>
      <p:sp>
        <p:nvSpPr>
          <p:cNvPr id="3" name="Content Placeholder 2"/>
          <p:cNvSpPr>
            <a:spLocks noGrp="1"/>
          </p:cNvSpPr>
          <p:nvPr>
            <p:ph idx="1"/>
          </p:nvPr>
        </p:nvSpPr>
        <p:spPr/>
        <p:txBody>
          <a:bodyPr>
            <a:normAutofit/>
          </a:bodyPr>
          <a:lstStyle/>
          <a:p>
            <a:r>
              <a:rPr lang="en-US" dirty="0" smtClean="0"/>
              <a:t>type=“checkbox”</a:t>
            </a:r>
          </a:p>
          <a:p>
            <a:r>
              <a:rPr lang="en-US" dirty="0" smtClean="0"/>
              <a:t>title=“a title attribute”</a:t>
            </a:r>
          </a:p>
          <a:p>
            <a:r>
              <a:rPr lang="en-US" dirty="0" err="1" smtClean="0"/>
              <a:t>rel</a:t>
            </a:r>
            <a:r>
              <a:rPr lang="en-US" dirty="0" smtClean="0"/>
              <a:t>=“</a:t>
            </a:r>
            <a:r>
              <a:rPr lang="en-US" dirty="0" err="1" smtClean="0"/>
              <a:t>stylesheet</a:t>
            </a:r>
            <a:r>
              <a:rPr lang="en-US" dirty="0" smtClean="0"/>
              <a:t>”</a:t>
            </a:r>
          </a:p>
          <a:p>
            <a:r>
              <a:rPr lang="en-US" dirty="0" smtClean="0"/>
              <a:t>value=“blah”</a:t>
            </a:r>
          </a:p>
          <a:p>
            <a:r>
              <a:rPr lang="en-US" dirty="0" smtClean="0"/>
              <a:t>content=“Cool stuff in here”</a:t>
            </a:r>
            <a:endParaRPr lang="en-US" dirty="0"/>
          </a:p>
        </p:txBody>
      </p:sp>
    </p:spTree>
    <p:extLst>
      <p:ext uri="{BB962C8B-B14F-4D97-AF65-F5344CB8AC3E}">
        <p14:creationId xmlns:p14="http://schemas.microsoft.com/office/powerpoint/2010/main" val="29881407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p:cTn id="25"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3">
                                            <p:txEl>
                                              <p:pRg st="3" end="3"/>
                                            </p:txEl>
                                          </p:spTgt>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p:cTn id="31"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3">
                                            <p:txEl>
                                              <p:pRg st="4" end="4"/>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709996" y="3259753"/>
            <a:ext cx="5964827" cy="876271"/>
          </a:xfrm>
        </p:spPr>
        <p:txBody>
          <a:bodyPr/>
          <a:lstStyle/>
          <a:p>
            <a:pPr algn="l"/>
            <a:r>
              <a:rPr lang="en-US" dirty="0" smtClean="0"/>
              <a:t>DOM</a:t>
            </a:r>
            <a:endParaRPr lang="en-US" dirty="0"/>
          </a:p>
        </p:txBody>
      </p:sp>
      <p:pic>
        <p:nvPicPr>
          <p:cNvPr id="9" name="Picture 8"/>
          <p:cNvPicPr>
            <a:picLocks noChangeAspect="1"/>
          </p:cNvPicPr>
          <p:nvPr/>
        </p:nvPicPr>
        <p:blipFill>
          <a:blip r:embed="rId2"/>
          <a:stretch>
            <a:fillRect/>
          </a:stretch>
        </p:blipFill>
        <p:spPr>
          <a:xfrm>
            <a:off x="423996" y="2821618"/>
            <a:ext cx="2286000" cy="1943100"/>
          </a:xfrm>
          <a:prstGeom prst="rect">
            <a:avLst/>
          </a:prstGeom>
        </p:spPr>
      </p:pic>
    </p:spTree>
    <p:extLst>
      <p:ext uri="{BB962C8B-B14F-4D97-AF65-F5344CB8AC3E}">
        <p14:creationId xmlns:p14="http://schemas.microsoft.com/office/powerpoint/2010/main" val="2943540086"/>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What is the DOM?</a:t>
            </a:r>
            <a:endParaRPr lang="en-US" dirty="0"/>
          </a:p>
        </p:txBody>
      </p:sp>
      <p:sp>
        <p:nvSpPr>
          <p:cNvPr id="3" name="Content Placeholder 2"/>
          <p:cNvSpPr>
            <a:spLocks noGrp="1"/>
          </p:cNvSpPr>
          <p:nvPr>
            <p:ph idx="1"/>
          </p:nvPr>
        </p:nvSpPr>
        <p:spPr/>
        <p:txBody>
          <a:bodyPr>
            <a:normAutofit/>
          </a:bodyPr>
          <a:lstStyle/>
          <a:p>
            <a:r>
              <a:rPr lang="en-US" dirty="0" smtClean="0"/>
              <a:t>Stands for Document object Model</a:t>
            </a:r>
          </a:p>
          <a:p>
            <a:r>
              <a:rPr lang="en-US" dirty="0" smtClean="0"/>
              <a:t>The way a browser takes HTML and turns it into a web page</a:t>
            </a:r>
          </a:p>
          <a:p>
            <a:r>
              <a:rPr lang="en-US" dirty="0" smtClean="0"/>
              <a:t>Specifics about the DOM are unimportant</a:t>
            </a:r>
          </a:p>
          <a:p>
            <a:r>
              <a:rPr lang="en-US" dirty="0" smtClean="0"/>
              <a:t>Important when we cover JS and CSS</a:t>
            </a:r>
            <a:endParaRPr lang="en-US" dirty="0"/>
          </a:p>
        </p:txBody>
      </p:sp>
    </p:spTree>
    <p:extLst>
      <p:ext uri="{BB962C8B-B14F-4D97-AF65-F5344CB8AC3E}">
        <p14:creationId xmlns:p14="http://schemas.microsoft.com/office/powerpoint/2010/main" val="354082417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p:cTn id="25"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3">
                                            <p:txEl>
                                              <p:pRg st="3" end="3"/>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10726"/>
            <a:ext cx="8229600" cy="1143000"/>
          </a:xfrm>
        </p:spPr>
        <p:txBody>
          <a:bodyPr/>
          <a:lstStyle/>
          <a:p>
            <a:r>
              <a:rPr lang="en-US" dirty="0" smtClean="0"/>
              <a:t>Q&amp;A</a:t>
            </a:r>
            <a:endParaRPr lang="en-US" dirty="0"/>
          </a:p>
        </p:txBody>
      </p:sp>
    </p:spTree>
    <p:extLst>
      <p:ext uri="{BB962C8B-B14F-4D97-AF65-F5344CB8AC3E}">
        <p14:creationId xmlns:p14="http://schemas.microsoft.com/office/powerpoint/2010/main" val="350268468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10726"/>
            <a:ext cx="8229600" cy="1143000"/>
          </a:xfrm>
        </p:spPr>
        <p:txBody>
          <a:bodyPr/>
          <a:lstStyle/>
          <a:p>
            <a:r>
              <a:rPr lang="en-US" dirty="0" smtClean="0"/>
              <a:t>&lt;title&gt;A Title Goes Here&lt;/title&gt;</a:t>
            </a:r>
            <a:endParaRPr lang="en-US" dirty="0"/>
          </a:p>
        </p:txBody>
      </p:sp>
    </p:spTree>
    <p:extLst>
      <p:ext uri="{BB962C8B-B14F-4D97-AF65-F5344CB8AC3E}">
        <p14:creationId xmlns:p14="http://schemas.microsoft.com/office/powerpoint/2010/main" val="212379989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What is HTML Used for?</a:t>
            </a:r>
            <a:endParaRPr lang="en-US" dirty="0"/>
          </a:p>
        </p:txBody>
      </p:sp>
      <p:sp>
        <p:nvSpPr>
          <p:cNvPr id="3" name="Content Placeholder 2"/>
          <p:cNvSpPr>
            <a:spLocks noGrp="1"/>
          </p:cNvSpPr>
          <p:nvPr>
            <p:ph idx="1"/>
          </p:nvPr>
        </p:nvSpPr>
        <p:spPr/>
        <p:txBody>
          <a:bodyPr>
            <a:normAutofit/>
          </a:bodyPr>
          <a:lstStyle/>
          <a:p>
            <a:r>
              <a:rPr lang="en-US" dirty="0" smtClean="0"/>
              <a:t>The Hyper Text portion means links</a:t>
            </a:r>
          </a:p>
          <a:p>
            <a:r>
              <a:rPr lang="en-US" dirty="0" smtClean="0"/>
              <a:t>Originally created to link documents with other documents</a:t>
            </a:r>
          </a:p>
          <a:p>
            <a:r>
              <a:rPr lang="en-US" dirty="0" smtClean="0"/>
              <a:t>The Internet was created to share these documents between Government and Academics</a:t>
            </a:r>
          </a:p>
          <a:p>
            <a:endParaRPr lang="en-US" dirty="0"/>
          </a:p>
        </p:txBody>
      </p:sp>
    </p:spTree>
    <p:extLst>
      <p:ext uri="{BB962C8B-B14F-4D97-AF65-F5344CB8AC3E}">
        <p14:creationId xmlns:p14="http://schemas.microsoft.com/office/powerpoint/2010/main" val="23317511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2" end="2"/>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Where is HTML Used</a:t>
            </a:r>
            <a:endParaRPr lang="en-US" dirty="0"/>
          </a:p>
        </p:txBody>
      </p:sp>
      <p:pic>
        <p:nvPicPr>
          <p:cNvPr id="5" name="Picture 4"/>
          <p:cNvPicPr>
            <a:picLocks noChangeAspect="1"/>
          </p:cNvPicPr>
          <p:nvPr/>
        </p:nvPicPr>
        <p:blipFill>
          <a:blip r:embed="rId3"/>
          <a:stretch>
            <a:fillRect/>
          </a:stretch>
        </p:blipFill>
        <p:spPr>
          <a:xfrm>
            <a:off x="1397000" y="1417638"/>
            <a:ext cx="6350000" cy="4762500"/>
          </a:xfrm>
          <a:prstGeom prst="rect">
            <a:avLst/>
          </a:prstGeom>
        </p:spPr>
      </p:pic>
    </p:spTree>
    <p:extLst>
      <p:ext uri="{BB962C8B-B14F-4D97-AF65-F5344CB8AC3E}">
        <p14:creationId xmlns:p14="http://schemas.microsoft.com/office/powerpoint/2010/main" val="35532794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709996" y="3259753"/>
            <a:ext cx="5964827" cy="876271"/>
          </a:xfrm>
        </p:spPr>
        <p:txBody>
          <a:bodyPr/>
          <a:lstStyle/>
          <a:p>
            <a:pPr algn="l"/>
            <a:r>
              <a:rPr lang="en-US" dirty="0" smtClean="0"/>
              <a:t>Major HTML Parts</a:t>
            </a:r>
            <a:endParaRPr lang="en-US" dirty="0"/>
          </a:p>
        </p:txBody>
      </p:sp>
      <p:pic>
        <p:nvPicPr>
          <p:cNvPr id="9" name="Picture 8"/>
          <p:cNvPicPr>
            <a:picLocks noChangeAspect="1"/>
          </p:cNvPicPr>
          <p:nvPr/>
        </p:nvPicPr>
        <p:blipFill>
          <a:blip r:embed="rId2"/>
          <a:stretch>
            <a:fillRect/>
          </a:stretch>
        </p:blipFill>
        <p:spPr>
          <a:xfrm>
            <a:off x="423996" y="2821618"/>
            <a:ext cx="2286000" cy="1943100"/>
          </a:xfrm>
          <a:prstGeom prst="rect">
            <a:avLst/>
          </a:prstGeom>
        </p:spPr>
      </p:pic>
    </p:spTree>
    <p:extLst>
      <p:ext uri="{BB962C8B-B14F-4D97-AF65-F5344CB8AC3E}">
        <p14:creationId xmlns:p14="http://schemas.microsoft.com/office/powerpoint/2010/main" val="418882757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10726"/>
            <a:ext cx="8229600" cy="1143000"/>
          </a:xfrm>
        </p:spPr>
        <p:txBody>
          <a:bodyPr>
            <a:normAutofit fontScale="90000"/>
          </a:bodyPr>
          <a:lstStyle/>
          <a:p>
            <a:r>
              <a:rPr lang="en-US" dirty="0" smtClean="0"/>
              <a:t>&lt;html&gt;</a:t>
            </a:r>
            <a:br>
              <a:rPr lang="en-US" dirty="0" smtClean="0"/>
            </a:br>
            <a:r>
              <a:rPr lang="en-US" dirty="0" smtClean="0"/>
              <a:t>&lt;/html&gt;</a:t>
            </a:r>
            <a:endParaRPr lang="en-US" dirty="0"/>
          </a:p>
        </p:txBody>
      </p:sp>
    </p:spTree>
    <p:extLst>
      <p:ext uri="{BB962C8B-B14F-4D97-AF65-F5344CB8AC3E}">
        <p14:creationId xmlns:p14="http://schemas.microsoft.com/office/powerpoint/2010/main" val="188936060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10726"/>
            <a:ext cx="8229600" cy="1143000"/>
          </a:xfrm>
        </p:spPr>
        <p:txBody>
          <a:bodyPr>
            <a:normAutofit fontScale="90000"/>
          </a:bodyPr>
          <a:lstStyle/>
          <a:p>
            <a:r>
              <a:rPr lang="en-US" dirty="0" smtClean="0"/>
              <a:t>&lt;html&gt;</a:t>
            </a:r>
            <a:br>
              <a:rPr lang="en-US" dirty="0" smtClean="0"/>
            </a:br>
            <a:r>
              <a:rPr lang="en-US" dirty="0" smtClean="0"/>
              <a:t>    &lt;head&gt;</a:t>
            </a:r>
            <a:r>
              <a:rPr lang="en-US" dirty="0"/>
              <a:t/>
            </a:r>
            <a:br>
              <a:rPr lang="en-US" dirty="0"/>
            </a:br>
            <a:r>
              <a:rPr lang="en-US" dirty="0" smtClean="0"/>
              <a:t>      &lt;/head&gt;</a:t>
            </a:r>
            <a:br>
              <a:rPr lang="en-US" dirty="0" smtClean="0"/>
            </a:br>
            <a:r>
              <a:rPr lang="en-US" dirty="0" smtClean="0"/>
              <a:t>&lt;/html&gt;</a:t>
            </a:r>
            <a:endParaRPr lang="en-US" dirty="0"/>
          </a:p>
        </p:txBody>
      </p:sp>
    </p:spTree>
    <p:extLst>
      <p:ext uri="{BB962C8B-B14F-4D97-AF65-F5344CB8AC3E}">
        <p14:creationId xmlns:p14="http://schemas.microsoft.com/office/powerpoint/2010/main" val="40657019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5610</TotalTime>
  <Words>2403</Words>
  <Application>Microsoft Macintosh PowerPoint</Application>
  <PresentationFormat>On-screen Show (4:3)</PresentationFormat>
  <Paragraphs>855</Paragraphs>
  <Slides>33</Slides>
  <Notes>5</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Intro to HTML</vt:lpstr>
      <vt:lpstr>Agenda</vt:lpstr>
      <vt:lpstr>What is HTML</vt:lpstr>
      <vt:lpstr>&lt;title&gt;A Title Goes Here&lt;/title&gt;</vt:lpstr>
      <vt:lpstr>What is HTML Used for?</vt:lpstr>
      <vt:lpstr>Where is HTML Used</vt:lpstr>
      <vt:lpstr>Major HTML Parts</vt:lpstr>
      <vt:lpstr>&lt;html&gt; &lt;/html&gt;</vt:lpstr>
      <vt:lpstr>&lt;html&gt;     &lt;head&gt;       &lt;/head&gt; &lt;/html&gt;</vt:lpstr>
      <vt:lpstr>&lt;html&gt;     &lt;head&gt;       &lt;/head&gt;      &lt;body&gt;        &lt;/body&gt; &lt;/html&gt;</vt:lpstr>
      <vt:lpstr>Common HTML Tags</vt:lpstr>
      <vt:lpstr>&lt;p&gt;All Tags come in Pairs&lt;/p&gt;</vt:lpstr>
      <vt:lpstr>Except: &lt;input/&gt; &lt;img/&gt;</vt:lpstr>
      <vt:lpstr>How are Tags Used?</vt:lpstr>
      <vt:lpstr>Block Level Tags</vt:lpstr>
      <vt:lpstr>Block Level Tags</vt:lpstr>
      <vt:lpstr>Inline Tags</vt:lpstr>
      <vt:lpstr>Inline Tags</vt:lpstr>
      <vt:lpstr>&lt;a&gt;&lt;div&gt;Do not stick block level tags inside inline tags&lt;/div&gt;&lt;/a&gt;</vt:lpstr>
      <vt:lpstr>&lt;div&gt;&lt;a&gt;This is ok&lt;/a&gt;&lt;/div&gt;</vt:lpstr>
      <vt:lpstr>Special Cases</vt:lpstr>
      <vt:lpstr>For more info go to  http://www.w3schools.com/html/html_blocks.asp</vt:lpstr>
      <vt:lpstr>HTML Attributes</vt:lpstr>
      <vt:lpstr>What are HTML attributes?</vt:lpstr>
      <vt:lpstr>&lt;img src=“http://giphy.com/cat.gif”/&gt;</vt:lpstr>
      <vt:lpstr>&lt;input name=“foo-bar”/&gt;</vt:lpstr>
      <vt:lpstr>&lt;a href=“http://google.com”&gt;</vt:lpstr>
      <vt:lpstr>&lt;div id=“eggs”&gt;</vt:lpstr>
      <vt:lpstr>&lt;span class=“ham-cheese bacon-hotdog”&gt;</vt:lpstr>
      <vt:lpstr>And Many more…</vt:lpstr>
      <vt:lpstr>DOM</vt:lpstr>
      <vt:lpstr>What is the DOM?</vt:lpstr>
      <vt:lpstr>Q&amp;A</vt:lpstr>
    </vt:vector>
  </TitlesOfParts>
  <Company>Sosh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HTML</dc:title>
  <dc:creator>Felix Yuan</dc:creator>
  <cp:lastModifiedBy>Felix Yuan</cp:lastModifiedBy>
  <cp:revision>46</cp:revision>
  <dcterms:created xsi:type="dcterms:W3CDTF">2014-07-16T02:10:00Z</dcterms:created>
  <dcterms:modified xsi:type="dcterms:W3CDTF">2014-07-19T23:53:56Z</dcterms:modified>
</cp:coreProperties>
</file>