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81" r:id="rId4"/>
    <p:sldId id="260" r:id="rId5"/>
    <p:sldId id="261" r:id="rId6"/>
    <p:sldId id="263" r:id="rId7"/>
    <p:sldId id="267" r:id="rId8"/>
    <p:sldId id="264" r:id="rId9"/>
    <p:sldId id="265" r:id="rId10"/>
    <p:sldId id="268" r:id="rId11"/>
    <p:sldId id="269" r:id="rId12"/>
    <p:sldId id="270" r:id="rId13"/>
    <p:sldId id="271" r:id="rId14"/>
    <p:sldId id="273" r:id="rId15"/>
    <p:sldId id="274" r:id="rId16"/>
    <p:sldId id="272" r:id="rId17"/>
    <p:sldId id="275" r:id="rId18"/>
    <p:sldId id="276" r:id="rId19"/>
    <p:sldId id="277" r:id="rId20"/>
    <p:sldId id="278" r:id="rId21"/>
    <p:sldId id="279" r:id="rId22"/>
    <p:sldId id="280" r:id="rId23"/>
    <p:sldId id="25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77B7E3-E4D9-3C43-9335-13303C0849BB}" type="datetimeFigureOut">
              <a:rPr lang="en-US" smtClean="0"/>
              <a:t>7/19/14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065E7-9BA4-1A4A-B3E8-C68774070869}" type="slidenum">
              <a:rPr lang="en-US" smtClean="0"/>
              <a:t>‹#›</a:t>
            </a:fld>
            <a:endParaRPr lang="en-US"/>
          </a:p>
        </p:txBody>
      </p:sp>
    </p:spTree>
    <p:extLst>
      <p:ext uri="{BB962C8B-B14F-4D97-AF65-F5344CB8AC3E}">
        <p14:creationId xmlns:p14="http://schemas.microsoft.com/office/powerpoint/2010/main" val="36383563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HTML a bit:</a:t>
            </a:r>
          </a:p>
          <a:p>
            <a:r>
              <a:rPr lang="en-US" dirty="0" smtClean="0"/>
              <a:t>As you recall HTML documents start with a DOCTYPE, then a pair of html tags, followed by a head and a body.</a:t>
            </a:r>
          </a:p>
          <a:p>
            <a:r>
              <a:rPr lang="en-US" dirty="0" smtClean="0"/>
              <a:t>Tags are the majority of an html document. They are what gives the document the structure and skeleton of a web page. They come in pairs except for several exceptions.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5</a:t>
            </a:fld>
            <a:endParaRPr lang="en-US"/>
          </a:p>
        </p:txBody>
      </p:sp>
    </p:spTree>
    <p:extLst>
      <p:ext uri="{BB962C8B-B14F-4D97-AF65-F5344CB8AC3E}">
        <p14:creationId xmlns:p14="http://schemas.microsoft.com/office/powerpoint/2010/main" val="2409879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element selector is just the name of a tag. For example this just says select every div.</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14</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select multiple different things to apply the same style to, you can separate the rules with commas.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15</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talk about some of the more important selectors. Remember ids? This is how you select a node with an id.</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16</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select a class like this.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17</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select all elements of a certain class or id or</a:t>
            </a:r>
            <a:r>
              <a:rPr lang="en-US" baseline="0" dirty="0" smtClean="0"/>
              <a:t> both. Or you can select an id with a class. Or an element with a class. The possibilities are endless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18</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Onto some more complicated selectors. This selector is any descendant. Now again if you recall a DOM is a tree structure. This means that this selector finds all descendants of the class with the second class attached and applies rules to them.</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19</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selector is direct descendants only (or children)</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20</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selector is applies rules to adjacent nodes. Now off the top of my head this one isn’t as widely supported (I believe ie8 does and below does not).</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21</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many many more. The ones above are the ones you’ll run into the most. But you should take a look at some of these. Now let’s do some exercises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22</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Tags can have attributes. These attributes define more things about said tags.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6</a:t>
            </a:fld>
            <a:endParaRPr lang="en-US"/>
          </a:p>
        </p:txBody>
      </p:sp>
    </p:spTree>
    <p:extLst>
      <p:ext uri="{BB962C8B-B14F-4D97-AF65-F5344CB8AC3E}">
        <p14:creationId xmlns:p14="http://schemas.microsoft.com/office/powerpoint/2010/main" val="210014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browser displays or renders a web page for viewing, it creates a document object model, or DOM. I said it wasn’t important the details just that it did it. So why is it important that it does it?</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7</a:t>
            </a:fld>
            <a:endParaRPr lang="en-US"/>
          </a:p>
        </p:txBody>
      </p:sp>
    </p:spTree>
    <p:extLst>
      <p:ext uri="{BB962C8B-B14F-4D97-AF65-F5344CB8AC3E}">
        <p14:creationId xmlns:p14="http://schemas.microsoft.com/office/powerpoint/2010/main" val="288696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because today we talk about CSS. Now what is CSS?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8</a:t>
            </a:fld>
            <a:endParaRPr lang="en-US"/>
          </a:p>
        </p:txBody>
      </p:sp>
    </p:spTree>
    <p:extLst>
      <p:ext uri="{BB962C8B-B14F-4D97-AF65-F5344CB8AC3E}">
        <p14:creationId xmlns:p14="http://schemas.microsoft.com/office/powerpoint/2010/main" val="164988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CSS stands for cascading style sheets. As you may recall in our little overview over html, Style sheets were added to HTML in 95. They were added to HTML4 as an official part of the spec. Their purpose was to solve a problem.</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9</a:t>
            </a:fld>
            <a:endParaRPr lang="en-US"/>
          </a:p>
        </p:txBody>
      </p:sp>
    </p:spTree>
    <p:extLst>
      <p:ext uri="{BB962C8B-B14F-4D97-AF65-F5344CB8AC3E}">
        <p14:creationId xmlns:p14="http://schemas.microsoft.com/office/powerpoint/2010/main" val="186754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font tag  in HTML. It’s icky. Think of it like a spider. Why? Because it confuses display code with layout code. While this distinction may seem absurd, trust me when I say it makes a big big difference when you’re editing a page. It’s creating a convoluted and complicated document when the document could be much simpler. And HTML is littered with these types of tags and most are still supported by browsers. So how is CSS placed on a web page?</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10</a:t>
            </a:fld>
            <a:endParaRPr lang="en-US"/>
          </a:p>
        </p:txBody>
      </p:sp>
    </p:spTree>
    <p:extLst>
      <p:ext uri="{BB962C8B-B14F-4D97-AF65-F5344CB8AC3E}">
        <p14:creationId xmlns:p14="http://schemas.microsoft.com/office/powerpoint/2010/main" val="916461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you can use them as attributes. This is bad. </a:t>
            </a:r>
          </a:p>
          <a:p>
            <a:r>
              <a:rPr lang="en-US" dirty="0" smtClean="0"/>
              <a:t>You can use them as inline styles. This is still bad but sometimes necessary.</a:t>
            </a:r>
          </a:p>
          <a:p>
            <a:r>
              <a:rPr lang="en-US" dirty="0" smtClean="0"/>
              <a:t>You can place them in their own separate file. This is the best practice</a:t>
            </a:r>
          </a:p>
          <a:p>
            <a:r>
              <a:rPr lang="en-US" dirty="0" smtClean="0"/>
              <a:t>CSS comes in rules. What do these rules look like?</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11</a:t>
            </a:fld>
            <a:endParaRPr lang="en-US"/>
          </a:p>
        </p:txBody>
      </p:sp>
    </p:spTree>
    <p:extLst>
      <p:ext uri="{BB962C8B-B14F-4D97-AF65-F5344CB8AC3E}">
        <p14:creationId xmlns:p14="http://schemas.microsoft.com/office/powerpoint/2010/main" val="186754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notice that several parts of this rule. The part before the braces are called selectors, and the most complicated part of </a:t>
            </a:r>
            <a:r>
              <a:rPr lang="en-US" dirty="0" err="1" smtClean="0"/>
              <a:t>css</a:t>
            </a:r>
            <a:r>
              <a:rPr lang="en-US" dirty="0" smtClean="0"/>
              <a:t>. We’ll talk more in-depth about these things. Next you’ll notice that inside the braces that rules again come in key value pairs. Similar to attributes. Only now the keys are followed by colons followed by values. You can look</a:t>
            </a:r>
            <a:r>
              <a:rPr lang="en-US" baseline="0" dirty="0" smtClean="0"/>
              <a:t> these keys up on the internet. There are a lot of them but it’s a static set. What this block of code is doing is applying all the rules inside the braces to the selected elements</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12</a:t>
            </a:fld>
            <a:endParaRPr lang="en-US"/>
          </a:p>
        </p:txBody>
      </p:sp>
    </p:spTree>
    <p:extLst>
      <p:ext uri="{BB962C8B-B14F-4D97-AF65-F5344CB8AC3E}">
        <p14:creationId xmlns:p14="http://schemas.microsoft.com/office/powerpoint/2010/main" val="236214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bit more about selectors. Remember how we said the DOM is important? Well it’s important because selectors are capable of selecting certain nodes in the tree. For example let’s look at this syntax. * is a wildcard. It means select everything.</a:t>
            </a:r>
            <a:endParaRPr lang="en-US" dirty="0"/>
          </a:p>
        </p:txBody>
      </p:sp>
      <p:sp>
        <p:nvSpPr>
          <p:cNvPr id="4" name="Slide Number Placeholder 3"/>
          <p:cNvSpPr>
            <a:spLocks noGrp="1"/>
          </p:cNvSpPr>
          <p:nvPr>
            <p:ph type="sldNum" sz="quarter" idx="10"/>
          </p:nvPr>
        </p:nvSpPr>
        <p:spPr/>
        <p:txBody>
          <a:bodyPr/>
          <a:lstStyle/>
          <a:p>
            <a:fld id="{399065E7-9BA4-1A4A-B3E8-C68774070869}" type="slidenum">
              <a:rPr lang="en-US" smtClean="0"/>
              <a:t>13</a:t>
            </a:fld>
            <a:endParaRPr lang="en-US"/>
          </a:p>
        </p:txBody>
      </p:sp>
    </p:spTree>
    <p:extLst>
      <p:ext uri="{BB962C8B-B14F-4D97-AF65-F5344CB8AC3E}">
        <p14:creationId xmlns:p14="http://schemas.microsoft.com/office/powerpoint/2010/main" val="288696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22705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97867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69513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28284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0B9EF-01A4-8940-BA43-2F9A85E272B0}" type="datetimeFigureOut">
              <a:rPr lang="en-US" smtClean="0"/>
              <a:t>7/19/14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43362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90B9EF-01A4-8940-BA43-2F9A85E272B0}" type="datetimeFigureOut">
              <a:rPr lang="en-US" smtClean="0"/>
              <a:t>7/19/14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94439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90B9EF-01A4-8940-BA43-2F9A85E272B0}" type="datetimeFigureOut">
              <a:rPr lang="en-US" smtClean="0"/>
              <a:t>7/19/14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27030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0B9EF-01A4-8940-BA43-2F9A85E272B0}" type="datetimeFigureOut">
              <a:rPr lang="en-US" smtClean="0"/>
              <a:t>7/19/14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77723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0B9EF-01A4-8940-BA43-2F9A85E272B0}" type="datetimeFigureOut">
              <a:rPr lang="en-US" smtClean="0"/>
              <a:t>7/19/14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1579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0B9EF-01A4-8940-BA43-2F9A85E272B0}" type="datetimeFigureOut">
              <a:rPr lang="en-US" smtClean="0"/>
              <a:t>7/19/14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20580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0B9EF-01A4-8940-BA43-2F9A85E272B0}" type="datetimeFigureOut">
              <a:rPr lang="en-US" smtClean="0"/>
              <a:t>7/19/14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1400809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0B9EF-01A4-8940-BA43-2F9A85E272B0}" type="datetimeFigureOut">
              <a:rPr lang="en-US" smtClean="0"/>
              <a:t>7/19/14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238F2-A5AC-5A4D-9982-476396B00742}" type="slidenum">
              <a:rPr lang="en-US" smtClean="0"/>
              <a:t>‹#›</a:t>
            </a:fld>
            <a:endParaRPr lang="en-US"/>
          </a:p>
        </p:txBody>
      </p:sp>
    </p:spTree>
    <p:extLst>
      <p:ext uri="{BB962C8B-B14F-4D97-AF65-F5344CB8AC3E}">
        <p14:creationId xmlns:p14="http://schemas.microsoft.com/office/powerpoint/2010/main" val="133806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2821618"/>
            <a:ext cx="5964827" cy="876271"/>
          </a:xfrm>
        </p:spPr>
        <p:txBody>
          <a:bodyPr/>
          <a:lstStyle/>
          <a:p>
            <a:pPr algn="l"/>
            <a:r>
              <a:rPr lang="en-US" dirty="0" smtClean="0"/>
              <a:t>Intro to </a:t>
            </a:r>
            <a:r>
              <a:rPr lang="en-US" dirty="0" smtClean="0"/>
              <a:t>CSS</a:t>
            </a:r>
            <a:endParaRPr lang="en-US" dirty="0"/>
          </a:p>
        </p:txBody>
      </p:sp>
      <p:sp>
        <p:nvSpPr>
          <p:cNvPr id="7" name="Subtitle 6"/>
          <p:cNvSpPr>
            <a:spLocks noGrp="1"/>
          </p:cNvSpPr>
          <p:nvPr>
            <p:ph type="subTitle" idx="1"/>
          </p:nvPr>
        </p:nvSpPr>
        <p:spPr>
          <a:xfrm>
            <a:off x="2709996" y="3697889"/>
            <a:ext cx="5964827" cy="1035882"/>
          </a:xfrm>
        </p:spPr>
        <p:txBody>
          <a:bodyPr>
            <a:normAutofit/>
          </a:bodyPr>
          <a:lstStyle/>
          <a:p>
            <a:pPr algn="l"/>
            <a:r>
              <a:rPr lang="en-US" sz="2800" dirty="0" smtClean="0"/>
              <a:t>Introduction to Frontend Web Design</a:t>
            </a:r>
            <a:endParaRPr lang="en-US" sz="2800" dirty="0"/>
          </a:p>
        </p:txBody>
      </p:sp>
      <p:pic>
        <p:nvPicPr>
          <p:cNvPr id="9" name="Picture 8"/>
          <p:cNvPicPr>
            <a:picLocks noChangeAspect="1"/>
          </p:cNvPicPr>
          <p:nvPr/>
        </p:nvPicPr>
        <p:blipFill>
          <a:blip r:embed="rId2"/>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3471659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1549"/>
            <a:ext cx="8229600" cy="1143000"/>
          </a:xfrm>
        </p:spPr>
        <p:txBody>
          <a:bodyPr/>
          <a:lstStyle/>
          <a:p>
            <a:r>
              <a:rPr lang="en-US" dirty="0" smtClean="0"/>
              <a:t>&lt;font/&gt; &lt;b/&gt; &lt;center/&gt;</a:t>
            </a:r>
            <a:endParaRPr lang="en-US" dirty="0"/>
          </a:p>
        </p:txBody>
      </p:sp>
      <p:pic>
        <p:nvPicPr>
          <p:cNvPr id="4" name="Picture 3"/>
          <p:cNvPicPr>
            <a:picLocks noChangeAspect="1"/>
          </p:cNvPicPr>
          <p:nvPr/>
        </p:nvPicPr>
        <p:blipFill>
          <a:blip r:embed="rId3"/>
          <a:stretch>
            <a:fillRect/>
          </a:stretch>
        </p:blipFill>
        <p:spPr>
          <a:xfrm>
            <a:off x="-4502921" y="1401331"/>
            <a:ext cx="5456669" cy="5456669"/>
          </a:xfrm>
          <a:prstGeom prst="rect">
            <a:avLst/>
          </a:prstGeom>
        </p:spPr>
      </p:pic>
      <p:pic>
        <p:nvPicPr>
          <p:cNvPr id="5" name="Picture 4"/>
          <p:cNvPicPr>
            <a:picLocks noChangeAspect="1"/>
          </p:cNvPicPr>
          <p:nvPr/>
        </p:nvPicPr>
        <p:blipFill>
          <a:blip r:embed="rId4"/>
          <a:stretch>
            <a:fillRect/>
          </a:stretch>
        </p:blipFill>
        <p:spPr>
          <a:xfrm>
            <a:off x="-5283234" y="1782585"/>
            <a:ext cx="5477856" cy="4108392"/>
          </a:xfrm>
          <a:prstGeom prst="rect">
            <a:avLst/>
          </a:prstGeom>
        </p:spPr>
      </p:pic>
    </p:spTree>
    <p:extLst>
      <p:ext uri="{BB962C8B-B14F-4D97-AF65-F5344CB8AC3E}">
        <p14:creationId xmlns:p14="http://schemas.microsoft.com/office/powerpoint/2010/main" val="2000230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63953 -0.63844 L -3.55085E-6 -1.13579E-6 " pathEditMode="relative" rAng="0" ptsTypes="AA">
                                      <p:cBhvr>
                                        <p:cTn id="10" dur="500" fill="hold"/>
                                        <p:tgtEl>
                                          <p:spTgt spid="5"/>
                                        </p:tgtEl>
                                        <p:attrNameLst>
                                          <p:attrName>ppt_x</p:attrName>
                                          <p:attrName>ppt_y</p:attrName>
                                        </p:attrNameLst>
                                      </p:cBhvr>
                                      <p:rCtr x="31968" y="319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use CSS</a:t>
            </a:r>
            <a:endParaRPr lang="en-US" dirty="0"/>
          </a:p>
        </p:txBody>
      </p:sp>
      <p:sp>
        <p:nvSpPr>
          <p:cNvPr id="3" name="Content Placeholder 2"/>
          <p:cNvSpPr>
            <a:spLocks noGrp="1"/>
          </p:cNvSpPr>
          <p:nvPr>
            <p:ph idx="1"/>
          </p:nvPr>
        </p:nvSpPr>
        <p:spPr/>
        <p:txBody>
          <a:bodyPr/>
          <a:lstStyle/>
          <a:p>
            <a:r>
              <a:rPr lang="en-US" dirty="0" smtClean="0">
                <a:solidFill>
                  <a:srgbClr val="FF0000"/>
                </a:solidFill>
              </a:rPr>
              <a:t>&lt;div font=“14”&gt;Content&lt;/div&gt;</a:t>
            </a:r>
          </a:p>
          <a:p>
            <a:r>
              <a:rPr lang="en-US" dirty="0" smtClean="0">
                <a:solidFill>
                  <a:srgbClr val="FFFF00"/>
                </a:solidFill>
              </a:rPr>
              <a:t>&lt;div style=“font-size: 14px;”&gt;Content&lt;/div&gt;</a:t>
            </a:r>
          </a:p>
          <a:p>
            <a:r>
              <a:rPr lang="en-US" dirty="0" smtClean="0">
                <a:solidFill>
                  <a:srgbClr val="008000"/>
                </a:solidFill>
              </a:rPr>
              <a:t>Separate file</a:t>
            </a:r>
            <a:endParaRPr lang="en-US" dirty="0" smtClean="0">
              <a:solidFill>
                <a:srgbClr val="008000"/>
              </a:solidFill>
            </a:endParaRPr>
          </a:p>
        </p:txBody>
      </p:sp>
    </p:spTree>
    <p:extLst>
      <p:ext uri="{BB962C8B-B14F-4D97-AF65-F5344CB8AC3E}">
        <p14:creationId xmlns:p14="http://schemas.microsoft.com/office/powerpoint/2010/main" val="2870451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49589" y="1596170"/>
            <a:ext cx="5956995" cy="3298079"/>
          </a:xfrm>
          <a:prstGeom prst="rect">
            <a:avLst/>
          </a:prstGeom>
        </p:spPr>
      </p:pic>
    </p:spTree>
    <p:extLst>
      <p:ext uri="{BB962C8B-B14F-4D97-AF65-F5344CB8AC3E}">
        <p14:creationId xmlns:p14="http://schemas.microsoft.com/office/powerpoint/2010/main" val="28733910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lstStyle/>
          <a:p>
            <a:r>
              <a:rPr lang="en-US" dirty="0" smtClean="0"/>
              <a:t>* = everything</a:t>
            </a:r>
            <a:endParaRPr lang="en-US" dirty="0"/>
          </a:p>
        </p:txBody>
      </p:sp>
    </p:spTree>
    <p:extLst>
      <p:ext uri="{BB962C8B-B14F-4D97-AF65-F5344CB8AC3E}">
        <p14:creationId xmlns:p14="http://schemas.microsoft.com/office/powerpoint/2010/main" val="3383909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lstStyle/>
          <a:p>
            <a:r>
              <a:rPr lang="en-US" dirty="0" smtClean="0"/>
              <a:t>div = all div tags</a:t>
            </a:r>
            <a:endParaRPr lang="en-US" dirty="0"/>
          </a:p>
        </p:txBody>
      </p:sp>
    </p:spTree>
    <p:extLst>
      <p:ext uri="{BB962C8B-B14F-4D97-AF65-F5344CB8AC3E}">
        <p14:creationId xmlns:p14="http://schemas.microsoft.com/office/powerpoint/2010/main" val="18990920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lstStyle/>
          <a:p>
            <a:r>
              <a:rPr lang="en-US" dirty="0" smtClean="0"/>
              <a:t>div, a = all </a:t>
            </a:r>
            <a:r>
              <a:rPr lang="en-US" dirty="0" err="1" smtClean="0"/>
              <a:t>divs</a:t>
            </a:r>
            <a:r>
              <a:rPr lang="en-US" dirty="0" smtClean="0"/>
              <a:t> and all anchors</a:t>
            </a:r>
            <a:endParaRPr lang="en-US" dirty="0"/>
          </a:p>
        </p:txBody>
      </p:sp>
    </p:spTree>
    <p:extLst>
      <p:ext uri="{BB962C8B-B14F-4D97-AF65-F5344CB8AC3E}">
        <p14:creationId xmlns:p14="http://schemas.microsoft.com/office/powerpoint/2010/main" val="19150839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lstStyle/>
          <a:p>
            <a:r>
              <a:rPr lang="en-US" dirty="0" smtClean="0"/>
              <a:t>#foo-bar = element with id foo-bar</a:t>
            </a:r>
            <a:endParaRPr lang="en-US" dirty="0"/>
          </a:p>
        </p:txBody>
      </p:sp>
    </p:spTree>
    <p:extLst>
      <p:ext uri="{BB962C8B-B14F-4D97-AF65-F5344CB8AC3E}">
        <p14:creationId xmlns:p14="http://schemas.microsoft.com/office/powerpoint/2010/main" val="6449793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lstStyle/>
          <a:p>
            <a:r>
              <a:rPr lang="en-US" dirty="0" smtClean="0"/>
              <a:t>.eggs = all elements with eggs class</a:t>
            </a:r>
            <a:endParaRPr lang="en-US" dirty="0"/>
          </a:p>
        </p:txBody>
      </p:sp>
    </p:spTree>
    <p:extLst>
      <p:ext uri="{BB962C8B-B14F-4D97-AF65-F5344CB8AC3E}">
        <p14:creationId xmlns:p14="http://schemas.microsoft.com/office/powerpoint/2010/main" val="30562279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normAutofit fontScale="90000"/>
          </a:bodyPr>
          <a:lstStyle/>
          <a:p>
            <a:r>
              <a:rPr lang="en-US" dirty="0" err="1" smtClean="0"/>
              <a:t>div#foo-bar.eggs</a:t>
            </a:r>
            <a:r>
              <a:rPr lang="en-US" dirty="0" smtClean="0"/>
              <a:t>, </a:t>
            </a:r>
            <a:r>
              <a:rPr lang="en-US" dirty="0" err="1" smtClean="0"/>
              <a:t>a#foo-bar.eggs</a:t>
            </a:r>
            <a:r>
              <a:rPr lang="en-US" dirty="0" smtClean="0"/>
              <a:t> = div with id foo-bar and class eggs</a:t>
            </a:r>
            <a:endParaRPr lang="en-US" dirty="0"/>
          </a:p>
        </p:txBody>
      </p:sp>
    </p:spTree>
    <p:extLst>
      <p:ext uri="{BB962C8B-B14F-4D97-AF65-F5344CB8AC3E}">
        <p14:creationId xmlns:p14="http://schemas.microsoft.com/office/powerpoint/2010/main" val="25123830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normAutofit fontScale="90000"/>
          </a:bodyPr>
          <a:lstStyle/>
          <a:p>
            <a:r>
              <a:rPr lang="en-US" dirty="0" smtClean="0"/>
              <a:t>#foo-bar, #foo</a:t>
            </a:r>
            <a:r>
              <a:rPr lang="en-US" smtClean="0"/>
              <a:t>-bar </a:t>
            </a:r>
            <a:r>
              <a:rPr lang="en-US" dirty="0" smtClean="0"/>
              <a:t>.eggs = descendants of id foo-bar with class eggs </a:t>
            </a:r>
            <a:endParaRPr lang="en-US" dirty="0"/>
          </a:p>
        </p:txBody>
      </p:sp>
    </p:spTree>
    <p:extLst>
      <p:ext uri="{BB962C8B-B14F-4D97-AF65-F5344CB8AC3E}">
        <p14:creationId xmlns:p14="http://schemas.microsoft.com/office/powerpoint/2010/main" val="36854846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p:txBody>
          <a:bodyPr/>
          <a:lstStyle/>
          <a:p>
            <a:r>
              <a:rPr lang="en-US" dirty="0" smtClean="0"/>
              <a:t>House Keeping</a:t>
            </a:r>
          </a:p>
          <a:p>
            <a:r>
              <a:rPr lang="en-US" dirty="0" smtClean="0"/>
              <a:t>HTML Review</a:t>
            </a:r>
            <a:endParaRPr lang="en-US" dirty="0"/>
          </a:p>
          <a:p>
            <a:r>
              <a:rPr lang="en-US" dirty="0" smtClean="0"/>
              <a:t>CSS</a:t>
            </a:r>
          </a:p>
          <a:p>
            <a:r>
              <a:rPr lang="en-US" dirty="0" smtClean="0"/>
              <a:t>Q&amp;A</a:t>
            </a:r>
            <a:endParaRPr lang="en-US" dirty="0" smtClean="0"/>
          </a:p>
        </p:txBody>
      </p:sp>
    </p:spTree>
    <p:extLst>
      <p:ext uri="{BB962C8B-B14F-4D97-AF65-F5344CB8AC3E}">
        <p14:creationId xmlns:p14="http://schemas.microsoft.com/office/powerpoint/2010/main" val="1091434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normAutofit fontScale="90000"/>
          </a:bodyPr>
          <a:lstStyle/>
          <a:p>
            <a:r>
              <a:rPr lang="en-US" dirty="0" smtClean="0"/>
              <a:t>#foo-bar &gt; .eggs = direct descendants of id foo-bar with class eggs </a:t>
            </a:r>
            <a:endParaRPr lang="en-US" dirty="0"/>
          </a:p>
        </p:txBody>
      </p:sp>
    </p:spTree>
    <p:extLst>
      <p:ext uri="{BB962C8B-B14F-4D97-AF65-F5344CB8AC3E}">
        <p14:creationId xmlns:p14="http://schemas.microsoft.com/office/powerpoint/2010/main" val="33659928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normAutofit fontScale="90000"/>
          </a:bodyPr>
          <a:lstStyle/>
          <a:p>
            <a:r>
              <a:rPr lang="en-US" dirty="0" smtClean="0"/>
              <a:t>#foo-bar + .eggs = adjacent nodes to id foo-bar with class eggs </a:t>
            </a:r>
            <a:endParaRPr lang="en-US" dirty="0"/>
          </a:p>
        </p:txBody>
      </p:sp>
    </p:spTree>
    <p:extLst>
      <p:ext uri="{BB962C8B-B14F-4D97-AF65-F5344CB8AC3E}">
        <p14:creationId xmlns:p14="http://schemas.microsoft.com/office/powerpoint/2010/main" val="26274451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normAutofit fontScale="90000"/>
          </a:bodyPr>
          <a:lstStyle/>
          <a:p>
            <a:r>
              <a:rPr lang="en-US" dirty="0" smtClean="0"/>
              <a:t>And </a:t>
            </a:r>
            <a:r>
              <a:rPr lang="en-US" dirty="0"/>
              <a:t>Many more:</a:t>
            </a:r>
            <a:br>
              <a:rPr lang="en-US" dirty="0"/>
            </a:br>
            <a:r>
              <a:rPr lang="en-US" dirty="0" smtClean="0"/>
              <a:t/>
            </a:r>
            <a:br>
              <a:rPr lang="en-US" dirty="0" smtClean="0"/>
            </a:br>
            <a:r>
              <a:rPr lang="en-US" dirty="0" smtClean="0"/>
              <a:t>http</a:t>
            </a:r>
            <a:r>
              <a:rPr lang="en-US" dirty="0"/>
              <a:t>://</a:t>
            </a:r>
            <a:r>
              <a:rPr lang="en-US" dirty="0" err="1"/>
              <a:t>code.tutsplus.com</a:t>
            </a:r>
            <a:r>
              <a:rPr lang="en-US" dirty="0"/>
              <a:t>/tutorials/the-30-css-selectors-you-must-memorize--net-</a:t>
            </a:r>
            <a:r>
              <a:rPr lang="en-US" dirty="0" smtClean="0"/>
              <a:t>16048</a:t>
            </a:r>
            <a:br>
              <a:rPr lang="en-US" dirty="0" smtClean="0"/>
            </a:br>
            <a:r>
              <a:rPr lang="en-US" dirty="0"/>
              <a:t/>
            </a:r>
            <a:br>
              <a:rPr lang="en-US" dirty="0"/>
            </a:br>
            <a:r>
              <a:rPr lang="en-US" dirty="0"/>
              <a:t>http://</a:t>
            </a:r>
            <a:r>
              <a:rPr lang="en-US" dirty="0" err="1"/>
              <a:t>css-tricks.com</a:t>
            </a:r>
            <a:r>
              <a:rPr lang="en-US" dirty="0"/>
              <a:t>/child-and-sibling-selectors/</a:t>
            </a:r>
          </a:p>
        </p:txBody>
      </p:sp>
    </p:spTree>
    <p:extLst>
      <p:ext uri="{BB962C8B-B14F-4D97-AF65-F5344CB8AC3E}">
        <p14:creationId xmlns:p14="http://schemas.microsoft.com/office/powerpoint/2010/main" val="345134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lstStyle/>
          <a:p>
            <a:r>
              <a:rPr lang="en-US" dirty="0" smtClean="0"/>
              <a:t>Q&amp;A</a:t>
            </a:r>
            <a:endParaRPr lang="en-US" dirty="0"/>
          </a:p>
        </p:txBody>
      </p:sp>
    </p:spTree>
    <p:extLst>
      <p:ext uri="{BB962C8B-B14F-4D97-AF65-F5344CB8AC3E}">
        <p14:creationId xmlns:p14="http://schemas.microsoft.com/office/powerpoint/2010/main" val="35026846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House Keeping</a:t>
            </a:r>
            <a:endParaRPr lang="en-US" dirty="0"/>
          </a:p>
        </p:txBody>
      </p:sp>
      <p:sp>
        <p:nvSpPr>
          <p:cNvPr id="3" name="Content Placeholder 2"/>
          <p:cNvSpPr>
            <a:spLocks noGrp="1"/>
          </p:cNvSpPr>
          <p:nvPr>
            <p:ph idx="1"/>
          </p:nvPr>
        </p:nvSpPr>
        <p:spPr/>
        <p:txBody>
          <a:bodyPr/>
          <a:lstStyle/>
          <a:p>
            <a:r>
              <a:rPr lang="en-US" dirty="0" smtClean="0"/>
              <a:t>Code to get in the front door is 9596*</a:t>
            </a:r>
          </a:p>
          <a:p>
            <a:r>
              <a:rPr lang="en-US" dirty="0" smtClean="0"/>
              <a:t>Please make sure you fill out the form Kristen sent</a:t>
            </a:r>
          </a:p>
          <a:p>
            <a:r>
              <a:rPr lang="en-US" dirty="0" smtClean="0"/>
              <a:t>My number is 440-364-0471, please text if anything goes wrong getting in</a:t>
            </a:r>
            <a:endParaRPr lang="en-US" dirty="0" smtClean="0"/>
          </a:p>
        </p:txBody>
      </p:sp>
    </p:spTree>
    <p:extLst>
      <p:ext uri="{BB962C8B-B14F-4D97-AF65-F5344CB8AC3E}">
        <p14:creationId xmlns:p14="http://schemas.microsoft.com/office/powerpoint/2010/main" val="29983991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3259753"/>
            <a:ext cx="5964827" cy="876271"/>
          </a:xfrm>
        </p:spPr>
        <p:txBody>
          <a:bodyPr/>
          <a:lstStyle/>
          <a:p>
            <a:pPr algn="l"/>
            <a:r>
              <a:rPr lang="en-US" dirty="0" smtClean="0"/>
              <a:t>HTML in Review</a:t>
            </a:r>
            <a:endParaRPr lang="en-US" dirty="0"/>
          </a:p>
        </p:txBody>
      </p:sp>
      <p:pic>
        <p:nvPicPr>
          <p:cNvPr id="9" name="Picture 8"/>
          <p:cNvPicPr>
            <a:picLocks noChangeAspect="1"/>
          </p:cNvPicPr>
          <p:nvPr/>
        </p:nvPicPr>
        <p:blipFill>
          <a:blip r:embed="rId2"/>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12949272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Document</a:t>
            </a:r>
            <a:endParaRPr lang="en-US" dirty="0"/>
          </a:p>
        </p:txBody>
      </p:sp>
      <p:pic>
        <p:nvPicPr>
          <p:cNvPr id="5" name="Picture 4"/>
          <p:cNvPicPr>
            <a:picLocks noChangeAspect="1"/>
          </p:cNvPicPr>
          <p:nvPr/>
        </p:nvPicPr>
        <p:blipFill>
          <a:blip r:embed="rId3"/>
          <a:stretch>
            <a:fillRect/>
          </a:stretch>
        </p:blipFill>
        <p:spPr>
          <a:xfrm>
            <a:off x="1473200" y="1612900"/>
            <a:ext cx="6197600" cy="3619500"/>
          </a:xfrm>
          <a:prstGeom prst="rect">
            <a:avLst/>
          </a:prstGeom>
        </p:spPr>
      </p:pic>
    </p:spTree>
    <p:extLst>
      <p:ext uri="{BB962C8B-B14F-4D97-AF65-F5344CB8AC3E}">
        <p14:creationId xmlns:p14="http://schemas.microsoft.com/office/powerpoint/2010/main" val="21782749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Attributes</a:t>
            </a:r>
            <a:endParaRPr lang="en-US" dirty="0"/>
          </a:p>
        </p:txBody>
      </p:sp>
      <p:sp>
        <p:nvSpPr>
          <p:cNvPr id="3" name="Content Placeholder 2"/>
          <p:cNvSpPr>
            <a:spLocks noGrp="1"/>
          </p:cNvSpPr>
          <p:nvPr>
            <p:ph idx="1"/>
          </p:nvPr>
        </p:nvSpPr>
        <p:spPr/>
        <p:txBody>
          <a:bodyPr/>
          <a:lstStyle/>
          <a:p>
            <a:pPr marL="0" indent="0">
              <a:buNone/>
            </a:pPr>
            <a:r>
              <a:rPr lang="en-US" dirty="0" smtClean="0"/>
              <a:t>&lt;a </a:t>
            </a:r>
            <a:r>
              <a:rPr lang="en-US" dirty="0" err="1" smtClean="0"/>
              <a:t>href</a:t>
            </a:r>
            <a:r>
              <a:rPr lang="en-US" dirty="0" smtClean="0"/>
              <a:t>=“http://</a:t>
            </a:r>
            <a:r>
              <a:rPr lang="en-US" dirty="0" err="1" smtClean="0"/>
              <a:t>google.com</a:t>
            </a:r>
            <a:r>
              <a:rPr lang="en-US" dirty="0" smtClean="0"/>
              <a:t>” id=“foo-bar” class=“eggs bacon” target=“_blank” title=“Meta content goes here”&gt;Content goes in here&lt;/a&gt;</a:t>
            </a:r>
            <a:endParaRPr lang="en-US" dirty="0"/>
          </a:p>
        </p:txBody>
      </p:sp>
    </p:spTree>
    <p:extLst>
      <p:ext uri="{BB962C8B-B14F-4D97-AF65-F5344CB8AC3E}">
        <p14:creationId xmlns:p14="http://schemas.microsoft.com/office/powerpoint/2010/main" val="3696751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03507"/>
            <a:ext cx="8229600" cy="1143000"/>
          </a:xfrm>
        </p:spPr>
        <p:txBody>
          <a:bodyPr/>
          <a:lstStyle/>
          <a:p>
            <a:r>
              <a:rPr lang="en-US" dirty="0" smtClean="0"/>
              <a:t>Browsers Create DOM from HTML</a:t>
            </a:r>
            <a:endParaRPr lang="en-US" dirty="0"/>
          </a:p>
        </p:txBody>
      </p:sp>
    </p:spTree>
    <p:extLst>
      <p:ext uri="{BB962C8B-B14F-4D97-AF65-F5344CB8AC3E}">
        <p14:creationId xmlns:p14="http://schemas.microsoft.com/office/powerpoint/2010/main" val="38453371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3259753"/>
            <a:ext cx="5964827" cy="876271"/>
          </a:xfrm>
        </p:spPr>
        <p:txBody>
          <a:bodyPr/>
          <a:lstStyle/>
          <a:p>
            <a:pPr algn="l"/>
            <a:r>
              <a:rPr lang="en-US" dirty="0" smtClean="0"/>
              <a:t>CSS: The Basics</a:t>
            </a:r>
            <a:endParaRPr lang="en-US" dirty="0"/>
          </a:p>
        </p:txBody>
      </p:sp>
      <p:pic>
        <p:nvPicPr>
          <p:cNvPr id="9" name="Picture 8"/>
          <p:cNvPicPr>
            <a:picLocks noChangeAspect="1"/>
          </p:cNvPicPr>
          <p:nvPr/>
        </p:nvPicPr>
        <p:blipFill>
          <a:blip r:embed="rId3"/>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34104242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CSS</a:t>
            </a:r>
            <a:endParaRPr lang="en-US" dirty="0"/>
          </a:p>
        </p:txBody>
      </p:sp>
      <p:sp>
        <p:nvSpPr>
          <p:cNvPr id="3" name="Content Placeholder 2"/>
          <p:cNvSpPr>
            <a:spLocks noGrp="1"/>
          </p:cNvSpPr>
          <p:nvPr>
            <p:ph idx="1"/>
          </p:nvPr>
        </p:nvSpPr>
        <p:spPr/>
        <p:txBody>
          <a:bodyPr/>
          <a:lstStyle/>
          <a:p>
            <a:r>
              <a:rPr lang="en-US" dirty="0" smtClean="0"/>
              <a:t>Stands for cascading style sheets</a:t>
            </a:r>
            <a:endParaRPr lang="en-US" dirty="0"/>
          </a:p>
          <a:p>
            <a:r>
              <a:rPr lang="en-US" dirty="0" smtClean="0"/>
              <a:t>Style sheets were added to HTML in 95</a:t>
            </a:r>
          </a:p>
          <a:p>
            <a:r>
              <a:rPr lang="en-US" dirty="0" smtClean="0"/>
              <a:t>CSS was invented in 96</a:t>
            </a:r>
            <a:endParaRPr lang="en-US" dirty="0"/>
          </a:p>
          <a:p>
            <a:r>
              <a:rPr lang="en-US" dirty="0" smtClean="0"/>
              <a:t>Added to HTML 4 officially</a:t>
            </a:r>
          </a:p>
          <a:p>
            <a:r>
              <a:rPr lang="en-US" dirty="0" smtClean="0"/>
              <a:t>Intended to solve a specific problem</a:t>
            </a:r>
            <a:endParaRPr lang="en-US" dirty="0" smtClean="0"/>
          </a:p>
        </p:txBody>
      </p:sp>
    </p:spTree>
    <p:extLst>
      <p:ext uri="{BB962C8B-B14F-4D97-AF65-F5344CB8AC3E}">
        <p14:creationId xmlns:p14="http://schemas.microsoft.com/office/powerpoint/2010/main" val="1131940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3199</TotalTime>
  <Words>1065</Words>
  <Application>Microsoft Macintosh PowerPoint</Application>
  <PresentationFormat>On-screen Show (4:3)</PresentationFormat>
  <Paragraphs>80</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 to CSS</vt:lpstr>
      <vt:lpstr>Agenda</vt:lpstr>
      <vt:lpstr>House Keeping</vt:lpstr>
      <vt:lpstr>HTML in Review</vt:lpstr>
      <vt:lpstr>The Document</vt:lpstr>
      <vt:lpstr>Attributes</vt:lpstr>
      <vt:lpstr>Browsers Create DOM from HTML</vt:lpstr>
      <vt:lpstr>CSS: The Basics</vt:lpstr>
      <vt:lpstr>History of CSS</vt:lpstr>
      <vt:lpstr>&lt;font/&gt; &lt;b/&gt; &lt;center/&gt;</vt:lpstr>
      <vt:lpstr>How to use CSS</vt:lpstr>
      <vt:lpstr>PowerPoint Presentation</vt:lpstr>
      <vt:lpstr>* = everything</vt:lpstr>
      <vt:lpstr>div = all div tags</vt:lpstr>
      <vt:lpstr>div, a = all divs and all anchors</vt:lpstr>
      <vt:lpstr>#foo-bar = element with id foo-bar</vt:lpstr>
      <vt:lpstr>.eggs = all elements with eggs class</vt:lpstr>
      <vt:lpstr>div#foo-bar.eggs, a#foo-bar.eggs = div with id foo-bar and class eggs</vt:lpstr>
      <vt:lpstr>#foo-bar, #foo-bar .eggs = descendants of id foo-bar with class eggs </vt:lpstr>
      <vt:lpstr>#foo-bar &gt; .eggs = direct descendants of id foo-bar with class eggs </vt:lpstr>
      <vt:lpstr>#foo-bar + .eggs = adjacent nodes to id foo-bar with class eggs </vt:lpstr>
      <vt:lpstr>And Many more:  http://code.tutsplus.com/tutorials/the-30-css-selectors-you-must-memorize--net-16048  http://css-tricks.com/child-and-sibling-selectors/</vt:lpstr>
      <vt:lpstr>Q&amp;A</vt:lpstr>
    </vt:vector>
  </TitlesOfParts>
  <Company>Sosh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HTML</dc:title>
  <dc:creator>Felix Yuan</dc:creator>
  <cp:lastModifiedBy>Felix Yuan</cp:lastModifiedBy>
  <cp:revision>55</cp:revision>
  <dcterms:created xsi:type="dcterms:W3CDTF">2014-07-16T02:10:00Z</dcterms:created>
  <dcterms:modified xsi:type="dcterms:W3CDTF">2014-07-22T02:40:19Z</dcterms:modified>
</cp:coreProperties>
</file>