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6346396d3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6346396d3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81da6a389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1da6a389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6346396d3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6346396d3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6346396d3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6346396d3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6346396d3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6346396d3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6346396d3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6346396d3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6346396d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6346396d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6346396d3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6346396d3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6346396d3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6346396d3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6346396d3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6346396d3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6346396d3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6346396d3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Satisfacción</a:t>
            </a:r>
            <a:r>
              <a:rPr lang="es"/>
              <a:t> de los clientes en vuelos </a:t>
            </a:r>
            <a:r>
              <a:rPr lang="es"/>
              <a:t>aéreos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990"/>
              <a:buNone/>
            </a:pPr>
            <a:r>
              <a:rPr b="0" i="1" lang="es" sz="1166">
                <a:solidFill>
                  <a:schemeClr val="accent1"/>
                </a:solidFill>
                <a:latin typeface="Lato"/>
                <a:ea typeface="Lato"/>
                <a:cs typeface="Lato"/>
                <a:sym typeface="Lato"/>
              </a:rPr>
              <a:t>¿Se puede afirmar que la experiencia a bordo es el principal determinante de la satisfacción del pasajero, por encima de los factores operativos?</a:t>
            </a:r>
            <a:br>
              <a:rPr b="0" i="1" lang="es" sz="2966">
                <a:solidFill>
                  <a:schemeClr val="accent1"/>
                </a:solidFill>
                <a:latin typeface="Lato"/>
                <a:ea typeface="Lato"/>
                <a:cs typeface="Lato"/>
                <a:sym typeface="Lato"/>
              </a:rPr>
            </a:br>
            <a:endParaRPr sz="2266"/>
          </a:p>
        </p:txBody>
      </p:sp>
      <p:sp>
        <p:nvSpPr>
          <p:cNvPr id="143" name="Google Shape;143;p22"/>
          <p:cNvSpPr txBox="1"/>
          <p:nvPr>
            <p:ph idx="1" type="body"/>
          </p:nvPr>
        </p:nvSpPr>
        <p:spPr>
          <a:xfrm>
            <a:off x="267850" y="2165950"/>
            <a:ext cx="2080800" cy="2250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satisfacción de los pasajeros está más asociada con la calidad de la experiencia a bordo que con factores operativos como equipaje o limpieza.</a:t>
            </a:r>
            <a:endParaRPr/>
          </a:p>
        </p:txBody>
      </p:sp>
      <p:pic>
        <p:nvPicPr>
          <p:cNvPr id="144" name="Google Shape;144;p22" title="dfghfgh.png"/>
          <p:cNvPicPr preferRelativeResize="0"/>
          <p:nvPr/>
        </p:nvPicPr>
        <p:blipFill>
          <a:blip r:embed="rId3">
            <a:alphaModFix/>
          </a:blip>
          <a:stretch>
            <a:fillRect/>
          </a:stretch>
        </p:blipFill>
        <p:spPr>
          <a:xfrm>
            <a:off x="2577038" y="1853850"/>
            <a:ext cx="1795150" cy="1316225"/>
          </a:xfrm>
          <a:prstGeom prst="rect">
            <a:avLst/>
          </a:prstGeom>
          <a:noFill/>
          <a:ln>
            <a:noFill/>
          </a:ln>
        </p:spPr>
      </p:pic>
      <p:pic>
        <p:nvPicPr>
          <p:cNvPr id="145" name="Google Shape;145;p22" title="descargaasdassd.png"/>
          <p:cNvPicPr preferRelativeResize="0"/>
          <p:nvPr/>
        </p:nvPicPr>
        <p:blipFill>
          <a:blip r:embed="rId4">
            <a:alphaModFix/>
          </a:blip>
          <a:stretch>
            <a:fillRect/>
          </a:stretch>
        </p:blipFill>
        <p:spPr>
          <a:xfrm>
            <a:off x="4600575" y="1853850"/>
            <a:ext cx="1747174" cy="1316225"/>
          </a:xfrm>
          <a:prstGeom prst="rect">
            <a:avLst/>
          </a:prstGeom>
          <a:noFill/>
          <a:ln>
            <a:noFill/>
          </a:ln>
        </p:spPr>
      </p:pic>
      <p:pic>
        <p:nvPicPr>
          <p:cNvPr id="146" name="Google Shape;146;p22" title="dfggdfgdfg.png"/>
          <p:cNvPicPr preferRelativeResize="0"/>
          <p:nvPr/>
        </p:nvPicPr>
        <p:blipFill>
          <a:blip r:embed="rId5">
            <a:alphaModFix/>
          </a:blip>
          <a:stretch>
            <a:fillRect/>
          </a:stretch>
        </p:blipFill>
        <p:spPr>
          <a:xfrm>
            <a:off x="6555975" y="1861663"/>
            <a:ext cx="1726424" cy="1300600"/>
          </a:xfrm>
          <a:prstGeom prst="rect">
            <a:avLst/>
          </a:prstGeom>
          <a:noFill/>
          <a:ln>
            <a:noFill/>
          </a:ln>
        </p:spPr>
      </p:pic>
      <p:pic>
        <p:nvPicPr>
          <p:cNvPr id="147" name="Google Shape;147;p22" title="cvbcvbcvb.png"/>
          <p:cNvPicPr preferRelativeResize="0"/>
          <p:nvPr/>
        </p:nvPicPr>
        <p:blipFill>
          <a:blip r:embed="rId6">
            <a:alphaModFix/>
          </a:blip>
          <a:stretch>
            <a:fillRect/>
          </a:stretch>
        </p:blipFill>
        <p:spPr>
          <a:xfrm>
            <a:off x="3565377" y="3497228"/>
            <a:ext cx="1790598" cy="1316225"/>
          </a:xfrm>
          <a:prstGeom prst="rect">
            <a:avLst/>
          </a:prstGeom>
          <a:noFill/>
          <a:ln>
            <a:noFill/>
          </a:ln>
        </p:spPr>
      </p:pic>
      <p:pic>
        <p:nvPicPr>
          <p:cNvPr id="148" name="Google Shape;148;p22" title="bnmbnm.png"/>
          <p:cNvPicPr preferRelativeResize="0"/>
          <p:nvPr/>
        </p:nvPicPr>
        <p:blipFill>
          <a:blip r:embed="rId7">
            <a:alphaModFix/>
          </a:blip>
          <a:stretch>
            <a:fillRect/>
          </a:stretch>
        </p:blipFill>
        <p:spPr>
          <a:xfrm>
            <a:off x="6018250" y="3505050"/>
            <a:ext cx="1747176" cy="1300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Clr>
                <a:srgbClr val="000000"/>
              </a:buClr>
              <a:buSzPts val="2800"/>
              <a:buFont typeface="Arial"/>
              <a:buNone/>
            </a:pPr>
            <a:r>
              <a:rPr b="0" lang="es" sz="2800">
                <a:solidFill>
                  <a:srgbClr val="000000"/>
                </a:solidFill>
                <a:latin typeface="Arial"/>
                <a:ea typeface="Arial"/>
                <a:cs typeface="Arial"/>
                <a:sym typeface="Arial"/>
              </a:rPr>
              <a:t>INSIGHTS &amp; </a:t>
            </a:r>
            <a:r>
              <a:rPr lang="es" sz="2800">
                <a:solidFill>
                  <a:srgbClr val="000000"/>
                </a:solidFill>
                <a:latin typeface="Arial"/>
                <a:ea typeface="Arial"/>
                <a:cs typeface="Arial"/>
                <a:sym typeface="Arial"/>
              </a:rPr>
              <a:t>RECOMENDACIONES</a:t>
            </a:r>
            <a:endParaRPr sz="28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154" name="Google Shape;154;p23"/>
          <p:cNvSpPr txBox="1"/>
          <p:nvPr>
            <p:ph idx="2" type="body"/>
          </p:nvPr>
        </p:nvSpPr>
        <p:spPr>
          <a:xfrm>
            <a:off x="5164700" y="0"/>
            <a:ext cx="3374400" cy="514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i="1" lang="es" sz="1200"/>
              <a:t>La mayoría de los pasajeros satisfechos pertenecen a la categoría de clientes leales, lo que resalta la importancia de la fidelización.</a:t>
            </a:r>
            <a:br>
              <a:rPr i="1" lang="es" sz="1200"/>
            </a:br>
            <a:endParaRPr i="1" sz="1200"/>
          </a:p>
          <a:p>
            <a:pPr indent="-304800" lvl="0" marL="457200" rtl="0" algn="l">
              <a:spcBef>
                <a:spcPts val="0"/>
              </a:spcBef>
              <a:spcAft>
                <a:spcPts val="0"/>
              </a:spcAft>
              <a:buSzPts val="1200"/>
              <a:buChar char="➢"/>
            </a:pPr>
            <a:r>
              <a:rPr i="1" lang="es" sz="1200"/>
              <a:t>La clase Business presenta un mayor nivel de satisfacción que la clase Economy, lo cual sugiere que la comodidad y servicios adicionales tienen impacto positivo.</a:t>
            </a:r>
            <a:br>
              <a:rPr i="1" lang="es" sz="1200"/>
            </a:br>
            <a:endParaRPr i="1" sz="1200"/>
          </a:p>
          <a:p>
            <a:pPr indent="-304800" lvl="0" marL="457200" rtl="0" algn="l">
              <a:spcBef>
                <a:spcPts val="0"/>
              </a:spcBef>
              <a:spcAft>
                <a:spcPts val="0"/>
              </a:spcAft>
              <a:buSzPts val="1200"/>
              <a:buChar char="➢"/>
            </a:pPr>
            <a:r>
              <a:rPr i="1" lang="es" sz="1200"/>
              <a:t>Los retrasos largos (tanto en salida como llegada) se asocian con una mayor proporción de insatisfacción.</a:t>
            </a:r>
            <a:br>
              <a:rPr i="1" lang="es" sz="1200"/>
            </a:br>
            <a:endParaRPr i="1" sz="1200"/>
          </a:p>
          <a:p>
            <a:pPr indent="-304800" lvl="0" marL="457200" rtl="0" algn="l">
              <a:spcBef>
                <a:spcPts val="0"/>
              </a:spcBef>
              <a:spcAft>
                <a:spcPts val="0"/>
              </a:spcAft>
              <a:buSzPts val="1200"/>
              <a:buChar char="➢"/>
            </a:pPr>
            <a:r>
              <a:rPr i="1" lang="es" sz="1200"/>
              <a:t>Entre los servicios a bordo, wifi, entretenimiento, comodidad del asiento y limpieza aparecen como factores con fuerte relación con la satisfacción general.</a:t>
            </a:r>
            <a:br>
              <a:rPr i="1" lang="es" sz="1200"/>
            </a:br>
            <a:endParaRPr i="1" sz="1200"/>
          </a:p>
          <a:p>
            <a:pPr indent="-304800" lvl="0" marL="457200" rtl="0" algn="l">
              <a:spcBef>
                <a:spcPts val="0"/>
              </a:spcBef>
              <a:spcAft>
                <a:spcPts val="0"/>
              </a:spcAft>
              <a:buSzPts val="1200"/>
              <a:buChar char="➢"/>
            </a:pPr>
            <a:r>
              <a:rPr i="1" lang="es" sz="1200"/>
              <a:t>El análisis sugiere que mejorar la experiencia a bordo y reducir retrasos puede incrementar la satisfacción global de los pasajeros.</a:t>
            </a:r>
            <a:endParaRPr i="1" sz="1200"/>
          </a:p>
          <a:p>
            <a:pPr indent="0" lvl="0" marL="0" rtl="0" algn="l">
              <a:spcBef>
                <a:spcPts val="1200"/>
              </a:spcBef>
              <a:spcAft>
                <a:spcPts val="1200"/>
              </a:spcAft>
              <a:buNone/>
            </a:pPr>
            <a:r>
              <a:t/>
            </a:r>
            <a:endParaRPr i="1"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511500" y="1366250"/>
            <a:ext cx="8121000" cy="294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 sz="1600"/>
              <a:t>El presente dataset tiene como objetivo analizar la satisfacción de los clientes en el uso del servicio de transporte aéreo, identificando las variables que influyen en su percepción del servicio. Esta información permite a las empresas comprender cómo distintos factores afectan el nivel de satisfacción y, en consecuencia, implementar mejoras o estrategias que optimicen la experiencia del cliente y la calidad del servicio ofrecido.</a:t>
            </a:r>
            <a:endParaRPr i="1" sz="1600"/>
          </a:p>
          <a:p>
            <a:pPr indent="0" lvl="0" marL="0" rtl="0" algn="l">
              <a:spcBef>
                <a:spcPts val="1200"/>
              </a:spcBef>
              <a:spcAft>
                <a:spcPts val="1200"/>
              </a:spcAft>
              <a:buNone/>
            </a:pPr>
            <a:r>
              <a:rPr i="1" lang="es" sz="1600" u="sng"/>
              <a:t>Audiencia</a:t>
            </a:r>
            <a:r>
              <a:rPr i="1" lang="es" sz="1600"/>
              <a:t>: A quienes </a:t>
            </a:r>
            <a:r>
              <a:rPr i="1" lang="es" sz="1600"/>
              <a:t>irá</a:t>
            </a:r>
            <a:r>
              <a:rPr i="1" lang="es" sz="1600"/>
              <a:t> </a:t>
            </a:r>
            <a:r>
              <a:rPr i="1" lang="es" sz="1600"/>
              <a:t>dirigida</a:t>
            </a:r>
            <a:r>
              <a:rPr i="1" lang="es" sz="1600"/>
              <a:t> esta </a:t>
            </a:r>
            <a:r>
              <a:rPr i="1" lang="es" sz="1600"/>
              <a:t>información</a:t>
            </a:r>
            <a:r>
              <a:rPr i="1" lang="es" sz="1600"/>
              <a:t> pueden ser, Gerentes de operaciones, Gerentes de </a:t>
            </a:r>
            <a:r>
              <a:rPr i="1" lang="es" sz="1600"/>
              <a:t>atención</a:t>
            </a:r>
            <a:r>
              <a:rPr i="1" lang="es" sz="1600"/>
              <a:t> al cliente, Gerentes de RRHH, Analistas de datos</a:t>
            </a:r>
            <a:endParaRPr i="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 type="body"/>
          </p:nvPr>
        </p:nvSpPr>
        <p:spPr>
          <a:xfrm>
            <a:off x="552300" y="1363200"/>
            <a:ext cx="8039400" cy="3780300"/>
          </a:xfrm>
          <a:prstGeom prst="rect">
            <a:avLst/>
          </a:prstGeom>
        </p:spPr>
        <p:txBody>
          <a:bodyPr anchorCtr="0" anchor="t" bIns="91425" lIns="91425" spcFirstLastPara="1" rIns="91425" wrap="square" tIns="91425">
            <a:normAutofit fontScale="25000" lnSpcReduction="20000"/>
          </a:bodyPr>
          <a:lstStyle/>
          <a:p>
            <a:pPr indent="0" lvl="0" marL="0" rtl="0" algn="ctr">
              <a:spcBef>
                <a:spcPts val="0"/>
              </a:spcBef>
              <a:spcAft>
                <a:spcPts val="0"/>
              </a:spcAft>
              <a:buNone/>
            </a:pPr>
            <a:r>
              <a:rPr b="1" i="1" lang="es" sz="6407" u="sng"/>
              <a:t>Metadata</a:t>
            </a:r>
            <a:endParaRPr b="1" i="1" sz="6407" u="sng"/>
          </a:p>
          <a:p>
            <a:pPr indent="0" lvl="0" marL="0" rtl="0" algn="l">
              <a:spcBef>
                <a:spcPts val="1200"/>
              </a:spcBef>
              <a:spcAft>
                <a:spcPts val="0"/>
              </a:spcAft>
              <a:buNone/>
            </a:pPr>
            <a:r>
              <a:rPr b="1" i="1" lang="es" sz="6407"/>
              <a:t>Número</a:t>
            </a:r>
            <a:r>
              <a:rPr b="1" i="1" lang="es" sz="6407"/>
              <a:t> de filas</a:t>
            </a:r>
            <a:r>
              <a:rPr i="1" lang="es" sz="6407"/>
              <a:t>: </a:t>
            </a:r>
            <a:r>
              <a:rPr i="1" lang="es" sz="6407"/>
              <a:t>25893</a:t>
            </a:r>
            <a:endParaRPr i="1" sz="6407"/>
          </a:p>
          <a:p>
            <a:pPr indent="0" lvl="0" marL="0" rtl="0" algn="l">
              <a:spcBef>
                <a:spcPts val="1200"/>
              </a:spcBef>
              <a:spcAft>
                <a:spcPts val="0"/>
              </a:spcAft>
              <a:buNone/>
            </a:pPr>
            <a:r>
              <a:rPr b="1" i="1" lang="es" sz="6407"/>
              <a:t>Números de Columnas</a:t>
            </a:r>
            <a:r>
              <a:rPr i="1" lang="es" sz="6407"/>
              <a:t>: 25</a:t>
            </a:r>
            <a:endParaRPr i="1" sz="6407"/>
          </a:p>
          <a:p>
            <a:pPr indent="0" lvl="0" marL="0" rtl="0" algn="ctr">
              <a:spcBef>
                <a:spcPts val="1200"/>
              </a:spcBef>
              <a:spcAft>
                <a:spcPts val="0"/>
              </a:spcAft>
              <a:buNone/>
            </a:pPr>
            <a:r>
              <a:rPr b="1" i="1" lang="es" sz="6407" u="sng"/>
              <a:t>Variables Principales:</a:t>
            </a:r>
            <a:endParaRPr b="1" i="1" sz="6407" u="sng"/>
          </a:p>
          <a:p>
            <a:pPr indent="0" lvl="0" marL="0" rtl="0" algn="l">
              <a:spcBef>
                <a:spcPts val="1200"/>
              </a:spcBef>
              <a:spcAft>
                <a:spcPts val="0"/>
              </a:spcAft>
              <a:buNone/>
            </a:pPr>
            <a:r>
              <a:rPr b="1" i="1" lang="es" sz="6407"/>
              <a:t>Categóricas</a:t>
            </a:r>
            <a:r>
              <a:rPr i="1" lang="es" sz="6407"/>
              <a:t>: Gender, Type of Travel, Class,  satisfaction, Customer Type</a:t>
            </a:r>
            <a:endParaRPr i="1" sz="6407"/>
          </a:p>
          <a:p>
            <a:pPr indent="0" lvl="0" marL="0" rtl="0" algn="l">
              <a:spcBef>
                <a:spcPts val="1200"/>
              </a:spcBef>
              <a:spcAft>
                <a:spcPts val="0"/>
              </a:spcAft>
              <a:buNone/>
            </a:pPr>
            <a:r>
              <a:rPr b="1" i="1" lang="es" sz="6407"/>
              <a:t>Numéricas</a:t>
            </a:r>
            <a:r>
              <a:rPr i="1" lang="es" sz="6407"/>
              <a:t>: Age, Flight Distance, Departure Delay in Minutes, Arrival Delay in Minutes</a:t>
            </a:r>
            <a:endParaRPr i="1" sz="6407"/>
          </a:p>
          <a:p>
            <a:pPr indent="0" lvl="0" marL="0" rtl="0" algn="l">
              <a:spcBef>
                <a:spcPts val="1200"/>
              </a:spcBef>
              <a:spcAft>
                <a:spcPts val="0"/>
              </a:spcAft>
              <a:buNone/>
            </a:pPr>
            <a:r>
              <a:rPr b="1" i="1" lang="es" sz="6407"/>
              <a:t>De escala</a:t>
            </a:r>
            <a:r>
              <a:rPr i="1" lang="es" sz="6407"/>
              <a:t>: Flight Distance, Inflight wifi service,Departure/Arrival time convenient,Ease of Online booking,Gate location,Food and drink,Online boarding,Seat comfort,Inflight,On-board service,Leg room service,Baggage handling,Checkin service,Inflight service, Cleanliness</a:t>
            </a:r>
            <a:endParaRPr i="1" sz="6407"/>
          </a:p>
          <a:p>
            <a:pPr indent="0" lvl="0" marL="0" rtl="0" algn="l">
              <a:spcBef>
                <a:spcPts val="1200"/>
              </a:spcBef>
              <a:spcAft>
                <a:spcPts val="0"/>
              </a:spcAft>
              <a:buNone/>
            </a:pPr>
            <a:r>
              <a:rPr b="1" i="1" lang="es" sz="6407"/>
              <a:t>Objetivo</a:t>
            </a:r>
            <a:r>
              <a:rPr i="1" lang="es" sz="6407"/>
              <a:t>: Medir satisfacción ( en el dataset figura como satisfied y neutral or dissatisfied)</a:t>
            </a:r>
            <a:endParaRPr i="1" sz="6407"/>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727650" y="1321400"/>
            <a:ext cx="7688700" cy="3635400"/>
          </a:xfrm>
          <a:prstGeom prst="rect">
            <a:avLst/>
          </a:prstGeom>
        </p:spPr>
        <p:txBody>
          <a:bodyPr anchorCtr="0" anchor="t" bIns="91425" lIns="91425" spcFirstLastPara="1" rIns="91425" wrap="square" tIns="91425">
            <a:normAutofit fontScale="25000" lnSpcReduction="20000"/>
          </a:bodyPr>
          <a:lstStyle/>
          <a:p>
            <a:pPr indent="-330322" lvl="0" marL="457200" rtl="0" algn="l">
              <a:spcBef>
                <a:spcPts val="600"/>
              </a:spcBef>
              <a:spcAft>
                <a:spcPts val="0"/>
              </a:spcAft>
              <a:buSzPct val="100000"/>
              <a:buAutoNum type="arabicParenR"/>
            </a:pPr>
            <a:r>
              <a:rPr i="1" lang="es" sz="6407"/>
              <a:t>¿Qué factores tienen mayor impacto en la satisfacción de los pasajeros?</a:t>
            </a:r>
            <a:br>
              <a:rPr i="1" lang="es" sz="6407"/>
            </a:br>
            <a:endParaRPr i="1" sz="6407"/>
          </a:p>
          <a:p>
            <a:pPr indent="-330322" lvl="0" marL="457200" rtl="0" algn="l">
              <a:spcBef>
                <a:spcPts val="0"/>
              </a:spcBef>
              <a:spcAft>
                <a:spcPts val="0"/>
              </a:spcAft>
              <a:buSzPct val="100000"/>
              <a:buAutoNum type="arabicParenR"/>
            </a:pPr>
            <a:r>
              <a:rPr i="1" lang="es" sz="6407"/>
              <a:t>¿El tipo de cliente (leal vs. desleal) afecta significativamente la satisfacción?</a:t>
            </a:r>
            <a:br>
              <a:rPr i="1" lang="es" sz="6407"/>
            </a:br>
            <a:endParaRPr i="1" sz="6407"/>
          </a:p>
          <a:p>
            <a:pPr indent="-330322" lvl="0" marL="457200" rtl="0" algn="l">
              <a:spcBef>
                <a:spcPts val="0"/>
              </a:spcBef>
              <a:spcAft>
                <a:spcPts val="0"/>
              </a:spcAft>
              <a:buSzPct val="100000"/>
              <a:buAutoNum type="arabicParenR"/>
            </a:pPr>
            <a:r>
              <a:rPr i="1" lang="es" sz="6407"/>
              <a:t>¿La clase de viaje (Eco, Business, Eco Plus) influye en la percepción del servicio?</a:t>
            </a:r>
            <a:br>
              <a:rPr i="1" lang="es" sz="6407"/>
            </a:br>
            <a:endParaRPr i="1" sz="6407"/>
          </a:p>
          <a:p>
            <a:pPr indent="-330322" lvl="0" marL="457200" rtl="0" algn="l">
              <a:spcBef>
                <a:spcPts val="0"/>
              </a:spcBef>
              <a:spcAft>
                <a:spcPts val="0"/>
              </a:spcAft>
              <a:buSzPct val="100000"/>
              <a:buAutoNum type="arabicParenR"/>
            </a:pPr>
            <a:r>
              <a:rPr i="1" lang="es" sz="6407"/>
              <a:t>¿Los retrasos de salida o llegada impactan en la satisfacción reportada?</a:t>
            </a:r>
            <a:br>
              <a:rPr i="1" lang="es" sz="6407"/>
            </a:br>
            <a:endParaRPr i="1" sz="6407"/>
          </a:p>
          <a:p>
            <a:pPr indent="-330322" lvl="0" marL="457200" rtl="0" algn="l">
              <a:spcBef>
                <a:spcPts val="0"/>
              </a:spcBef>
              <a:spcAft>
                <a:spcPts val="0"/>
              </a:spcAft>
              <a:buSzPct val="100000"/>
              <a:buAutoNum type="arabicParenR"/>
            </a:pPr>
            <a:r>
              <a:rPr i="1" lang="es" sz="6407"/>
              <a:t>¿Las variables relacionadas con la experiencia a bordo (wifi, entretenimiento, comodidad) son determinantes de la satisfacción?</a:t>
            </a:r>
            <a:endParaRPr i="1" sz="6407"/>
          </a:p>
          <a:p>
            <a:pPr indent="-330322" lvl="0" marL="457200" rtl="0" algn="l">
              <a:spcBef>
                <a:spcPts val="0"/>
              </a:spcBef>
              <a:spcAft>
                <a:spcPts val="0"/>
              </a:spcAft>
              <a:buSzPct val="100000"/>
              <a:buAutoNum type="arabicParenR"/>
            </a:pPr>
            <a:r>
              <a:rPr i="1" lang="es" sz="6407"/>
              <a:t>¿Se puede afirmar que la experiencia a bordo es el principal determinante de la satisfacción del pasajero, por encima de los factores operativos?</a:t>
            </a:r>
            <a:br>
              <a:rPr i="1" lang="es" sz="6407"/>
            </a:br>
            <a:endParaRPr i="1" sz="1100">
              <a:solidFill>
                <a:srgbClr val="000000"/>
              </a:solidFill>
              <a:latin typeface="Arial"/>
              <a:ea typeface="Arial"/>
              <a:cs typeface="Arial"/>
              <a:sym typeface="Arial"/>
            </a:endParaRPr>
          </a:p>
          <a:p>
            <a:pPr indent="0" lvl="0" marL="0" rtl="0" algn="l">
              <a:spcBef>
                <a:spcPts val="1200"/>
              </a:spcBef>
              <a:spcAft>
                <a:spcPts val="0"/>
              </a:spcAft>
              <a:buNone/>
            </a:pPr>
            <a:r>
              <a:t/>
            </a:r>
            <a:endParaRPr i="1" sz="6407"/>
          </a:p>
          <a:p>
            <a:pPr indent="0" lvl="0" marL="0" rtl="0" algn="l">
              <a:spcBef>
                <a:spcPts val="600"/>
              </a:spcBef>
              <a:spcAft>
                <a:spcPts val="0"/>
              </a:spcAft>
              <a:buNone/>
            </a:pPr>
            <a:r>
              <a:t/>
            </a:r>
            <a:endParaRPr i="1" sz="6407"/>
          </a:p>
          <a:p>
            <a:pPr indent="0" lvl="0" marL="0" rtl="0" algn="l">
              <a:spcBef>
                <a:spcPts val="600"/>
              </a:spcBef>
              <a:spcAft>
                <a:spcPts val="0"/>
              </a:spcAft>
              <a:buNone/>
            </a:pPr>
            <a:r>
              <a:t/>
            </a:r>
            <a:endParaRPr i="1" sz="6407"/>
          </a:p>
          <a:p>
            <a:pPr indent="0" lvl="0" marL="0" rtl="0" algn="l">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i="1" lang="es" sz="1200">
                <a:solidFill>
                  <a:schemeClr val="accent1"/>
                </a:solidFill>
                <a:latin typeface="Lato"/>
                <a:ea typeface="Lato"/>
                <a:cs typeface="Lato"/>
                <a:sym typeface="Lato"/>
              </a:rPr>
              <a:t>¿Qué factores tienen mayor impacto en la satisfacción de los pasajeros?</a:t>
            </a:r>
            <a:br>
              <a:rPr b="0" i="1" lang="es" sz="1200">
                <a:solidFill>
                  <a:schemeClr val="accent1"/>
                </a:solidFill>
                <a:latin typeface="Lato"/>
                <a:ea typeface="Lato"/>
                <a:cs typeface="Lato"/>
                <a:sym typeface="Lato"/>
              </a:rPr>
            </a:br>
            <a:endParaRPr b="0" i="1" sz="1200">
              <a:solidFill>
                <a:schemeClr val="accent1"/>
              </a:solidFill>
              <a:latin typeface="Lato"/>
              <a:ea typeface="Lato"/>
              <a:cs typeface="Lato"/>
              <a:sym typeface="Lato"/>
            </a:endParaRPr>
          </a:p>
          <a:p>
            <a:pPr indent="0" lvl="0" marL="0" rtl="0" algn="l">
              <a:spcBef>
                <a:spcPts val="600"/>
              </a:spcBef>
              <a:spcAft>
                <a:spcPts val="0"/>
              </a:spcAft>
              <a:buNone/>
            </a:pPr>
            <a:r>
              <a:t/>
            </a:r>
            <a:endParaRPr/>
          </a:p>
        </p:txBody>
      </p:sp>
      <p:sp>
        <p:nvSpPr>
          <p:cNvPr id="107" name="Google Shape;107;p17"/>
          <p:cNvSpPr txBox="1"/>
          <p:nvPr>
            <p:ph idx="1" type="body"/>
          </p:nvPr>
        </p:nvSpPr>
        <p:spPr>
          <a:xfrm>
            <a:off x="811600" y="2330200"/>
            <a:ext cx="2637600" cy="103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Se observa que se encuentran </a:t>
            </a:r>
            <a:r>
              <a:rPr b="1" lang="es"/>
              <a:t>14528</a:t>
            </a:r>
            <a:r>
              <a:rPr lang="es"/>
              <a:t> personas con una </a:t>
            </a:r>
            <a:r>
              <a:rPr lang="es"/>
              <a:t>opinión</a:t>
            </a:r>
            <a:r>
              <a:rPr lang="es"/>
              <a:t> neutral/insatisfechos y </a:t>
            </a:r>
            <a:r>
              <a:rPr b="1" lang="es"/>
              <a:t>11365</a:t>
            </a:r>
            <a:r>
              <a:rPr lang="es"/>
              <a:t> satisfechos.</a:t>
            </a:r>
            <a:endParaRPr/>
          </a:p>
        </p:txBody>
      </p:sp>
      <p:pic>
        <p:nvPicPr>
          <p:cNvPr id="108" name="Google Shape;108;p17"/>
          <p:cNvPicPr preferRelativeResize="0"/>
          <p:nvPr/>
        </p:nvPicPr>
        <p:blipFill>
          <a:blip r:embed="rId3">
            <a:alphaModFix/>
          </a:blip>
          <a:stretch>
            <a:fillRect/>
          </a:stretch>
        </p:blipFill>
        <p:spPr>
          <a:xfrm>
            <a:off x="4572000" y="1853850"/>
            <a:ext cx="4069622" cy="2984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i="1" lang="es" sz="1200">
                <a:solidFill>
                  <a:schemeClr val="accent1"/>
                </a:solidFill>
                <a:latin typeface="Lato"/>
                <a:ea typeface="Lato"/>
                <a:cs typeface="Lato"/>
                <a:sym typeface="Lato"/>
              </a:rPr>
              <a:t>¿El tipo de cliente (leal vs. desleal) afecta significativamente la satisfacción?</a:t>
            </a:r>
            <a:br>
              <a:rPr b="0" i="1" lang="es" sz="1200">
                <a:solidFill>
                  <a:schemeClr val="accent1"/>
                </a:solidFill>
                <a:latin typeface="Lato"/>
                <a:ea typeface="Lato"/>
                <a:cs typeface="Lato"/>
                <a:sym typeface="Lato"/>
              </a:rPr>
            </a:br>
            <a:endParaRPr b="0" i="1" sz="1200">
              <a:solidFill>
                <a:schemeClr val="accent1"/>
              </a:solidFill>
              <a:latin typeface="Lato"/>
              <a:ea typeface="Lato"/>
              <a:cs typeface="Lato"/>
              <a:sym typeface="Lato"/>
            </a:endParaRPr>
          </a:p>
          <a:p>
            <a:pPr indent="0" lvl="0" marL="0" rtl="0" algn="l">
              <a:lnSpc>
                <a:spcPct val="115000"/>
              </a:lnSpc>
              <a:spcBef>
                <a:spcPts val="600"/>
              </a:spcBef>
              <a:spcAft>
                <a:spcPts val="0"/>
              </a:spcAft>
              <a:buNone/>
            </a:pPr>
            <a:r>
              <a:t/>
            </a:r>
            <a:endParaRPr b="0" i="1" sz="1200">
              <a:solidFill>
                <a:schemeClr val="accent1"/>
              </a:solidFill>
              <a:latin typeface="Lato"/>
              <a:ea typeface="Lato"/>
              <a:cs typeface="Lato"/>
              <a:sym typeface="Lato"/>
            </a:endParaRPr>
          </a:p>
          <a:p>
            <a:pPr indent="0" lvl="0" marL="0" rtl="0" algn="l">
              <a:spcBef>
                <a:spcPts val="600"/>
              </a:spcBef>
              <a:spcAft>
                <a:spcPts val="0"/>
              </a:spcAft>
              <a:buNone/>
            </a:pPr>
            <a:r>
              <a:t/>
            </a:r>
            <a:endParaRPr/>
          </a:p>
        </p:txBody>
      </p:sp>
      <p:sp>
        <p:nvSpPr>
          <p:cNvPr id="114" name="Google Shape;114;p18"/>
          <p:cNvSpPr txBox="1"/>
          <p:nvPr>
            <p:ph idx="1" type="body"/>
          </p:nvPr>
        </p:nvSpPr>
        <p:spPr>
          <a:xfrm>
            <a:off x="729450" y="2215725"/>
            <a:ext cx="3357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importancia de los clientes leales se traduce en una mayor </a:t>
            </a:r>
            <a:r>
              <a:rPr lang="es"/>
              <a:t>satisfacción</a:t>
            </a:r>
            <a:r>
              <a:rPr lang="es"/>
              <a:t> cuando los comparamos entre ellos. Para ejemplificar en </a:t>
            </a:r>
            <a:r>
              <a:rPr lang="es"/>
              <a:t>números la categoría de </a:t>
            </a:r>
            <a:r>
              <a:rPr lang="es"/>
              <a:t> leal representan 21111, mientras que los desleales 4782</a:t>
            </a:r>
            <a:endParaRPr/>
          </a:p>
        </p:txBody>
      </p:sp>
      <p:pic>
        <p:nvPicPr>
          <p:cNvPr id="115" name="Google Shape;115;p18"/>
          <p:cNvPicPr preferRelativeResize="0"/>
          <p:nvPr/>
        </p:nvPicPr>
        <p:blipFill>
          <a:blip r:embed="rId3">
            <a:alphaModFix/>
          </a:blip>
          <a:stretch>
            <a:fillRect/>
          </a:stretch>
        </p:blipFill>
        <p:spPr>
          <a:xfrm>
            <a:off x="4572000" y="1853850"/>
            <a:ext cx="4069622"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729450" y="1318650"/>
            <a:ext cx="28050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600"/>
              </a:spcAft>
              <a:buNone/>
            </a:pPr>
            <a:r>
              <a:rPr b="0" i="1" lang="es" sz="1200">
                <a:solidFill>
                  <a:schemeClr val="accent1"/>
                </a:solidFill>
                <a:latin typeface="Lato"/>
                <a:ea typeface="Lato"/>
                <a:cs typeface="Lato"/>
                <a:sym typeface="Lato"/>
              </a:rPr>
              <a:t>¿La clase de viaje (Eco, Business, Eco Plus) influye en la percepción del servicio?</a:t>
            </a:r>
            <a:endParaRPr/>
          </a:p>
        </p:txBody>
      </p:sp>
      <p:sp>
        <p:nvSpPr>
          <p:cNvPr id="121" name="Google Shape;121;p19"/>
          <p:cNvSpPr txBox="1"/>
          <p:nvPr>
            <p:ph idx="1" type="body"/>
          </p:nvPr>
        </p:nvSpPr>
        <p:spPr>
          <a:xfrm>
            <a:off x="352750" y="2473525"/>
            <a:ext cx="3295800" cy="147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t>Al comparar </a:t>
            </a:r>
            <a:r>
              <a:rPr lang="es"/>
              <a:t>satisfacción</a:t>
            </a:r>
            <a:r>
              <a:rPr lang="es"/>
              <a:t> del </a:t>
            </a:r>
            <a:r>
              <a:rPr lang="es"/>
              <a:t>cliente</a:t>
            </a:r>
            <a:r>
              <a:rPr lang="es"/>
              <a:t> y clase de viaje podemos concluir que hay una </a:t>
            </a:r>
            <a:r>
              <a:rPr lang="es"/>
              <a:t>relación</a:t>
            </a:r>
            <a:r>
              <a:rPr lang="es"/>
              <a:t> entre el tipo de clase y la </a:t>
            </a:r>
            <a:r>
              <a:rPr lang="es"/>
              <a:t>satisfacción reportada. La misma se distribuye entre 12457 de clase business, 11524 clase eco y 1912 Eco Plus</a:t>
            </a:r>
            <a:endParaRPr/>
          </a:p>
        </p:txBody>
      </p:sp>
      <p:pic>
        <p:nvPicPr>
          <p:cNvPr id="122" name="Google Shape;122;p19"/>
          <p:cNvPicPr preferRelativeResize="0"/>
          <p:nvPr/>
        </p:nvPicPr>
        <p:blipFill>
          <a:blip r:embed="rId3">
            <a:alphaModFix/>
          </a:blip>
          <a:stretch>
            <a:fillRect/>
          </a:stretch>
        </p:blipFill>
        <p:spPr>
          <a:xfrm>
            <a:off x="4134600" y="1717000"/>
            <a:ext cx="4007438" cy="2984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34323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i="1" lang="es" sz="1200">
                <a:solidFill>
                  <a:schemeClr val="accent1"/>
                </a:solidFill>
                <a:latin typeface="Lato"/>
                <a:ea typeface="Lato"/>
                <a:cs typeface="Lato"/>
                <a:sym typeface="Lato"/>
              </a:rPr>
              <a:t>¿Los retrasos de salida o llegada impactan en la satisfacción reportada?</a:t>
            </a:r>
            <a:br>
              <a:rPr b="0" i="1" lang="es" sz="1200">
                <a:solidFill>
                  <a:schemeClr val="accent1"/>
                </a:solidFill>
                <a:latin typeface="Lato"/>
                <a:ea typeface="Lato"/>
                <a:cs typeface="Lato"/>
                <a:sym typeface="Lato"/>
              </a:rPr>
            </a:br>
            <a:endParaRPr b="0" i="1" sz="1200">
              <a:solidFill>
                <a:schemeClr val="accent1"/>
              </a:solidFill>
              <a:latin typeface="Lato"/>
              <a:ea typeface="Lato"/>
              <a:cs typeface="Lato"/>
              <a:sym typeface="Lato"/>
            </a:endParaRPr>
          </a:p>
          <a:p>
            <a:pPr indent="0" lvl="0" marL="0" rtl="0" algn="l">
              <a:lnSpc>
                <a:spcPct val="115000"/>
              </a:lnSpc>
              <a:spcBef>
                <a:spcPts val="600"/>
              </a:spcBef>
              <a:spcAft>
                <a:spcPts val="0"/>
              </a:spcAft>
              <a:buNone/>
            </a:pPr>
            <a:r>
              <a:t/>
            </a:r>
            <a:endParaRPr b="0" i="1" sz="1200">
              <a:solidFill>
                <a:schemeClr val="accent1"/>
              </a:solidFill>
              <a:latin typeface="Lato"/>
              <a:ea typeface="Lato"/>
              <a:cs typeface="Lato"/>
              <a:sym typeface="Lato"/>
            </a:endParaRPr>
          </a:p>
          <a:p>
            <a:pPr indent="0" lvl="0" marL="0" rtl="0" algn="l">
              <a:lnSpc>
                <a:spcPct val="115000"/>
              </a:lnSpc>
              <a:spcBef>
                <a:spcPts val="600"/>
              </a:spcBef>
              <a:spcAft>
                <a:spcPts val="0"/>
              </a:spcAft>
              <a:buNone/>
            </a:pPr>
            <a:r>
              <a:t/>
            </a:r>
            <a:endParaRPr b="0" i="1" sz="1200">
              <a:solidFill>
                <a:schemeClr val="accent1"/>
              </a:solidFill>
              <a:latin typeface="Lato"/>
              <a:ea typeface="Lato"/>
              <a:cs typeface="Lato"/>
              <a:sym typeface="Lato"/>
            </a:endParaRPr>
          </a:p>
          <a:p>
            <a:pPr indent="0" lvl="0" marL="0" rtl="0" algn="l">
              <a:spcBef>
                <a:spcPts val="600"/>
              </a:spcBef>
              <a:spcAft>
                <a:spcPts val="0"/>
              </a:spcAft>
              <a:buNone/>
            </a:pPr>
            <a:r>
              <a:t/>
            </a:r>
            <a:endParaRPr/>
          </a:p>
        </p:txBody>
      </p:sp>
      <p:sp>
        <p:nvSpPr>
          <p:cNvPr id="128" name="Google Shape;128;p20"/>
          <p:cNvSpPr txBox="1"/>
          <p:nvPr>
            <p:ph idx="1" type="body"/>
          </p:nvPr>
        </p:nvSpPr>
        <p:spPr>
          <a:xfrm>
            <a:off x="729450" y="2021725"/>
            <a:ext cx="3150900" cy="226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
              <a:t>Cómo</a:t>
            </a:r>
            <a:r>
              <a:rPr lang="es"/>
              <a:t> afectan a la </a:t>
            </a:r>
            <a:r>
              <a:rPr lang="es"/>
              <a:t>satisfacción</a:t>
            </a:r>
            <a:r>
              <a:rPr lang="es"/>
              <a:t> reportada de los clientes el hecho de existir vuelos que tengan una mayor cantidad de minutos de retraso/salida.</a:t>
            </a:r>
            <a:endParaRPr/>
          </a:p>
          <a:p>
            <a:pPr indent="0" lvl="0" marL="0" rtl="0" algn="l">
              <a:spcBef>
                <a:spcPts val="1200"/>
              </a:spcBef>
              <a:spcAft>
                <a:spcPts val="0"/>
              </a:spcAft>
              <a:buNone/>
            </a:pPr>
            <a:r>
              <a:rPr lang="es"/>
              <a:t>En este caso se creo una funcion para saber el comportamiento en aquellos de </a:t>
            </a:r>
            <a:r>
              <a:rPr lang="es"/>
              <a:t>más</a:t>
            </a:r>
            <a:r>
              <a:rPr lang="es"/>
              <a:t> de 60 minutos.</a:t>
            </a:r>
            <a:endParaRPr/>
          </a:p>
          <a:p>
            <a:pPr indent="0" lvl="0" marL="0" rtl="0" algn="l">
              <a:spcBef>
                <a:spcPts val="1200"/>
              </a:spcBef>
              <a:spcAft>
                <a:spcPts val="1200"/>
              </a:spcAft>
              <a:buNone/>
            </a:pPr>
            <a:r>
              <a:rPr lang="es"/>
              <a:t>Sin retrasos altos es decir &lt;60 minutos (neutral o insatisfechos) fueron 13430 y satisfechos 10745 y aquellos que estaban en la nueva </a:t>
            </a:r>
            <a:r>
              <a:rPr lang="es"/>
              <a:t>categoría</a:t>
            </a:r>
            <a:r>
              <a:rPr lang="es"/>
              <a:t> de retrasos altos )neutral o insatisfechos) 1098 y 620 satisfechos. Lo que al final se traduce en que el % de satisfaccion cae mas en aquellos casos donde la salida/llegada es considerada tarde (&gt;60 minutos)</a:t>
            </a:r>
            <a:endParaRPr/>
          </a:p>
        </p:txBody>
      </p:sp>
      <p:pic>
        <p:nvPicPr>
          <p:cNvPr id="129" name="Google Shape;129;p20"/>
          <p:cNvPicPr preferRelativeResize="0"/>
          <p:nvPr/>
        </p:nvPicPr>
        <p:blipFill>
          <a:blip r:embed="rId3">
            <a:alphaModFix/>
          </a:blip>
          <a:stretch>
            <a:fillRect/>
          </a:stretch>
        </p:blipFill>
        <p:spPr>
          <a:xfrm>
            <a:off x="4572000" y="740700"/>
            <a:ext cx="3843250" cy="1885395"/>
          </a:xfrm>
          <a:prstGeom prst="rect">
            <a:avLst/>
          </a:prstGeom>
          <a:noFill/>
          <a:ln>
            <a:noFill/>
          </a:ln>
        </p:spPr>
      </p:pic>
      <p:pic>
        <p:nvPicPr>
          <p:cNvPr id="130" name="Google Shape;130;p20"/>
          <p:cNvPicPr preferRelativeResize="0"/>
          <p:nvPr/>
        </p:nvPicPr>
        <p:blipFill>
          <a:blip r:embed="rId4">
            <a:alphaModFix/>
          </a:blip>
          <a:stretch>
            <a:fillRect/>
          </a:stretch>
        </p:blipFill>
        <p:spPr>
          <a:xfrm>
            <a:off x="4572000" y="2706650"/>
            <a:ext cx="3843250" cy="206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2983500" cy="981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0" i="1" lang="es" sz="1200">
                <a:solidFill>
                  <a:schemeClr val="accent1"/>
                </a:solidFill>
                <a:latin typeface="Lato"/>
                <a:ea typeface="Lato"/>
                <a:cs typeface="Lato"/>
                <a:sym typeface="Lato"/>
              </a:rPr>
              <a:t>¿Las variables relacionadas con la experiencia a bordo (wifi, entretenimiento, comodidad) son determinantes de la satisfacción?</a:t>
            </a:r>
            <a:endParaRPr b="0" i="1" sz="1200">
              <a:solidFill>
                <a:schemeClr val="accent1"/>
              </a:solidFill>
              <a:latin typeface="Lato"/>
              <a:ea typeface="Lato"/>
              <a:cs typeface="Lato"/>
              <a:sym typeface="Lato"/>
            </a:endParaRPr>
          </a:p>
          <a:p>
            <a:pPr indent="0" lvl="0" marL="0" rtl="0" algn="l">
              <a:lnSpc>
                <a:spcPct val="115000"/>
              </a:lnSpc>
              <a:spcBef>
                <a:spcPts val="600"/>
              </a:spcBef>
              <a:spcAft>
                <a:spcPts val="0"/>
              </a:spcAft>
              <a:buNone/>
            </a:pPr>
            <a:r>
              <a:t/>
            </a:r>
            <a:endParaRPr b="0" i="1" sz="1200">
              <a:solidFill>
                <a:schemeClr val="accent1"/>
              </a:solidFill>
              <a:latin typeface="Lato"/>
              <a:ea typeface="Lato"/>
              <a:cs typeface="Lato"/>
              <a:sym typeface="Lato"/>
            </a:endParaRPr>
          </a:p>
          <a:p>
            <a:pPr indent="0" lvl="0" marL="0" rtl="0" algn="l">
              <a:lnSpc>
                <a:spcPct val="115000"/>
              </a:lnSpc>
              <a:spcBef>
                <a:spcPts val="600"/>
              </a:spcBef>
              <a:spcAft>
                <a:spcPts val="0"/>
              </a:spcAft>
              <a:buNone/>
            </a:pPr>
            <a:r>
              <a:t/>
            </a:r>
            <a:endParaRPr b="0" i="1" sz="1200">
              <a:solidFill>
                <a:schemeClr val="accent1"/>
              </a:solidFill>
              <a:latin typeface="Lato"/>
              <a:ea typeface="Lato"/>
              <a:cs typeface="Lato"/>
              <a:sym typeface="Lato"/>
            </a:endParaRPr>
          </a:p>
          <a:p>
            <a:pPr indent="0" lvl="0" marL="0" rtl="0" algn="l">
              <a:spcBef>
                <a:spcPts val="600"/>
              </a:spcBef>
              <a:spcAft>
                <a:spcPts val="0"/>
              </a:spcAft>
              <a:buNone/>
            </a:pPr>
            <a:r>
              <a:t/>
            </a:r>
            <a:endParaRPr/>
          </a:p>
        </p:txBody>
      </p:sp>
      <p:sp>
        <p:nvSpPr>
          <p:cNvPr id="136" name="Google Shape;136;p21"/>
          <p:cNvSpPr txBox="1"/>
          <p:nvPr>
            <p:ph idx="1" type="body"/>
          </p:nvPr>
        </p:nvSpPr>
        <p:spPr>
          <a:xfrm>
            <a:off x="477200" y="2512750"/>
            <a:ext cx="2800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Al ver la </a:t>
            </a:r>
            <a:r>
              <a:rPr lang="es"/>
              <a:t>correlación</a:t>
            </a:r>
            <a:r>
              <a:rPr lang="es"/>
              <a:t> entre los distintos servicios que se ofrecen podemos ver que aquellos como on-board service, inflight wifi service, leg room service, cleanliness son determinantes para la </a:t>
            </a:r>
            <a:r>
              <a:rPr lang="es"/>
              <a:t>satisfacción</a:t>
            </a:r>
            <a:r>
              <a:rPr lang="es"/>
              <a:t> del cliente ya que se encuentran </a:t>
            </a:r>
            <a:r>
              <a:rPr lang="es"/>
              <a:t>más</a:t>
            </a:r>
            <a:r>
              <a:rPr lang="es"/>
              <a:t> cercana a 1.</a:t>
            </a:r>
            <a:endParaRPr/>
          </a:p>
        </p:txBody>
      </p:sp>
      <p:pic>
        <p:nvPicPr>
          <p:cNvPr id="137" name="Google Shape;137;p21"/>
          <p:cNvPicPr preferRelativeResize="0"/>
          <p:nvPr/>
        </p:nvPicPr>
        <p:blipFill>
          <a:blip r:embed="rId3">
            <a:alphaModFix/>
          </a:blip>
          <a:stretch>
            <a:fillRect/>
          </a:stretch>
        </p:blipFill>
        <p:spPr>
          <a:xfrm>
            <a:off x="3841750" y="1318650"/>
            <a:ext cx="4804650" cy="3426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