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9" r:id="rId7"/>
    <p:sldId id="298" r:id="rId8"/>
    <p:sldId id="270" r:id="rId9"/>
    <p:sldId id="299" r:id="rId10"/>
    <p:sldId id="267" r:id="rId11"/>
    <p:sldId id="300" r:id="rId12"/>
    <p:sldId id="301" r:id="rId13"/>
    <p:sldId id="304" r:id="rId14"/>
    <p:sldId id="303" r:id="rId15"/>
    <p:sldId id="268" r:id="rId16"/>
    <p:sldId id="302" r:id="rId17"/>
    <p:sldId id="271" r:id="rId18"/>
    <p:sldId id="305" r:id="rId19"/>
    <p:sldId id="306" r:id="rId20"/>
    <p:sldId id="307" r:id="rId21"/>
    <p:sldId id="274" r:id="rId22"/>
    <p:sldId id="308" r:id="rId23"/>
    <p:sldId id="309" r:id="rId24"/>
    <p:sldId id="277" r:id="rId25"/>
    <p:sldId id="311" r:id="rId26"/>
    <p:sldId id="279" r:id="rId27"/>
  </p:sldIdLst>
  <p:sldSz cx="9144000" cy="5143500" type="screen16x9"/>
  <p:notesSz cx="6858000" cy="9144000"/>
  <p:embeddedFontLst>
    <p:embeddedFont>
      <p:font typeface="Exo 2" panose="020B060402020202020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EAEAEA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E65694-B67A-4283-BEDF-1CB5F7A4B339}">
  <a:tblStyle styleId="{BAE65694-B67A-4283-BEDF-1CB5F7A4B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baafe93df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baafe93df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73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255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baafe93df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baafe93df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8" r:id="rId14"/>
    <p:sldLayoutId id="2147483669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4400" dirty="0"/>
              <a:t>Price forecasting of financial instruments</a:t>
            </a: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Brainjar sync 21/05/2021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Lots of volatility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Designing a model for all markets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47" name="Google Shape;347;p44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28B9F-9FFF-4722-9838-324C4AE1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1" y="1486197"/>
            <a:ext cx="4736489" cy="2268266"/>
          </a:xfrm>
          <a:prstGeom prst="rect">
            <a:avLst/>
          </a:prstGeom>
        </p:spPr>
      </p:pic>
      <p:sp>
        <p:nvSpPr>
          <p:cNvPr id="6" name="Google Shape;213;p38">
            <a:extLst>
              <a:ext uri="{FF2B5EF4-FFF2-40B4-BE49-F238E27FC236}">
                <a16:creationId xmlns:a16="http://schemas.microsoft.com/office/drawing/2014/main" id="{CD8BEE6D-F325-473B-8223-5C598F811D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Long short term memory (lstm)</a:t>
            </a:r>
            <a:endParaRPr sz="24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D859F7D-2446-41FA-A2F6-FB05A1AE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935" y="1584228"/>
            <a:ext cx="3108306" cy="20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16EC4-1B9A-4A8A-9821-000A9810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11" y="1323841"/>
            <a:ext cx="3919418" cy="2495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96914-80D4-4B46-848B-38F165B1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86" y="1323841"/>
            <a:ext cx="3927103" cy="2495813"/>
          </a:xfrm>
          <a:prstGeom prst="rect">
            <a:avLst/>
          </a:prstGeom>
        </p:spPr>
      </p:pic>
      <p:sp>
        <p:nvSpPr>
          <p:cNvPr id="7" name="Google Shape;213;p38">
            <a:extLst>
              <a:ext uri="{FF2B5EF4-FFF2-40B4-BE49-F238E27FC236}">
                <a16:creationId xmlns:a16="http://schemas.microsoft.com/office/drawing/2014/main" id="{7424D285-D9DA-4861-9894-E226D6EE0F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Predicting the closing price of tomorrow’s session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4094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3;p38">
            <a:extLst>
              <a:ext uri="{FF2B5EF4-FFF2-40B4-BE49-F238E27FC236}">
                <a16:creationId xmlns:a16="http://schemas.microsoft.com/office/drawing/2014/main" id="{7424D285-D9DA-4861-9894-E226D6EE0F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Split (80/20)</a:t>
            </a: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F4FE7-7C96-4521-9FF0-0C5B0D9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4" y="1414918"/>
            <a:ext cx="3764148" cy="2313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0264A-E850-4CF2-B144-CAC4BF02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"/>
          <a:stretch/>
        </p:blipFill>
        <p:spPr>
          <a:xfrm>
            <a:off x="4572000" y="1414918"/>
            <a:ext cx="4206256" cy="23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2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BE576-533F-4E3E-9E03-684A54AE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48" y="924271"/>
            <a:ext cx="3824504" cy="3294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431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Volatility as a feature</a:t>
            </a:r>
            <a:endParaRPr dirty="0"/>
          </a:p>
        </p:txBody>
      </p:sp>
      <p:sp>
        <p:nvSpPr>
          <p:cNvPr id="360" name="Google Shape;360;p45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Ohlc (high - high)</a:t>
            </a:r>
            <a:endParaRPr dirty="0"/>
          </a:p>
        </p:txBody>
      </p:sp>
      <p:sp>
        <p:nvSpPr>
          <p:cNvPr id="361" name="Google Shape;361;p45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Feature-related</a:t>
            </a:r>
            <a:endParaRPr dirty="0"/>
          </a:p>
        </p:txBody>
      </p:sp>
      <p:sp>
        <p:nvSpPr>
          <p:cNvPr id="362" name="Google Shape;362;p45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Ohlc (open – close)</a:t>
            </a:r>
            <a:endParaRPr dirty="0"/>
          </a:p>
        </p:txBody>
      </p:sp>
      <p:sp>
        <p:nvSpPr>
          <p:cNvPr id="363" name="Google Shape;363;p45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Session-related</a:t>
            </a:r>
            <a:endParaRPr dirty="0"/>
          </a:p>
        </p:txBody>
      </p:sp>
      <p:sp>
        <p:nvSpPr>
          <p:cNvPr id="364" name="Google Shape;364;p45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Measurements</a:t>
            </a:r>
            <a:endParaRPr dirty="0"/>
          </a:p>
        </p:txBody>
      </p:sp>
      <p:sp>
        <p:nvSpPr>
          <p:cNvPr id="365" name="Google Shape;365;p45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Average true range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Exponential ma</a:t>
            </a:r>
          </a:p>
        </p:txBody>
      </p:sp>
      <p:cxnSp>
        <p:nvCxnSpPr>
          <p:cNvPr id="372" name="Google Shape;372;p45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8" name="Google Shape;378;p45"/>
          <p:cNvGrpSpPr/>
          <p:nvPr/>
        </p:nvGrpSpPr>
        <p:grpSpPr>
          <a:xfrm>
            <a:off x="1189260" y="1308215"/>
            <a:ext cx="330936" cy="330743"/>
            <a:chOff x="-49764975" y="3183375"/>
            <a:chExt cx="299300" cy="299125"/>
          </a:xfrm>
        </p:grpSpPr>
        <p:sp>
          <p:nvSpPr>
            <p:cNvPr id="379" name="Google Shape;379;p45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378;p45">
            <a:extLst>
              <a:ext uri="{FF2B5EF4-FFF2-40B4-BE49-F238E27FC236}">
                <a16:creationId xmlns:a16="http://schemas.microsoft.com/office/drawing/2014/main" id="{6E645EC5-420D-4E75-907D-6AAAA625431F}"/>
              </a:ext>
            </a:extLst>
          </p:cNvPr>
          <p:cNvGrpSpPr/>
          <p:nvPr/>
        </p:nvGrpSpPr>
        <p:grpSpPr>
          <a:xfrm>
            <a:off x="2802208" y="1322021"/>
            <a:ext cx="330936" cy="330743"/>
            <a:chOff x="-49764975" y="3183375"/>
            <a:chExt cx="299300" cy="299125"/>
          </a:xfrm>
        </p:grpSpPr>
        <p:sp>
          <p:nvSpPr>
            <p:cNvPr id="71" name="Google Shape;379;p45">
              <a:extLst>
                <a:ext uri="{FF2B5EF4-FFF2-40B4-BE49-F238E27FC236}">
                  <a16:creationId xmlns:a16="http://schemas.microsoft.com/office/drawing/2014/main" id="{8F8758F7-DDA3-4ACD-A276-072F836BDD79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0;p45">
              <a:extLst>
                <a:ext uri="{FF2B5EF4-FFF2-40B4-BE49-F238E27FC236}">
                  <a16:creationId xmlns:a16="http://schemas.microsoft.com/office/drawing/2014/main" id="{B878E7C2-D4C5-401A-8D78-4BCE5AF1A1EA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1;p45">
              <a:extLst>
                <a:ext uri="{FF2B5EF4-FFF2-40B4-BE49-F238E27FC236}">
                  <a16:creationId xmlns:a16="http://schemas.microsoft.com/office/drawing/2014/main" id="{3703AA4D-AFAB-4DD4-9093-15F8CCE5E80B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2;p45">
              <a:extLst>
                <a:ext uri="{FF2B5EF4-FFF2-40B4-BE49-F238E27FC236}">
                  <a16:creationId xmlns:a16="http://schemas.microsoft.com/office/drawing/2014/main" id="{F20452C6-F77E-4FCB-A531-58A40FDE1F7B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3;p45">
              <a:extLst>
                <a:ext uri="{FF2B5EF4-FFF2-40B4-BE49-F238E27FC236}">
                  <a16:creationId xmlns:a16="http://schemas.microsoft.com/office/drawing/2014/main" id="{41FE4C66-7846-4446-BF40-F27998FB8F6F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4;p45">
              <a:extLst>
                <a:ext uri="{FF2B5EF4-FFF2-40B4-BE49-F238E27FC236}">
                  <a16:creationId xmlns:a16="http://schemas.microsoft.com/office/drawing/2014/main" id="{FD2E6267-A17E-423B-A284-C7C471FB3BB0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5;p45">
              <a:extLst>
                <a:ext uri="{FF2B5EF4-FFF2-40B4-BE49-F238E27FC236}">
                  <a16:creationId xmlns:a16="http://schemas.microsoft.com/office/drawing/2014/main" id="{AA363BBA-3A90-4FAB-BA53-5F0BC195C10B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6;p45">
              <a:extLst>
                <a:ext uri="{FF2B5EF4-FFF2-40B4-BE49-F238E27FC236}">
                  <a16:creationId xmlns:a16="http://schemas.microsoft.com/office/drawing/2014/main" id="{76F7C710-CB4A-4339-9210-534E08F52C8D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7;p45">
              <a:extLst>
                <a:ext uri="{FF2B5EF4-FFF2-40B4-BE49-F238E27FC236}">
                  <a16:creationId xmlns:a16="http://schemas.microsoft.com/office/drawing/2014/main" id="{0A78B25C-7997-41E8-8187-BF00A13E73E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78;p45">
            <a:extLst>
              <a:ext uri="{FF2B5EF4-FFF2-40B4-BE49-F238E27FC236}">
                <a16:creationId xmlns:a16="http://schemas.microsoft.com/office/drawing/2014/main" id="{3E44612C-DCBC-42B8-9001-53CA4942A54A}"/>
              </a:ext>
            </a:extLst>
          </p:cNvPr>
          <p:cNvGrpSpPr/>
          <p:nvPr/>
        </p:nvGrpSpPr>
        <p:grpSpPr>
          <a:xfrm>
            <a:off x="4415157" y="1335037"/>
            <a:ext cx="330936" cy="330743"/>
            <a:chOff x="-49764975" y="3183375"/>
            <a:chExt cx="299300" cy="299125"/>
          </a:xfrm>
        </p:grpSpPr>
        <p:sp>
          <p:nvSpPr>
            <p:cNvPr id="81" name="Google Shape;379;p45">
              <a:extLst>
                <a:ext uri="{FF2B5EF4-FFF2-40B4-BE49-F238E27FC236}">
                  <a16:creationId xmlns:a16="http://schemas.microsoft.com/office/drawing/2014/main" id="{D2522A08-2FE5-49AB-9CED-FE1D63E181D4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0;p45">
              <a:extLst>
                <a:ext uri="{FF2B5EF4-FFF2-40B4-BE49-F238E27FC236}">
                  <a16:creationId xmlns:a16="http://schemas.microsoft.com/office/drawing/2014/main" id="{C660A9A3-A699-4456-A313-EB3AED0678E5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1;p45">
              <a:extLst>
                <a:ext uri="{FF2B5EF4-FFF2-40B4-BE49-F238E27FC236}">
                  <a16:creationId xmlns:a16="http://schemas.microsoft.com/office/drawing/2014/main" id="{D956958D-496B-4BB4-AC50-8415AF6BF9B2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2;p45">
              <a:extLst>
                <a:ext uri="{FF2B5EF4-FFF2-40B4-BE49-F238E27FC236}">
                  <a16:creationId xmlns:a16="http://schemas.microsoft.com/office/drawing/2014/main" id="{03A0F135-D177-41A6-AC40-4746B5CB3EF2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3;p45">
              <a:extLst>
                <a:ext uri="{FF2B5EF4-FFF2-40B4-BE49-F238E27FC236}">
                  <a16:creationId xmlns:a16="http://schemas.microsoft.com/office/drawing/2014/main" id="{8DB2EACD-C0AA-48C8-8A51-C6EF8A7D6759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4;p45">
              <a:extLst>
                <a:ext uri="{FF2B5EF4-FFF2-40B4-BE49-F238E27FC236}">
                  <a16:creationId xmlns:a16="http://schemas.microsoft.com/office/drawing/2014/main" id="{6C43E36B-F66E-4D7B-AF2C-2AB3688A9453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5;p45">
              <a:extLst>
                <a:ext uri="{FF2B5EF4-FFF2-40B4-BE49-F238E27FC236}">
                  <a16:creationId xmlns:a16="http://schemas.microsoft.com/office/drawing/2014/main" id="{05780351-064A-4B67-B408-FE264AE766DB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6;p45">
              <a:extLst>
                <a:ext uri="{FF2B5EF4-FFF2-40B4-BE49-F238E27FC236}">
                  <a16:creationId xmlns:a16="http://schemas.microsoft.com/office/drawing/2014/main" id="{2DD258BE-E4AB-444F-A6B2-DD41C4F95C1B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7;p45">
              <a:extLst>
                <a:ext uri="{FF2B5EF4-FFF2-40B4-BE49-F238E27FC236}">
                  <a16:creationId xmlns:a16="http://schemas.microsoft.com/office/drawing/2014/main" id="{4C190DAB-F85B-4467-88D6-511519B29B07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878B01A-6FEC-450F-9E9C-8A1BC1DCEA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4" y="1844484"/>
            <a:ext cx="3383470" cy="1997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12FA69-DE5D-4D08-98A4-0CB17345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48" y="4010346"/>
            <a:ext cx="8765656" cy="8913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3;p38">
            <a:extLst>
              <a:ext uri="{FF2B5EF4-FFF2-40B4-BE49-F238E27FC236}">
                <a16:creationId xmlns:a16="http://schemas.microsoft.com/office/drawing/2014/main" id="{7424D285-D9DA-4861-9894-E226D6EE0F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Predicting the boundaries of tomorrow’s session</a:t>
            </a:r>
            <a:endParaRPr sz="2400" dirty="0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BC08FCBB-13C0-4849-A252-4FE5B671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34828"/>
            <a:ext cx="3852843" cy="2868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A25804-D479-4AD2-B467-E6FF18D79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9"/>
          <a:stretch/>
        </p:blipFill>
        <p:spPr>
          <a:xfrm>
            <a:off x="1259700" y="1299050"/>
            <a:ext cx="2634493" cy="1638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F47CFC-1BF5-471B-9A34-2F3C1CCC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00" y="2986629"/>
            <a:ext cx="2634495" cy="16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0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 many variables</a:t>
            </a:r>
            <a:endParaRPr dirty="0"/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Returning to categorical variables</a:t>
            </a:r>
            <a:endParaRPr dirty="0"/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161A87-207F-41DF-8F6F-7ACEAF23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018116"/>
            <a:ext cx="8728364" cy="1436387"/>
          </a:xfrm>
          <a:prstGeom prst="rect">
            <a:avLst/>
          </a:prstGeom>
        </p:spPr>
      </p:pic>
      <p:sp>
        <p:nvSpPr>
          <p:cNvPr id="7" name="Google Shape;213;p38">
            <a:extLst>
              <a:ext uri="{FF2B5EF4-FFF2-40B4-BE49-F238E27FC236}">
                <a16:creationId xmlns:a16="http://schemas.microsoft.com/office/drawing/2014/main" id="{DA24067D-0B22-473D-83EC-8B85FCADC0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Signal implementation</a:t>
            </a:r>
            <a:endParaRPr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1C833-7E22-430E-B878-815DA5FCE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6" r="14912"/>
          <a:stretch/>
        </p:blipFill>
        <p:spPr>
          <a:xfrm>
            <a:off x="207818" y="2617741"/>
            <a:ext cx="2202872" cy="2076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7FAAD7-D0EC-450E-8BDE-74C75651F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924" y="2617741"/>
            <a:ext cx="6685076" cy="10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3;p38">
            <a:extLst>
              <a:ext uri="{FF2B5EF4-FFF2-40B4-BE49-F238E27FC236}">
                <a16:creationId xmlns:a16="http://schemas.microsoft.com/office/drawing/2014/main" id="{DA24067D-0B22-473D-83EC-8B85FCADC0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Outcome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7B8F0-FE31-48FD-B9A3-13AD6D37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7" y="1466361"/>
            <a:ext cx="4129034" cy="2525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DE816C-E703-45FB-BC2E-4082F80E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36" y="1466361"/>
            <a:ext cx="3871937" cy="25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0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Subject internship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 I’m trying to solve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" name="Google Shape;172;p35">
            <a:hlinkClick r:id="rId7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problem of data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Proprietary data or universally available?</a:t>
            </a:r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Lots of volatility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 many variables</a:t>
            </a:r>
            <a:endParaRPr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6811558" y="218698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Changing my output</a:t>
            </a:r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Backtesting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nl-NL" dirty="0"/>
              <a:t>Baseline performance versus algorithm 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Retrospective</a:t>
            </a:r>
            <a:endParaRPr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ongoing process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75;p35">
            <a:extLst>
              <a:ext uri="{FF2B5EF4-FFF2-40B4-BE49-F238E27FC236}">
                <a16:creationId xmlns:a16="http://schemas.microsoft.com/office/drawing/2014/main" id="{C11B0179-AD48-4E0F-8454-FEFF9B45454F}"/>
              </a:ext>
            </a:extLst>
          </p:cNvPr>
          <p:cNvSpPr txBox="1">
            <a:spLocks/>
          </p:cNvSpPr>
          <p:nvPr/>
        </p:nvSpPr>
        <p:spPr>
          <a:xfrm>
            <a:off x="690446" y="2545621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 err="1"/>
              <a:t>Designing</a:t>
            </a:r>
            <a:r>
              <a:rPr lang="nl-NL" dirty="0"/>
              <a:t> a 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markets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Classification report</a:t>
            </a:r>
            <a:endParaRPr dirty="0"/>
          </a:p>
        </p:txBody>
      </p:sp>
      <p:sp>
        <p:nvSpPr>
          <p:cNvPr id="425" name="Google Shape;425;p47"/>
          <p:cNvSpPr/>
          <p:nvPr/>
        </p:nvSpPr>
        <p:spPr>
          <a:xfrm>
            <a:off x="1508225" y="1359425"/>
            <a:ext cx="6019500" cy="2778300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26" name="Google Shape;426;p47"/>
          <p:cNvGraphicFramePr/>
          <p:nvPr>
            <p:extLst>
              <p:ext uri="{D42A27DB-BD31-4B8C-83A1-F6EECF244321}">
                <p14:modId xmlns:p14="http://schemas.microsoft.com/office/powerpoint/2010/main" val="2832209048"/>
              </p:ext>
            </p:extLst>
          </p:nvPr>
        </p:nvGraphicFramePr>
        <p:xfrm>
          <a:off x="1618875" y="1343925"/>
          <a:ext cx="5906250" cy="2793800"/>
        </p:xfrm>
        <a:graphic>
          <a:graphicData uri="http://schemas.openxmlformats.org/drawingml/2006/table">
            <a:tbl>
              <a:tblPr>
                <a:noFill/>
                <a:tableStyleId>{BAE65694-B67A-4283-BEDF-1CB5F7A4B339}</a:tableStyleId>
              </a:tblPr>
              <a:tblGrid>
                <a:gridCol w="11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Precision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Recall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F</a:t>
                      </a: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1-score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Support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nl-NL" sz="1200" b="0" i="0" u="none" strike="noStrike" cap="none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Arial"/>
                          <a:sym typeface="Arial"/>
                        </a:rPr>
                        <a:t>0.94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nl-NL" sz="1200" b="0" i="0" u="none" strike="noStrike" cap="none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Arial"/>
                          <a:sym typeface="Arial"/>
                        </a:rPr>
                        <a:t>0.63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Arial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nl-NL" sz="1200" b="0" i="0" u="none" strike="noStrike" cap="none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Arial"/>
                          <a:sym typeface="Arial"/>
                        </a:rPr>
                        <a:t>0.76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Arial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nl-NL" sz="1200" b="0" i="0" u="none" strike="noStrike" cap="none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Arial"/>
                          <a:sym typeface="Arial"/>
                        </a:rPr>
                        <a:t>475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Arial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nl-NL" sz="1200" b="0" i="0" u="none" strike="noStrike" cap="none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Arial"/>
                          <a:sym typeface="Arial"/>
                        </a:rPr>
                        <a:t>0.24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Arial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nl-NL" sz="1200" b="0" i="0" u="none" strike="noStrike" cap="none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Arial"/>
                          <a:sym typeface="Arial"/>
                        </a:rPr>
                        <a:t>0.74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Arial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nl-NL" sz="1200" b="0" i="0" u="none" strike="noStrike" cap="none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Arial"/>
                          <a:sym typeface="Arial"/>
                        </a:rPr>
                        <a:t>0.36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Arial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nl-NL" sz="1200" b="0" i="0" u="none" strike="noStrike" cap="none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Arial"/>
                          <a:sym typeface="Arial"/>
                        </a:rPr>
                        <a:t>73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Accuracy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0.65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548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27" name="Google Shape;427;p47"/>
          <p:cNvCxnSpPr/>
          <p:nvPr/>
        </p:nvCxnSpPr>
        <p:spPr>
          <a:xfrm rot="10800000">
            <a:off x="-6750" y="2740825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 rot="10800000">
            <a:off x="-6750" y="3439275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7"/>
          <p:cNvCxnSpPr/>
          <p:nvPr/>
        </p:nvCxnSpPr>
        <p:spPr>
          <a:xfrm>
            <a:off x="1508225" y="2740825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47"/>
          <p:cNvCxnSpPr/>
          <p:nvPr/>
        </p:nvCxnSpPr>
        <p:spPr>
          <a:xfrm>
            <a:off x="1508225" y="3439275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495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Backtesting</a:t>
            </a:r>
            <a:endParaRPr dirty="0"/>
          </a:p>
        </p:txBody>
      </p:sp>
      <p:sp>
        <p:nvSpPr>
          <p:cNvPr id="479" name="Google Shape;479;p51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80" name="Google Shape;480;p51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performance versus algorithm performance</a:t>
            </a:r>
            <a:endParaRPr dirty="0"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3;p38">
            <a:extLst>
              <a:ext uri="{FF2B5EF4-FFF2-40B4-BE49-F238E27FC236}">
                <a16:creationId xmlns:a16="http://schemas.microsoft.com/office/drawing/2014/main" id="{DA24067D-0B22-473D-83EC-8B85FCADC0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Profitability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F4A78-8B42-47C1-BF5C-B251F342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85" y="951610"/>
            <a:ext cx="2954690" cy="3839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AB357-0D4E-4C87-9580-86FAEE33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9226"/>
            <a:ext cx="3750115" cy="21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3;p38">
            <a:extLst>
              <a:ext uri="{FF2B5EF4-FFF2-40B4-BE49-F238E27FC236}">
                <a16:creationId xmlns:a16="http://schemas.microsoft.com/office/drawing/2014/main" id="{DA24067D-0B22-473D-83EC-8B85FCADC0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Statistics</a:t>
            </a:r>
            <a:endParaRPr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F2185-12EA-4B31-93E5-6350AAB3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801"/>
            <a:ext cx="9144000" cy="35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Retrospective</a:t>
            </a:r>
            <a:endParaRPr dirty="0"/>
          </a:p>
        </p:txBody>
      </p:sp>
      <p:sp>
        <p:nvSpPr>
          <p:cNvPr id="616" name="Google Shape;616;p54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17" name="Google Shape;617;p54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overview</a:t>
            </a:r>
            <a:endParaRPr dirty="0"/>
          </a:p>
        </p:txBody>
      </p:sp>
      <p:cxnSp>
        <p:nvCxnSpPr>
          <p:cNvPr id="618" name="Google Shape;618;p54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Signal generation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fine tuning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Backtest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on other financial markets</a:t>
            </a:r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75;p35">
            <a:extLst>
              <a:ext uri="{FF2B5EF4-FFF2-40B4-BE49-F238E27FC236}">
                <a16:creationId xmlns:a16="http://schemas.microsoft.com/office/drawing/2014/main" id="{C11B0179-AD48-4E0F-8454-FEFF9B45454F}"/>
              </a:ext>
            </a:extLst>
          </p:cNvPr>
          <p:cNvSpPr txBox="1">
            <a:spLocks/>
          </p:cNvSpPr>
          <p:nvPr/>
        </p:nvSpPr>
        <p:spPr>
          <a:xfrm>
            <a:off x="690446" y="2545621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should you make predictions?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43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663" name="Google Shape;663;p56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 internship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The problem </a:t>
            </a:r>
            <a:r>
              <a:rPr lang="nl-NL" dirty="0" err="1"/>
              <a:t>I’m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solve</a:t>
            </a:r>
            <a:endParaRPr lang="nl-NL"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90% of traders lose 90% of their capital in 90 days.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90-90-90 rule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problem of data</a:t>
            </a:r>
            <a:endParaRPr dirty="0"/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Proprietary data or universally available?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399608" y="1821475"/>
            <a:ext cx="1975500" cy="2628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one is better?</a:t>
            </a:r>
            <a:endParaRPr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659874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Proprietary data</a:t>
            </a:r>
            <a:endParaRPr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+ Technical relationships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+ Fundamental relationships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- Scalability</a:t>
            </a:r>
          </a:p>
        </p:txBody>
      </p:sp>
      <p:sp>
        <p:nvSpPr>
          <p:cNvPr id="418" name="Google Shape;418;p46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Exchange data</a:t>
            </a:r>
            <a:endParaRPr dirty="0"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1"/>
                </a:solidFill>
              </a:rPr>
              <a:t>+ Technical relationships</a:t>
            </a:r>
          </a:p>
          <a:p>
            <a:pPr marL="0" indent="0"/>
            <a:r>
              <a:rPr lang="en" dirty="0">
                <a:solidFill>
                  <a:schemeClr val="lt1"/>
                </a:solidFill>
              </a:rPr>
              <a:t>- Fundamental relationships</a:t>
            </a:r>
          </a:p>
          <a:p>
            <a:pPr marL="0" indent="0"/>
            <a:r>
              <a:rPr lang="en" dirty="0">
                <a:solidFill>
                  <a:schemeClr val="lt1"/>
                </a:solidFill>
              </a:rPr>
              <a:t>+ Scalability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1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3F9E00E-4B7E-4D4E-A4B4-FD9A076C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5" y="1179359"/>
            <a:ext cx="3733390" cy="2784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38AAE-B1DB-442B-B677-C1E503A6D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1" t="4932" b="10304"/>
          <a:stretch/>
        </p:blipFill>
        <p:spPr>
          <a:xfrm>
            <a:off x="3959424" y="1517728"/>
            <a:ext cx="5010641" cy="2108043"/>
          </a:xfrm>
          <a:prstGeom prst="rect">
            <a:avLst/>
          </a:prstGeom>
        </p:spPr>
      </p:pic>
      <p:sp>
        <p:nvSpPr>
          <p:cNvPr id="8" name="Google Shape;213;p38">
            <a:extLst>
              <a:ext uri="{FF2B5EF4-FFF2-40B4-BE49-F238E27FC236}">
                <a16:creationId xmlns:a16="http://schemas.microsoft.com/office/drawing/2014/main" id="{113EBB47-D5E0-4277-BBDF-B463D8C1BB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Proprietary</a:t>
            </a:r>
            <a:r>
              <a:rPr lang="en" dirty="0"/>
              <a:t> </a:t>
            </a:r>
            <a:r>
              <a:rPr lang="en" sz="2400" dirty="0"/>
              <a:t>data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5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Classification report</a:t>
            </a:r>
            <a:endParaRPr dirty="0"/>
          </a:p>
        </p:txBody>
      </p:sp>
      <p:sp>
        <p:nvSpPr>
          <p:cNvPr id="425" name="Google Shape;425;p47"/>
          <p:cNvSpPr/>
          <p:nvPr/>
        </p:nvSpPr>
        <p:spPr>
          <a:xfrm>
            <a:off x="1508225" y="1359425"/>
            <a:ext cx="6019500" cy="2778300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26" name="Google Shape;426;p47"/>
          <p:cNvGraphicFramePr/>
          <p:nvPr>
            <p:extLst>
              <p:ext uri="{D42A27DB-BD31-4B8C-83A1-F6EECF244321}">
                <p14:modId xmlns:p14="http://schemas.microsoft.com/office/powerpoint/2010/main" val="2121771536"/>
              </p:ext>
            </p:extLst>
          </p:nvPr>
        </p:nvGraphicFramePr>
        <p:xfrm>
          <a:off x="1618875" y="1343925"/>
          <a:ext cx="5906250" cy="2793800"/>
        </p:xfrm>
        <a:graphic>
          <a:graphicData uri="http://schemas.openxmlformats.org/drawingml/2006/table">
            <a:tbl>
              <a:tblPr>
                <a:noFill/>
                <a:tableStyleId>{BAE65694-B67A-4283-BEDF-1CB5F7A4B339}</a:tableStyleId>
              </a:tblPr>
              <a:tblGrid>
                <a:gridCol w="11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Precision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Recall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F</a:t>
                      </a: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1-score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Support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0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0.62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0.71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0.66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69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0.68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0.59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0.63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73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Accuracy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0.65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142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27" name="Google Shape;427;p47"/>
          <p:cNvCxnSpPr/>
          <p:nvPr/>
        </p:nvCxnSpPr>
        <p:spPr>
          <a:xfrm rot="10800000">
            <a:off x="-6750" y="2740825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 rot="10800000">
            <a:off x="-6750" y="3439275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7"/>
          <p:cNvCxnSpPr/>
          <p:nvPr/>
        </p:nvCxnSpPr>
        <p:spPr>
          <a:xfrm>
            <a:off x="1508225" y="2740825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47"/>
          <p:cNvCxnSpPr/>
          <p:nvPr/>
        </p:nvCxnSpPr>
        <p:spPr>
          <a:xfrm>
            <a:off x="1508225" y="3439275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38">
            <a:extLst>
              <a:ext uri="{FF2B5EF4-FFF2-40B4-BE49-F238E27FC236}">
                <a16:creationId xmlns:a16="http://schemas.microsoft.com/office/drawing/2014/main" id="{EB38D3EC-72A7-46D1-BC07-0A5B1B92F5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Exchange</a:t>
            </a:r>
            <a:r>
              <a:rPr lang="en" dirty="0"/>
              <a:t> </a:t>
            </a:r>
            <a:r>
              <a:rPr lang="en" sz="2400" dirty="0"/>
              <a:t>data</a:t>
            </a:r>
            <a:endParaRPr sz="2400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6086CE3-C4A4-4576-9DDE-CCEECA3B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0" y="1299050"/>
            <a:ext cx="3867550" cy="2527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04F789-9816-47FB-BB77-41E8DFF3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71" y="1257896"/>
            <a:ext cx="3480155" cy="2610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F62A21-E5A7-43ED-8848-D5845933D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543" y="4319450"/>
            <a:ext cx="5429683" cy="4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170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278</Words>
  <Application>Microsoft Office PowerPoint</Application>
  <PresentationFormat>On-screen Show (16:9)</PresentationFormat>
  <Paragraphs>116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Exo 2</vt:lpstr>
      <vt:lpstr>Roboto Condensed</vt:lpstr>
      <vt:lpstr>Roboto Condensed Light</vt:lpstr>
      <vt:lpstr>Fira Sans Extra Condensed Medium</vt:lpstr>
      <vt:lpstr>Tech Newsletter XL by Slidesgo</vt:lpstr>
      <vt:lpstr>Price forecasting of financial instruments</vt:lpstr>
      <vt:lpstr>TABLE OF CONTENTS</vt:lpstr>
      <vt:lpstr>Subject internship</vt:lpstr>
      <vt:lpstr>The 90-90-90 rule</vt:lpstr>
      <vt:lpstr>One problem of data</vt:lpstr>
      <vt:lpstr>Which one is better?</vt:lpstr>
      <vt:lpstr>Proprietary data</vt:lpstr>
      <vt:lpstr>Classification report</vt:lpstr>
      <vt:lpstr>Exchange data</vt:lpstr>
      <vt:lpstr>Lots of volatility</vt:lpstr>
      <vt:lpstr>Long short term memory (lstm)</vt:lpstr>
      <vt:lpstr>Predicting the closing price of tomorrow’s session</vt:lpstr>
      <vt:lpstr>Split (80/20)</vt:lpstr>
      <vt:lpstr>PowerPoint Presentation</vt:lpstr>
      <vt:lpstr>Volatility as a feature</vt:lpstr>
      <vt:lpstr>Predicting the boundaries of tomorrow’s session</vt:lpstr>
      <vt:lpstr>Too many variables</vt:lpstr>
      <vt:lpstr>Signal implementation</vt:lpstr>
      <vt:lpstr>Outcome</vt:lpstr>
      <vt:lpstr>Classification report</vt:lpstr>
      <vt:lpstr>Backtesting</vt:lpstr>
      <vt:lpstr>Profitability</vt:lpstr>
      <vt:lpstr>Statistics</vt:lpstr>
      <vt:lpstr>Retrospective</vt:lpstr>
      <vt:lpstr>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forecasting of financial instruments</dc:title>
  <cp:lastModifiedBy>Stijn Van Peer</cp:lastModifiedBy>
  <cp:revision>89</cp:revision>
  <dcterms:modified xsi:type="dcterms:W3CDTF">2021-05-21T12:10:35Z</dcterms:modified>
</cp:coreProperties>
</file>