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  <p:sldMasterId id="2147483744" r:id="rId5"/>
  </p:sldMasterIdLst>
  <p:notesMasterIdLst>
    <p:notesMasterId r:id="rId15"/>
  </p:notesMasterIdLst>
  <p:sldIdLst>
    <p:sldId id="256" r:id="rId6"/>
    <p:sldId id="257" r:id="rId7"/>
    <p:sldId id="282" r:id="rId8"/>
    <p:sldId id="281" r:id="rId9"/>
    <p:sldId id="301" r:id="rId10"/>
    <p:sldId id="303" r:id="rId11"/>
    <p:sldId id="305" r:id="rId12"/>
    <p:sldId id="304" r:id="rId13"/>
    <p:sldId id="302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246DC2-E5E5-1B82-E11F-EC959B0133B3}" name="Thijs Bieling" initials="TB" userId="S::tjbieling@PlenseTechnologiesBV.onmicrosoft.com::32e27259-2a1c-473c-9186-a8d5b1c643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771B-CBDE-4A5A-A76E-DC085AB8D31A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029F9-0F2A-4F8E-A79E-81FAC7E42DE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877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5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7427-5133-136F-2E46-72ADD408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DB863-A6E3-3DFF-4863-69D475BF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B3581-4ADA-CC81-CFE2-29180ADA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96CC-53E0-4C12-A456-E0E0914E6B06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472B-970C-145D-02C2-08917325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C739E-86CC-7E2F-1B10-A986C59E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AA89A4F1-A555-1875-7382-0DE7963D00D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64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7AFC-2CA8-5732-0EAB-0F0C03BC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29A30-6F3F-A002-BAA0-612BF651D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F9DF-54F9-D4AE-01B7-2B34B758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8F53-653D-415E-B6DC-0CB17314AC60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C23D-5FFD-7CE8-5C92-1CE86DF6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54E7-595F-1662-FF8B-C3AC0A68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3C1420F6-8462-57AC-6BB3-7AD5B38E0B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011869" y="845343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6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3BEA7-44C1-C15E-5500-CCBED9E94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E6832-9171-42D2-B7F5-2DCD51DFE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B1CDB-A55C-B73C-9AF7-632536B3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2AF47-96DD-4F76-BAFB-6300FD0BEBC5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9A4B-EE57-623F-246C-78047AEC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D66F-0616-7F8B-E1E9-0F3F4FD9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E3574D29-9A6A-A22D-E4E5-8342DAAEF7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11011869" y="845343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75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3A45-5566-95BA-6333-9735AC77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C4DC9-31ED-1D97-445B-FE897E59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3E551-7CC9-8726-9D9E-74DD9A90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90E2-3358-447D-A143-735DBF3B6FF6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2F985-94FE-E8A8-590F-E3F70A55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4B62-0EED-D22E-12C8-9DC83220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F0B4-452C-420D-87CB-4A6C862358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811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  <p:extLst>
      <p:ext uri="{BB962C8B-B14F-4D97-AF65-F5344CB8AC3E}">
        <p14:creationId xmlns:p14="http://schemas.microsoft.com/office/powerpoint/2010/main" val="349794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  <p:extLst>
      <p:ext uri="{BB962C8B-B14F-4D97-AF65-F5344CB8AC3E}">
        <p14:creationId xmlns:p14="http://schemas.microsoft.com/office/powerpoint/2010/main" val="1072435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  <p:extLst>
      <p:ext uri="{BB962C8B-B14F-4D97-AF65-F5344CB8AC3E}">
        <p14:creationId xmlns:p14="http://schemas.microsoft.com/office/powerpoint/2010/main" val="57904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  <p:extLst>
      <p:ext uri="{BB962C8B-B14F-4D97-AF65-F5344CB8AC3E}">
        <p14:creationId xmlns:p14="http://schemas.microsoft.com/office/powerpoint/2010/main" val="216873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697F-3F19-8BCB-4442-D74F18EE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586FC-AB07-84E5-1E1D-7A2DBD50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E0A7C-F593-610F-85AA-8A959750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56BB-3E0E-4DC0-959C-7D1B0883541B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34A1A-7F63-BEC1-8655-CB2EA7D3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221F8-ED39-7E21-C3F4-57ECC7EF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3A475746-0C07-6C06-CF08-75075731C97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47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9759-C97E-ACC6-EE5D-DC960010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F119-F2B5-1D66-C124-F0AE037B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FC9B-7B2B-CF97-5A65-9A28E031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90B-2C4C-40F3-BD98-BF3BB65E3E0C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4B17-B145-D99B-C5B2-A6717BE7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9E87-DC52-B0ED-C7DD-4A4FB07E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8AB052CC-74F4-C368-A288-ABD8B153B1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09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0B68-6324-064C-1F67-7FD6DE6B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DE91-3731-3EBC-8FCE-F6F5EDA8C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FCDC1-CD65-F822-B6DD-D37C8269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0F505-2087-4A50-0831-1DFE9B2A3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BDB-4579-4AE7-B9BA-9DB83786B39C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62DDC-EE96-958E-1CCC-30A206FE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4EA27-81F9-D241-BD9E-79FBD234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EC3C04C0-CF0B-7B5A-53D5-34DFCC6D22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7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0FA9-98A6-0395-B741-450D73BF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C72C1-C029-9D6E-59F2-05A0F3EA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9A9FA-2F41-6E42-BB50-BCD040F0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59F33-6016-FAA4-8D07-EC61E3369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89C54-B917-BFF1-3F32-DA89463A9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23D25-6683-42A2-2F1C-3786DBAE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1327-610E-4997-B5D8-0FA10131F7E0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9E9997-162E-D7DC-35C2-FC79A18C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85E85-4362-B9E0-8C38-FFC80DDB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Google Shape;56;p13">
            <a:extLst>
              <a:ext uri="{FF2B5EF4-FFF2-40B4-BE49-F238E27FC236}">
                <a16:creationId xmlns:a16="http://schemas.microsoft.com/office/drawing/2014/main" id="{1C597FFE-ACD3-B3EE-7467-88F5937A2F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0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7D11-953F-C85E-A07E-735FB80C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9D22-C43F-E926-67C1-E27C6297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53570-3698-4AD7-8F9E-B1765C024D89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2E137-81A9-BA4C-7671-345BBB60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4264D-05DC-B021-F1BF-5E018CDB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Google Shape;56;p13">
            <a:extLst>
              <a:ext uri="{FF2B5EF4-FFF2-40B4-BE49-F238E27FC236}">
                <a16:creationId xmlns:a16="http://schemas.microsoft.com/office/drawing/2014/main" id="{3B34ABE1-4512-13A1-3341-425E4DEC91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63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8266E-8C92-0CA3-AF09-88351051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6B50-05EF-44BF-AF02-14944E0DDB2E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F1C06-0442-51FC-9A32-C9F75541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39E22-63DE-E669-8DB2-6ACB388E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ABC14FDD-DFBF-D6CD-8DED-47FD5AB3E15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0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B29A-E541-147B-01CD-C1879841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24AC-C430-9259-5215-90EA69AA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A927-9E7E-747C-E78C-ADD3092E9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D0C10-27EC-CEAC-2857-3B0154FC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C418-6F20-46FF-827B-705EB43547CC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2A1F-8C5F-C1E4-DD92-52EB9BD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FD4A2-14CD-1016-CD94-6EB6C1C3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746CCEEC-75DA-887E-1226-1ACE2182AAE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45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6258-4617-4CCF-CF31-A9407D69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D5B5-AA6F-F8CF-7B33-A22F1F213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2E35B-FC8A-CA80-C3B8-574EC257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6C25-6123-5215-730A-A9855C60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AA5C0-5894-4AF4-A9CC-1AFBF3CE5F53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A5E2F-26D3-3FA6-E176-ACE5E1D1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0E13A-EC29-B284-9DCA-D4F5A074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oogle Shape;56;p13">
            <a:extLst>
              <a:ext uri="{FF2B5EF4-FFF2-40B4-BE49-F238E27FC236}">
                <a16:creationId xmlns:a16="http://schemas.microsoft.com/office/drawing/2014/main" id="{30BC6223-4932-0B65-A236-6DD06890814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69661" y="136525"/>
            <a:ext cx="1715139" cy="365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00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9D048-9632-D90A-E096-B83793B0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EE80-EA36-65D7-1FA5-360A8DD82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74C1-B15A-07C7-A30A-1A5F81035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596EA-F5BE-489D-A484-E27DD73A58E9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0BD31-C23C-ED37-685F-F3E1D4FED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099FC-FB4A-F539-AB1E-DB51D361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4A2B-D1B8-4F0C-B902-A9CE6859497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22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25D39-EFAC-1D08-2C9C-0D09F076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956CB-9DD2-6A1A-03A3-D2CAF1CD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7AF0-2EEA-685D-46C5-62FFB650F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B90E2-3358-447D-A143-735DBF3B6FF6}" type="datetimeFigureOut">
              <a:rPr lang="en-NL" smtClean="0"/>
              <a:t>01/12/2023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E22B-24C7-00AA-B071-75F4DA312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6C98-C629-EB54-2237-00B41EC5A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F0B4-452C-420D-87CB-4A6C862358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592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C598-4AB4-17A8-2F5D-7F136EE6B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design M9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93B94-0B27-AB63-C31A-23AFDDC3C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03-11-2023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D8BA-1F73-F491-A5BA-13644033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496CC-53E0-4C12-A456-E0E0914E6B06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CCFA-0753-519A-FF22-64BAE344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8FF4-E1BE-7959-7BB6-C87ABFB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51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6A48-2A6B-4859-F70C-78F96F46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/>
              <a:t>Traditionele</a:t>
            </a:r>
            <a:r>
              <a:rPr lang="en-US" dirty="0"/>
              <a:t> sine sweep</a:t>
            </a:r>
            <a:endParaRPr lang="en-NL" dirty="0"/>
          </a:p>
        </p:txBody>
      </p:sp>
      <p:pic>
        <p:nvPicPr>
          <p:cNvPr id="1026" name="Picture 2" descr="Sine Sweep Testing | enDAQ">
            <a:extLst>
              <a:ext uri="{FF2B5EF4-FFF2-40B4-BE49-F238E27FC236}">
                <a16:creationId xmlns:a16="http://schemas.microsoft.com/office/drawing/2014/main" id="{504AFE82-705E-9DF8-B8E9-6D2C87F1240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7873-3E79-5A99-5731-CE666109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E4C56BB-3E0E-4DC0-959C-7D1B0883541B}" type="datetime8">
              <a:rPr lang="en-NL" smtClean="0"/>
              <a:pPr>
                <a:spcAft>
                  <a:spcPts val="600"/>
                </a:spcAft>
              </a:pPr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CDDB-A923-3808-9DEE-B06AED7C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50F5-A0D6-EC16-A129-D8A41D11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5F54A2B-D1B8-4F0C-B902-A9CE68594974}" type="slidenum">
              <a:rPr lang="en-NL" smtClean="0"/>
              <a:pPr>
                <a:spcAft>
                  <a:spcPts val="600"/>
                </a:spcAft>
              </a:pPr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23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450DF5-8EE1-7993-F669-AE68ABF6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Onze</a:t>
            </a:r>
            <a:r>
              <a:rPr lang="en-US" dirty="0"/>
              <a:t> </a:t>
            </a:r>
            <a:r>
              <a:rPr lang="en-US" dirty="0" err="1"/>
              <a:t>frequentie</a:t>
            </a:r>
            <a:r>
              <a:rPr lang="en-US" dirty="0"/>
              <a:t> range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7FA9F7-E502-F96E-4F55-8E5DB8C3B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willen</a:t>
            </a:r>
            <a:r>
              <a:rPr lang="en-US" dirty="0"/>
              <a:t> in de </a:t>
            </a:r>
            <a:r>
              <a:rPr lang="en-US" dirty="0" err="1"/>
              <a:t>breedste</a:t>
            </a:r>
            <a:r>
              <a:rPr lang="en-US" dirty="0"/>
              <a:t> setting </a:t>
            </a:r>
            <a:r>
              <a:rPr lang="en-US" dirty="0" err="1"/>
              <a:t>frequenties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5 kHz </a:t>
            </a:r>
            <a:r>
              <a:rPr lang="en-US" dirty="0" err="1"/>
              <a:t>en</a:t>
            </a:r>
            <a:r>
              <a:rPr lang="en-US" dirty="0"/>
              <a:t> 100 kHz </a:t>
            </a:r>
            <a:r>
              <a:rPr lang="en-US" dirty="0" err="1"/>
              <a:t>meten</a:t>
            </a:r>
            <a:r>
              <a:rPr lang="en-US" dirty="0"/>
              <a:t>. </a:t>
            </a:r>
            <a:r>
              <a:rPr lang="en-US" dirty="0" err="1"/>
              <a:t>Onder</a:t>
            </a:r>
            <a:r>
              <a:rPr lang="en-US" dirty="0"/>
              <a:t> de 5 kHz </a:t>
            </a:r>
            <a:r>
              <a:rPr lang="en-US" dirty="0" err="1"/>
              <a:t>hoeft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de </a:t>
            </a:r>
            <a:r>
              <a:rPr lang="en-US" dirty="0" err="1"/>
              <a:t>langst</a:t>
            </a:r>
            <a:r>
              <a:rPr lang="en-US" dirty="0"/>
              <a:t> </a:t>
            </a:r>
            <a:r>
              <a:rPr lang="en-US" dirty="0" err="1"/>
              <a:t>durende</a:t>
            </a:r>
            <a:r>
              <a:rPr lang="en-US" dirty="0"/>
              <a:t> </a:t>
            </a:r>
            <a:r>
              <a:rPr lang="en-US" dirty="0" err="1"/>
              <a:t>frequentie</a:t>
            </a:r>
            <a:r>
              <a:rPr lang="en-US" dirty="0"/>
              <a:t> </a:t>
            </a:r>
            <a:r>
              <a:rPr lang="en-US" dirty="0" err="1"/>
              <a:t>duurt</a:t>
            </a:r>
            <a:r>
              <a:rPr lang="en-US" dirty="0"/>
              <a:t> maar 0.2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hard </a:t>
            </a:r>
            <a:r>
              <a:rPr lang="en-US" dirty="0" err="1"/>
              <a:t>omlaag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61D38-93D9-4A58-8F79-D52A680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28BDB-4579-4AE7-B9BA-9DB83786B39C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4A4FB-BB05-91B6-1AB2-0EAEAC7B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118D0-4284-5C7C-741E-B151945A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80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9C78E-155D-5EBB-6907-36003E745423}"/>
              </a:ext>
            </a:extLst>
          </p:cNvPr>
          <p:cNvSpPr/>
          <p:nvPr/>
        </p:nvSpPr>
        <p:spPr>
          <a:xfrm>
            <a:off x="4698874" y="2826489"/>
            <a:ext cx="2261620" cy="12050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b="1" kern="0">
                <a:solidFill>
                  <a:srgbClr val="4472C4"/>
                </a:solidFill>
                <a:latin typeface="Calibri" panose="020F0502020204030204"/>
                <a:sym typeface="Arial"/>
              </a:rPr>
              <a:t>PWM instruction</a:t>
            </a:r>
          </a:p>
          <a:p>
            <a:pPr algn="ctr" defTabSz="1219170">
              <a:buClr>
                <a:srgbClr val="000000"/>
              </a:buClr>
            </a:pPr>
            <a:endParaRPr lang="en-US" sz="1867" b="1" kern="0">
              <a:solidFill>
                <a:srgbClr val="70AD47"/>
              </a:solidFill>
              <a:latin typeface="Calibri" panose="020F0502020204030204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b="1" kern="0">
                <a:solidFill>
                  <a:srgbClr val="70AD47"/>
                </a:solidFill>
                <a:latin typeface="Calibri" panose="020F0502020204030204"/>
                <a:sym typeface="Arial"/>
              </a:rPr>
              <a:t>Sine instruction</a:t>
            </a:r>
            <a:endParaRPr lang="en-NL" sz="1867" b="1" kern="0">
              <a:solidFill>
                <a:srgbClr val="70AD47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80D2C3-18C5-407A-8954-83301DBB0306}"/>
              </a:ext>
            </a:extLst>
          </p:cNvPr>
          <p:cNvCxnSpPr/>
          <p:nvPr/>
        </p:nvCxnSpPr>
        <p:spPr>
          <a:xfrm>
            <a:off x="1941174" y="2075873"/>
            <a:ext cx="138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8741A7-94C9-7BB2-3119-81161FCCC9EB}"/>
              </a:ext>
            </a:extLst>
          </p:cNvPr>
          <p:cNvCxnSpPr/>
          <p:nvPr/>
        </p:nvCxnSpPr>
        <p:spPr>
          <a:xfrm flipV="1">
            <a:off x="2079719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82F10C-7119-80D8-0D2F-55F16AA5CCB1}"/>
              </a:ext>
            </a:extLst>
          </p:cNvPr>
          <p:cNvCxnSpPr/>
          <p:nvPr/>
        </p:nvCxnSpPr>
        <p:spPr>
          <a:xfrm>
            <a:off x="2079720" y="1059873"/>
            <a:ext cx="157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908081-E63A-E98B-47AA-F859991EB426}"/>
              </a:ext>
            </a:extLst>
          </p:cNvPr>
          <p:cNvCxnSpPr/>
          <p:nvPr/>
        </p:nvCxnSpPr>
        <p:spPr>
          <a:xfrm>
            <a:off x="2236736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7E3A5E-AFC7-4821-8974-15D8E64998B3}"/>
              </a:ext>
            </a:extLst>
          </p:cNvPr>
          <p:cNvCxnSpPr/>
          <p:nvPr/>
        </p:nvCxnSpPr>
        <p:spPr>
          <a:xfrm>
            <a:off x="2236736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498409-9F8D-8DAC-D8A2-BBEA3479961E}"/>
              </a:ext>
            </a:extLst>
          </p:cNvPr>
          <p:cNvCxnSpPr/>
          <p:nvPr/>
        </p:nvCxnSpPr>
        <p:spPr>
          <a:xfrm flipV="1">
            <a:off x="2439936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8566F4-6703-0166-4E17-D0D27EDE1DED}"/>
              </a:ext>
            </a:extLst>
          </p:cNvPr>
          <p:cNvCxnSpPr/>
          <p:nvPr/>
        </p:nvCxnSpPr>
        <p:spPr>
          <a:xfrm>
            <a:off x="2439936" y="1059873"/>
            <a:ext cx="1570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30F283-7E8D-A193-C95D-706C9DA05FE5}"/>
              </a:ext>
            </a:extLst>
          </p:cNvPr>
          <p:cNvCxnSpPr/>
          <p:nvPr/>
        </p:nvCxnSpPr>
        <p:spPr>
          <a:xfrm>
            <a:off x="2596955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1EE86A-F188-69AB-AB02-9E1D80A79F42}"/>
              </a:ext>
            </a:extLst>
          </p:cNvPr>
          <p:cNvCxnSpPr/>
          <p:nvPr/>
        </p:nvCxnSpPr>
        <p:spPr>
          <a:xfrm flipV="1">
            <a:off x="2800156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70A18E-7E25-202A-FF20-BDEE963D65E4}"/>
              </a:ext>
            </a:extLst>
          </p:cNvPr>
          <p:cNvCxnSpPr/>
          <p:nvPr/>
        </p:nvCxnSpPr>
        <p:spPr>
          <a:xfrm>
            <a:off x="2800157" y="1059873"/>
            <a:ext cx="157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AA1A00-6524-F2D7-8FA5-AE73128C0A34}"/>
              </a:ext>
            </a:extLst>
          </p:cNvPr>
          <p:cNvCxnSpPr/>
          <p:nvPr/>
        </p:nvCxnSpPr>
        <p:spPr>
          <a:xfrm>
            <a:off x="2957173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F26F31-134D-2EC9-1D1B-C62B49DD5A8B}"/>
              </a:ext>
            </a:extLst>
          </p:cNvPr>
          <p:cNvCxnSpPr/>
          <p:nvPr/>
        </p:nvCxnSpPr>
        <p:spPr>
          <a:xfrm>
            <a:off x="2957173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73B262F-A1C5-2A43-46F6-0D61537BCE72}"/>
              </a:ext>
            </a:extLst>
          </p:cNvPr>
          <p:cNvCxnSpPr/>
          <p:nvPr/>
        </p:nvCxnSpPr>
        <p:spPr>
          <a:xfrm flipV="1">
            <a:off x="3160373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0CDDBF-28A4-012E-A975-4FFF037F4287}"/>
              </a:ext>
            </a:extLst>
          </p:cNvPr>
          <p:cNvCxnSpPr/>
          <p:nvPr/>
        </p:nvCxnSpPr>
        <p:spPr>
          <a:xfrm>
            <a:off x="3160373" y="1059873"/>
            <a:ext cx="1570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2DCCAC-7E82-2A57-3A53-1BBD763CDB0A}"/>
              </a:ext>
            </a:extLst>
          </p:cNvPr>
          <p:cNvCxnSpPr/>
          <p:nvPr/>
        </p:nvCxnSpPr>
        <p:spPr>
          <a:xfrm>
            <a:off x="3317392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DA7C0C-8C88-9075-2FDD-2E4B5F54ABDD}"/>
              </a:ext>
            </a:extLst>
          </p:cNvPr>
          <p:cNvCxnSpPr/>
          <p:nvPr/>
        </p:nvCxnSpPr>
        <p:spPr>
          <a:xfrm>
            <a:off x="3317392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6FE6CA-76FE-2B54-BC9C-24E09B804525}"/>
              </a:ext>
            </a:extLst>
          </p:cNvPr>
          <p:cNvCxnSpPr/>
          <p:nvPr/>
        </p:nvCxnSpPr>
        <p:spPr>
          <a:xfrm flipV="1">
            <a:off x="3520592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667B94-6044-3FEA-BA12-449B819388A0}"/>
              </a:ext>
            </a:extLst>
          </p:cNvPr>
          <p:cNvCxnSpPr/>
          <p:nvPr/>
        </p:nvCxnSpPr>
        <p:spPr>
          <a:xfrm>
            <a:off x="3520592" y="1059873"/>
            <a:ext cx="1570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2E4A3E-002C-1B74-E0D7-2540EE1B646C}"/>
              </a:ext>
            </a:extLst>
          </p:cNvPr>
          <p:cNvCxnSpPr/>
          <p:nvPr/>
        </p:nvCxnSpPr>
        <p:spPr>
          <a:xfrm>
            <a:off x="3677611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61CD0D7E-B3CF-FCDB-822B-5190D13EBC51}"/>
              </a:ext>
            </a:extLst>
          </p:cNvPr>
          <p:cNvCxnSpPr/>
          <p:nvPr/>
        </p:nvCxnSpPr>
        <p:spPr>
          <a:xfrm>
            <a:off x="3677611" y="2075873"/>
            <a:ext cx="5818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6958712-CF6A-F543-2FCD-91420A1ADB70}"/>
              </a:ext>
            </a:extLst>
          </p:cNvPr>
          <p:cNvCxnSpPr/>
          <p:nvPr/>
        </p:nvCxnSpPr>
        <p:spPr>
          <a:xfrm flipV="1">
            <a:off x="4259502" y="1965036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25459A3F-8D66-C5FA-CA26-5840A3585468}"/>
              </a:ext>
            </a:extLst>
          </p:cNvPr>
          <p:cNvCxnSpPr/>
          <p:nvPr/>
        </p:nvCxnSpPr>
        <p:spPr>
          <a:xfrm>
            <a:off x="4351866" y="1965037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C09F519B-C87B-372A-5A70-B2258EC0B2DE}"/>
              </a:ext>
            </a:extLst>
          </p:cNvPr>
          <p:cNvCxnSpPr/>
          <p:nvPr/>
        </p:nvCxnSpPr>
        <p:spPr>
          <a:xfrm flipV="1">
            <a:off x="4462702" y="2075874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74E9EB3-B21D-301D-D74A-30C35F1016FF}"/>
              </a:ext>
            </a:extLst>
          </p:cNvPr>
          <p:cNvCxnSpPr/>
          <p:nvPr/>
        </p:nvCxnSpPr>
        <p:spPr>
          <a:xfrm>
            <a:off x="4555065" y="2075873"/>
            <a:ext cx="12746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42CB7DF0-FCEF-2FF5-2335-5BD86C5C7593}"/>
              </a:ext>
            </a:extLst>
          </p:cNvPr>
          <p:cNvCxnSpPr/>
          <p:nvPr/>
        </p:nvCxnSpPr>
        <p:spPr>
          <a:xfrm>
            <a:off x="2596956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32C87628-DE0C-2E12-F11A-96AAE38AF60F}"/>
              </a:ext>
            </a:extLst>
          </p:cNvPr>
          <p:cNvCxnSpPr>
            <a:cxnSpLocks/>
            <a:stCxn id="1037" idx="2"/>
          </p:cNvCxnSpPr>
          <p:nvPr/>
        </p:nvCxnSpPr>
        <p:spPr>
          <a:xfrm>
            <a:off x="1375257" y="676580"/>
            <a:ext cx="783268" cy="22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3AA408-414A-A953-F20B-D3962674E7B0}"/>
              </a:ext>
            </a:extLst>
          </p:cNvPr>
          <p:cNvSpPr txBox="1"/>
          <p:nvPr/>
        </p:nvSpPr>
        <p:spPr>
          <a:xfrm>
            <a:off x="158367" y="9603"/>
            <a:ext cx="243377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PWM Frequency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(F)   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70870A3-60F5-6A89-366F-75D00CF1DD3C}"/>
              </a:ext>
            </a:extLst>
          </p:cNvPr>
          <p:cNvCxnSpPr/>
          <p:nvPr/>
        </p:nvCxnSpPr>
        <p:spPr>
          <a:xfrm>
            <a:off x="5820448" y="2075873"/>
            <a:ext cx="138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829D273E-41A6-F5C0-2788-CAA91ACB199B}"/>
              </a:ext>
            </a:extLst>
          </p:cNvPr>
          <p:cNvCxnSpPr/>
          <p:nvPr/>
        </p:nvCxnSpPr>
        <p:spPr>
          <a:xfrm flipV="1">
            <a:off x="5958992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F5762F9A-7871-1840-1301-5345873E5F6A}"/>
              </a:ext>
            </a:extLst>
          </p:cNvPr>
          <p:cNvCxnSpPr/>
          <p:nvPr/>
        </p:nvCxnSpPr>
        <p:spPr>
          <a:xfrm>
            <a:off x="5958993" y="1059873"/>
            <a:ext cx="157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280865F-E249-DD68-8756-2299F370D7AC}"/>
              </a:ext>
            </a:extLst>
          </p:cNvPr>
          <p:cNvCxnSpPr/>
          <p:nvPr/>
        </p:nvCxnSpPr>
        <p:spPr>
          <a:xfrm>
            <a:off x="6116009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D5DBC08-B205-E970-4CB7-69D6AC7920D7}"/>
              </a:ext>
            </a:extLst>
          </p:cNvPr>
          <p:cNvCxnSpPr/>
          <p:nvPr/>
        </p:nvCxnSpPr>
        <p:spPr>
          <a:xfrm>
            <a:off x="6116009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B6670D29-034A-A836-7702-FCCB224309D0}"/>
              </a:ext>
            </a:extLst>
          </p:cNvPr>
          <p:cNvCxnSpPr/>
          <p:nvPr/>
        </p:nvCxnSpPr>
        <p:spPr>
          <a:xfrm flipV="1">
            <a:off x="6319209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695F18C9-2FF7-33F3-CC77-DE24126BFB34}"/>
              </a:ext>
            </a:extLst>
          </p:cNvPr>
          <p:cNvCxnSpPr/>
          <p:nvPr/>
        </p:nvCxnSpPr>
        <p:spPr>
          <a:xfrm>
            <a:off x="6319209" y="1059873"/>
            <a:ext cx="1570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F69E5FA6-531B-3428-3190-5DE2F706715E}"/>
              </a:ext>
            </a:extLst>
          </p:cNvPr>
          <p:cNvCxnSpPr/>
          <p:nvPr/>
        </p:nvCxnSpPr>
        <p:spPr>
          <a:xfrm>
            <a:off x="6476228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F1F590D1-C054-C49C-FCD4-F15AFF8D8180}"/>
              </a:ext>
            </a:extLst>
          </p:cNvPr>
          <p:cNvCxnSpPr/>
          <p:nvPr/>
        </p:nvCxnSpPr>
        <p:spPr>
          <a:xfrm flipV="1">
            <a:off x="6679429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3D400183-9CC9-BE82-C0DB-9F1F85B6BA1E}"/>
              </a:ext>
            </a:extLst>
          </p:cNvPr>
          <p:cNvCxnSpPr/>
          <p:nvPr/>
        </p:nvCxnSpPr>
        <p:spPr>
          <a:xfrm>
            <a:off x="6679430" y="1059873"/>
            <a:ext cx="157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2C3A7804-FBFD-655F-04BC-6589F088695C}"/>
              </a:ext>
            </a:extLst>
          </p:cNvPr>
          <p:cNvCxnSpPr/>
          <p:nvPr/>
        </p:nvCxnSpPr>
        <p:spPr>
          <a:xfrm>
            <a:off x="6836447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1579094F-231B-EF4B-A562-B100F28CF987}"/>
              </a:ext>
            </a:extLst>
          </p:cNvPr>
          <p:cNvCxnSpPr/>
          <p:nvPr/>
        </p:nvCxnSpPr>
        <p:spPr>
          <a:xfrm>
            <a:off x="6836447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7138D36-76DB-DF9F-9C10-7DC9CAF497BF}"/>
              </a:ext>
            </a:extLst>
          </p:cNvPr>
          <p:cNvCxnSpPr/>
          <p:nvPr/>
        </p:nvCxnSpPr>
        <p:spPr>
          <a:xfrm flipV="1">
            <a:off x="7039647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0C2F4B15-6E49-6368-E666-167C74632EF2}"/>
              </a:ext>
            </a:extLst>
          </p:cNvPr>
          <p:cNvCxnSpPr/>
          <p:nvPr/>
        </p:nvCxnSpPr>
        <p:spPr>
          <a:xfrm>
            <a:off x="7039647" y="1059873"/>
            <a:ext cx="1570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ECF553AF-FF91-4C58-318E-EF44CBC8577A}"/>
              </a:ext>
            </a:extLst>
          </p:cNvPr>
          <p:cNvCxnSpPr/>
          <p:nvPr/>
        </p:nvCxnSpPr>
        <p:spPr>
          <a:xfrm>
            <a:off x="7196665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F195A06F-F038-54DD-F5C0-EF5D09B3457B}"/>
              </a:ext>
            </a:extLst>
          </p:cNvPr>
          <p:cNvCxnSpPr/>
          <p:nvPr/>
        </p:nvCxnSpPr>
        <p:spPr>
          <a:xfrm>
            <a:off x="7196665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B9CD4E7-E7FE-5500-1BD0-495AE694F4EC}"/>
              </a:ext>
            </a:extLst>
          </p:cNvPr>
          <p:cNvCxnSpPr/>
          <p:nvPr/>
        </p:nvCxnSpPr>
        <p:spPr>
          <a:xfrm flipV="1">
            <a:off x="7399865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1186CE0F-8341-A1BC-5F01-174B51C15352}"/>
              </a:ext>
            </a:extLst>
          </p:cNvPr>
          <p:cNvCxnSpPr/>
          <p:nvPr/>
        </p:nvCxnSpPr>
        <p:spPr>
          <a:xfrm>
            <a:off x="7399865" y="1059873"/>
            <a:ext cx="1570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1E0D907A-A458-B22E-4261-28C32EE9C4D8}"/>
              </a:ext>
            </a:extLst>
          </p:cNvPr>
          <p:cNvCxnSpPr/>
          <p:nvPr/>
        </p:nvCxnSpPr>
        <p:spPr>
          <a:xfrm>
            <a:off x="7556884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3B50CB95-B0E7-8640-6763-4C339CF17751}"/>
              </a:ext>
            </a:extLst>
          </p:cNvPr>
          <p:cNvCxnSpPr/>
          <p:nvPr/>
        </p:nvCxnSpPr>
        <p:spPr>
          <a:xfrm>
            <a:off x="6476229" y="2075873"/>
            <a:ext cx="20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3E0829A1-73CD-CC62-E7C9-21CAF07A5D53}"/>
              </a:ext>
            </a:extLst>
          </p:cNvPr>
          <p:cNvSpPr/>
          <p:nvPr/>
        </p:nvSpPr>
        <p:spPr>
          <a:xfrm>
            <a:off x="1704510" y="910981"/>
            <a:ext cx="9286377" cy="171836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867" kern="0">
              <a:solidFill>
                <a:srgbClr val="4472C4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7E43D797-4CE3-8324-12C8-72657B6699BF}"/>
              </a:ext>
            </a:extLst>
          </p:cNvPr>
          <p:cNvCxnSpPr>
            <a:cxnSpLocks/>
          </p:cNvCxnSpPr>
          <p:nvPr/>
        </p:nvCxnSpPr>
        <p:spPr>
          <a:xfrm>
            <a:off x="2036912" y="980444"/>
            <a:ext cx="252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09C88333-2D4D-53BB-538D-217271FAA0BD}"/>
              </a:ext>
            </a:extLst>
          </p:cNvPr>
          <p:cNvSpPr txBox="1"/>
          <p:nvPr/>
        </p:nvSpPr>
        <p:spPr>
          <a:xfrm>
            <a:off x="5698834" y="288139"/>
            <a:ext cx="241765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Amount of pulses (Y)</a:t>
            </a:r>
            <a:endParaRPr lang="en-NL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D8BE73F7-C760-889F-96D4-D6F7E268974F}"/>
              </a:ext>
            </a:extLst>
          </p:cNvPr>
          <p:cNvCxnSpPr>
            <a:cxnSpLocks/>
          </p:cNvCxnSpPr>
          <p:nvPr/>
        </p:nvCxnSpPr>
        <p:spPr>
          <a:xfrm>
            <a:off x="2079719" y="704856"/>
            <a:ext cx="381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F7FB7218-9567-E317-A28F-FAA3973FBC18}"/>
              </a:ext>
            </a:extLst>
          </p:cNvPr>
          <p:cNvSpPr txBox="1"/>
          <p:nvPr/>
        </p:nvSpPr>
        <p:spPr>
          <a:xfrm>
            <a:off x="2439937" y="280972"/>
            <a:ext cx="30588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(N) Burst measuring cycles</a:t>
            </a:r>
            <a:endParaRPr lang="en-NL" sz="1867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405AFE95-2D06-1778-4A7D-C3FF58E0CA87}"/>
              </a:ext>
            </a:extLst>
          </p:cNvPr>
          <p:cNvCxnSpPr/>
          <p:nvPr/>
        </p:nvCxnSpPr>
        <p:spPr>
          <a:xfrm>
            <a:off x="7556885" y="2075873"/>
            <a:ext cx="11637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4BA452E3-E2B8-C578-1229-A576D12556E8}"/>
              </a:ext>
            </a:extLst>
          </p:cNvPr>
          <p:cNvCxnSpPr/>
          <p:nvPr/>
        </p:nvCxnSpPr>
        <p:spPr>
          <a:xfrm flipV="1">
            <a:off x="8720667" y="1965036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A3134A24-221E-7F12-A430-A11537F9D966}"/>
              </a:ext>
            </a:extLst>
          </p:cNvPr>
          <p:cNvCxnSpPr/>
          <p:nvPr/>
        </p:nvCxnSpPr>
        <p:spPr>
          <a:xfrm>
            <a:off x="8813031" y="1965037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BC1B4B3D-2CAB-69EC-0CDF-722A9863C70C}"/>
              </a:ext>
            </a:extLst>
          </p:cNvPr>
          <p:cNvCxnSpPr/>
          <p:nvPr/>
        </p:nvCxnSpPr>
        <p:spPr>
          <a:xfrm flipV="1">
            <a:off x="8923867" y="2075874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3DCDD67A-7F11-27A9-CD17-CBF9EA402CB6}"/>
              </a:ext>
            </a:extLst>
          </p:cNvPr>
          <p:cNvCxnSpPr>
            <a:cxnSpLocks/>
          </p:cNvCxnSpPr>
          <p:nvPr/>
        </p:nvCxnSpPr>
        <p:spPr>
          <a:xfrm>
            <a:off x="9010285" y="2075873"/>
            <a:ext cx="386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>
            <a:extLst>
              <a:ext uri="{FF2B5EF4-FFF2-40B4-BE49-F238E27FC236}">
                <a16:creationId xmlns:a16="http://schemas.microsoft.com/office/drawing/2014/main" id="{1C1F224E-9B49-AAFF-3F6D-55DD1EA0448A}"/>
              </a:ext>
            </a:extLst>
          </p:cNvPr>
          <p:cNvSpPr txBox="1"/>
          <p:nvPr/>
        </p:nvSpPr>
        <p:spPr>
          <a:xfrm>
            <a:off x="2359129" y="2147815"/>
            <a:ext cx="10367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Pulse 1</a:t>
            </a:r>
            <a:endParaRPr lang="en-NL" sz="1867" kern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A0D8390A-5A4A-84A5-888D-13DC4ED1B90C}"/>
              </a:ext>
            </a:extLst>
          </p:cNvPr>
          <p:cNvSpPr txBox="1"/>
          <p:nvPr/>
        </p:nvSpPr>
        <p:spPr>
          <a:xfrm>
            <a:off x="6185683" y="2147426"/>
            <a:ext cx="11753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Pulse N</a:t>
            </a:r>
            <a:endParaRPr lang="en-NL" sz="1867" kern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E2E3717-74BA-5D0A-C2B6-BC7044C0BCA0}"/>
              </a:ext>
            </a:extLst>
          </p:cNvPr>
          <p:cNvSpPr txBox="1"/>
          <p:nvPr/>
        </p:nvSpPr>
        <p:spPr>
          <a:xfrm>
            <a:off x="3716289" y="1063637"/>
            <a:ext cx="21243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Wait between bursts (X)</a:t>
            </a:r>
            <a:endParaRPr lang="en-NL" sz="1867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040BA003-89DB-6E25-9D26-FC1A995DD48B}"/>
              </a:ext>
            </a:extLst>
          </p:cNvPr>
          <p:cNvSpPr txBox="1"/>
          <p:nvPr/>
        </p:nvSpPr>
        <p:spPr>
          <a:xfrm>
            <a:off x="6960494" y="2907526"/>
            <a:ext cx="43325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Function: </a:t>
            </a:r>
            <a:r>
              <a:rPr lang="en-US" sz="1867" b="1" kern="0" dirty="0" err="1">
                <a:solidFill>
                  <a:srgbClr val="4472C4"/>
                </a:solidFill>
                <a:latin typeface="Arial"/>
                <a:cs typeface="Arial"/>
                <a:sym typeface="Arial"/>
              </a:rPr>
              <a:t>PWM_Burst</a:t>
            </a:r>
            <a:r>
              <a:rPr lang="en-US" sz="1867" b="1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(F,X,Y,N,A,B)</a:t>
            </a:r>
            <a:endParaRPr lang="en-NL" sz="1867" b="1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FAD12411-AFFB-D25E-B9C7-3A0C5064F1E6}"/>
              </a:ext>
            </a:extLst>
          </p:cNvPr>
          <p:cNvCxnSpPr/>
          <p:nvPr/>
        </p:nvCxnSpPr>
        <p:spPr>
          <a:xfrm>
            <a:off x="1953488" y="5665625"/>
            <a:ext cx="13854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61036BB8-C611-C9F9-272C-7081691AC298}"/>
              </a:ext>
            </a:extLst>
          </p:cNvPr>
          <p:cNvCxnSpPr/>
          <p:nvPr/>
        </p:nvCxnSpPr>
        <p:spPr>
          <a:xfrm flipV="1">
            <a:off x="2092032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5D77F2E0-5AF0-6377-3287-275D27E2BC20}"/>
              </a:ext>
            </a:extLst>
          </p:cNvPr>
          <p:cNvCxnSpPr/>
          <p:nvPr/>
        </p:nvCxnSpPr>
        <p:spPr>
          <a:xfrm>
            <a:off x="2092033" y="4649625"/>
            <a:ext cx="15701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BD5006DE-7C41-5F21-82D6-58ED46705000}"/>
              </a:ext>
            </a:extLst>
          </p:cNvPr>
          <p:cNvCxnSpPr/>
          <p:nvPr/>
        </p:nvCxnSpPr>
        <p:spPr>
          <a:xfrm>
            <a:off x="2249049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4FAFC9C1-0EEC-C57E-C0CF-870D834A08D1}"/>
              </a:ext>
            </a:extLst>
          </p:cNvPr>
          <p:cNvCxnSpPr>
            <a:cxnSpLocks/>
          </p:cNvCxnSpPr>
          <p:nvPr/>
        </p:nvCxnSpPr>
        <p:spPr>
          <a:xfrm>
            <a:off x="2249050" y="5665625"/>
            <a:ext cx="25784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3C1A414D-5DCF-2847-6498-C5698A1C8765}"/>
              </a:ext>
            </a:extLst>
          </p:cNvPr>
          <p:cNvCxnSpPr/>
          <p:nvPr/>
        </p:nvCxnSpPr>
        <p:spPr>
          <a:xfrm flipV="1">
            <a:off x="2506895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4781FCA6-35E0-DA63-4058-69DA2DD7BEF3}"/>
              </a:ext>
            </a:extLst>
          </p:cNvPr>
          <p:cNvCxnSpPr>
            <a:cxnSpLocks/>
          </p:cNvCxnSpPr>
          <p:nvPr/>
        </p:nvCxnSpPr>
        <p:spPr>
          <a:xfrm>
            <a:off x="2506895" y="4649625"/>
            <a:ext cx="10237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8E2D69FC-AB99-EB9D-2900-AB66E0E171E8}"/>
              </a:ext>
            </a:extLst>
          </p:cNvPr>
          <p:cNvCxnSpPr/>
          <p:nvPr/>
        </p:nvCxnSpPr>
        <p:spPr>
          <a:xfrm>
            <a:off x="2609268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B0610C6B-CEE3-827A-0F0F-FD17EED38D24}"/>
              </a:ext>
            </a:extLst>
          </p:cNvPr>
          <p:cNvCxnSpPr/>
          <p:nvPr/>
        </p:nvCxnSpPr>
        <p:spPr>
          <a:xfrm flipV="1">
            <a:off x="2890977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5FA94395-D804-DEE3-F875-B1B4F8B13108}"/>
              </a:ext>
            </a:extLst>
          </p:cNvPr>
          <p:cNvCxnSpPr>
            <a:cxnSpLocks/>
          </p:cNvCxnSpPr>
          <p:nvPr/>
        </p:nvCxnSpPr>
        <p:spPr>
          <a:xfrm>
            <a:off x="2890978" y="4649625"/>
            <a:ext cx="7850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7FBD4668-65F4-82CE-E8E7-6E094EBC50BF}"/>
              </a:ext>
            </a:extLst>
          </p:cNvPr>
          <p:cNvCxnSpPr/>
          <p:nvPr/>
        </p:nvCxnSpPr>
        <p:spPr>
          <a:xfrm>
            <a:off x="2969487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2454F094-0E83-4172-0337-EBADC67DC786}"/>
              </a:ext>
            </a:extLst>
          </p:cNvPr>
          <p:cNvCxnSpPr>
            <a:cxnSpLocks/>
          </p:cNvCxnSpPr>
          <p:nvPr/>
        </p:nvCxnSpPr>
        <p:spPr>
          <a:xfrm>
            <a:off x="2969487" y="5665625"/>
            <a:ext cx="29633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D145BEF2-FF29-9B02-6954-EEADB6278B11}"/>
              </a:ext>
            </a:extLst>
          </p:cNvPr>
          <p:cNvCxnSpPr/>
          <p:nvPr/>
        </p:nvCxnSpPr>
        <p:spPr>
          <a:xfrm flipV="1">
            <a:off x="3265820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952C3B85-CEA8-96B1-4060-9665294371B6}"/>
              </a:ext>
            </a:extLst>
          </p:cNvPr>
          <p:cNvCxnSpPr>
            <a:cxnSpLocks/>
          </p:cNvCxnSpPr>
          <p:nvPr/>
        </p:nvCxnSpPr>
        <p:spPr>
          <a:xfrm>
            <a:off x="3265820" y="4649625"/>
            <a:ext cx="6388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71B4A69B-CD7B-0F22-E8F4-41B20B50A3EC}"/>
              </a:ext>
            </a:extLst>
          </p:cNvPr>
          <p:cNvCxnSpPr/>
          <p:nvPr/>
        </p:nvCxnSpPr>
        <p:spPr>
          <a:xfrm>
            <a:off x="3329705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C4321F74-EB8E-62CC-D6FE-C73966106688}"/>
              </a:ext>
            </a:extLst>
          </p:cNvPr>
          <p:cNvCxnSpPr>
            <a:cxnSpLocks/>
          </p:cNvCxnSpPr>
          <p:nvPr/>
        </p:nvCxnSpPr>
        <p:spPr>
          <a:xfrm>
            <a:off x="3329705" y="5665625"/>
            <a:ext cx="3302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3" name="Straight Connector 2092">
            <a:extLst>
              <a:ext uri="{FF2B5EF4-FFF2-40B4-BE49-F238E27FC236}">
                <a16:creationId xmlns:a16="http://schemas.microsoft.com/office/drawing/2014/main" id="{0B00BE65-29E2-CD8E-35F9-0D90325D3A03}"/>
              </a:ext>
            </a:extLst>
          </p:cNvPr>
          <p:cNvCxnSpPr/>
          <p:nvPr/>
        </p:nvCxnSpPr>
        <p:spPr>
          <a:xfrm flipV="1">
            <a:off x="3659905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7A0596E6-FA57-AEF4-C4E6-2E97C741C908}"/>
              </a:ext>
            </a:extLst>
          </p:cNvPr>
          <p:cNvCxnSpPr>
            <a:cxnSpLocks/>
          </p:cNvCxnSpPr>
          <p:nvPr/>
        </p:nvCxnSpPr>
        <p:spPr>
          <a:xfrm>
            <a:off x="3659905" y="4649625"/>
            <a:ext cx="3001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2094">
            <a:extLst>
              <a:ext uri="{FF2B5EF4-FFF2-40B4-BE49-F238E27FC236}">
                <a16:creationId xmlns:a16="http://schemas.microsoft.com/office/drawing/2014/main" id="{E1ABBE74-A05F-E2CA-3471-3625345CBE9F}"/>
              </a:ext>
            </a:extLst>
          </p:cNvPr>
          <p:cNvCxnSpPr/>
          <p:nvPr/>
        </p:nvCxnSpPr>
        <p:spPr>
          <a:xfrm>
            <a:off x="3689924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Straight Connector 2095">
            <a:extLst>
              <a:ext uri="{FF2B5EF4-FFF2-40B4-BE49-F238E27FC236}">
                <a16:creationId xmlns:a16="http://schemas.microsoft.com/office/drawing/2014/main" id="{ECE4E562-1426-3EB8-A261-628395D7E187}"/>
              </a:ext>
            </a:extLst>
          </p:cNvPr>
          <p:cNvCxnSpPr/>
          <p:nvPr/>
        </p:nvCxnSpPr>
        <p:spPr>
          <a:xfrm>
            <a:off x="3689924" y="5665625"/>
            <a:ext cx="58189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Connector 2096">
            <a:extLst>
              <a:ext uri="{FF2B5EF4-FFF2-40B4-BE49-F238E27FC236}">
                <a16:creationId xmlns:a16="http://schemas.microsoft.com/office/drawing/2014/main" id="{BE806C4C-5263-28BA-7730-6A51D1012FD4}"/>
              </a:ext>
            </a:extLst>
          </p:cNvPr>
          <p:cNvCxnSpPr/>
          <p:nvPr/>
        </p:nvCxnSpPr>
        <p:spPr>
          <a:xfrm flipV="1">
            <a:off x="4271815" y="5554788"/>
            <a:ext cx="92364" cy="1108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Connector 2097">
            <a:extLst>
              <a:ext uri="{FF2B5EF4-FFF2-40B4-BE49-F238E27FC236}">
                <a16:creationId xmlns:a16="http://schemas.microsoft.com/office/drawing/2014/main" id="{77D5BE54-DB44-40C5-A684-5A8CC667E46E}"/>
              </a:ext>
            </a:extLst>
          </p:cNvPr>
          <p:cNvCxnSpPr/>
          <p:nvPr/>
        </p:nvCxnSpPr>
        <p:spPr>
          <a:xfrm>
            <a:off x="4364179" y="5554789"/>
            <a:ext cx="110836" cy="1939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5F679B0C-778C-CBFF-B6CD-141FC776EDD8}"/>
              </a:ext>
            </a:extLst>
          </p:cNvPr>
          <p:cNvCxnSpPr/>
          <p:nvPr/>
        </p:nvCxnSpPr>
        <p:spPr>
          <a:xfrm flipV="1">
            <a:off x="4475015" y="5665626"/>
            <a:ext cx="92364" cy="831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9E6A4652-4B87-E938-54EA-0C973073EA35}"/>
              </a:ext>
            </a:extLst>
          </p:cNvPr>
          <p:cNvCxnSpPr/>
          <p:nvPr/>
        </p:nvCxnSpPr>
        <p:spPr>
          <a:xfrm>
            <a:off x="4567379" y="5665625"/>
            <a:ext cx="127461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Connector 2100">
            <a:extLst>
              <a:ext uri="{FF2B5EF4-FFF2-40B4-BE49-F238E27FC236}">
                <a16:creationId xmlns:a16="http://schemas.microsoft.com/office/drawing/2014/main" id="{7A3EFFC7-A49B-7133-CEF9-E7A8B01A1873}"/>
              </a:ext>
            </a:extLst>
          </p:cNvPr>
          <p:cNvCxnSpPr>
            <a:cxnSpLocks/>
          </p:cNvCxnSpPr>
          <p:nvPr/>
        </p:nvCxnSpPr>
        <p:spPr>
          <a:xfrm>
            <a:off x="2609270" y="5665625"/>
            <a:ext cx="28170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56028570-4A43-0BBF-28D1-DC2745E7B75A}"/>
              </a:ext>
            </a:extLst>
          </p:cNvPr>
          <p:cNvSpPr/>
          <p:nvPr/>
        </p:nvSpPr>
        <p:spPr>
          <a:xfrm>
            <a:off x="1716824" y="4500733"/>
            <a:ext cx="9286377" cy="1718368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867" kern="0">
              <a:solidFill>
                <a:srgbClr val="70AD47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2132" name="Straight Connector 2131">
            <a:extLst>
              <a:ext uri="{FF2B5EF4-FFF2-40B4-BE49-F238E27FC236}">
                <a16:creationId xmlns:a16="http://schemas.microsoft.com/office/drawing/2014/main" id="{A8116409-6B2D-27E8-18C9-00846FE0EE94}"/>
              </a:ext>
            </a:extLst>
          </p:cNvPr>
          <p:cNvCxnSpPr/>
          <p:nvPr/>
        </p:nvCxnSpPr>
        <p:spPr>
          <a:xfrm>
            <a:off x="7569198" y="5665625"/>
            <a:ext cx="116378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9" name="TextBox 2138">
            <a:extLst>
              <a:ext uri="{FF2B5EF4-FFF2-40B4-BE49-F238E27FC236}">
                <a16:creationId xmlns:a16="http://schemas.microsoft.com/office/drawing/2014/main" id="{97EDAF8B-FF3C-3209-925D-869CAF7E80A1}"/>
              </a:ext>
            </a:extLst>
          </p:cNvPr>
          <p:cNvSpPr txBox="1"/>
          <p:nvPr/>
        </p:nvSpPr>
        <p:spPr>
          <a:xfrm>
            <a:off x="2249050" y="5737567"/>
            <a:ext cx="1271540" cy="379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Sweep 1</a:t>
            </a:r>
            <a:endParaRPr lang="en-NL" sz="1867" kern="0" dirty="0">
              <a:solidFill>
                <a:srgbClr val="70AD47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D24EC2B7-B754-963E-A4AC-1C738B13AF66}"/>
              </a:ext>
            </a:extLst>
          </p:cNvPr>
          <p:cNvSpPr txBox="1"/>
          <p:nvPr/>
        </p:nvSpPr>
        <p:spPr>
          <a:xfrm>
            <a:off x="6149877" y="5737178"/>
            <a:ext cx="1505569" cy="379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Sweep N</a:t>
            </a:r>
            <a:endParaRPr lang="en-NL" sz="1867" kern="0" dirty="0">
              <a:solidFill>
                <a:srgbClr val="70AD47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154" name="Straight Connector 2153">
            <a:extLst>
              <a:ext uri="{FF2B5EF4-FFF2-40B4-BE49-F238E27FC236}">
                <a16:creationId xmlns:a16="http://schemas.microsoft.com/office/drawing/2014/main" id="{0BBD705D-FDBC-1408-010F-AFE1459C00F0}"/>
              </a:ext>
            </a:extLst>
          </p:cNvPr>
          <p:cNvCxnSpPr/>
          <p:nvPr/>
        </p:nvCxnSpPr>
        <p:spPr>
          <a:xfrm>
            <a:off x="5820448" y="5665625"/>
            <a:ext cx="13854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5" name="Straight Connector 2154">
            <a:extLst>
              <a:ext uri="{FF2B5EF4-FFF2-40B4-BE49-F238E27FC236}">
                <a16:creationId xmlns:a16="http://schemas.microsoft.com/office/drawing/2014/main" id="{8A53609E-1FED-6B11-E57D-167F24B6ACA6}"/>
              </a:ext>
            </a:extLst>
          </p:cNvPr>
          <p:cNvCxnSpPr/>
          <p:nvPr/>
        </p:nvCxnSpPr>
        <p:spPr>
          <a:xfrm flipV="1">
            <a:off x="5958992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Straight Connector 2155">
            <a:extLst>
              <a:ext uri="{FF2B5EF4-FFF2-40B4-BE49-F238E27FC236}">
                <a16:creationId xmlns:a16="http://schemas.microsoft.com/office/drawing/2014/main" id="{B3D35547-3497-47DB-FD28-612FCB3AD6C6}"/>
              </a:ext>
            </a:extLst>
          </p:cNvPr>
          <p:cNvCxnSpPr/>
          <p:nvPr/>
        </p:nvCxnSpPr>
        <p:spPr>
          <a:xfrm>
            <a:off x="5958993" y="4649625"/>
            <a:ext cx="15701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161ED7A0-F7BF-CF6C-93C5-975124982023}"/>
              </a:ext>
            </a:extLst>
          </p:cNvPr>
          <p:cNvCxnSpPr/>
          <p:nvPr/>
        </p:nvCxnSpPr>
        <p:spPr>
          <a:xfrm>
            <a:off x="6116009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8" name="Straight Connector 2157">
            <a:extLst>
              <a:ext uri="{FF2B5EF4-FFF2-40B4-BE49-F238E27FC236}">
                <a16:creationId xmlns:a16="http://schemas.microsoft.com/office/drawing/2014/main" id="{F3DB6866-DFFF-636C-8EC1-CB0813CF487B}"/>
              </a:ext>
            </a:extLst>
          </p:cNvPr>
          <p:cNvCxnSpPr>
            <a:cxnSpLocks/>
          </p:cNvCxnSpPr>
          <p:nvPr/>
        </p:nvCxnSpPr>
        <p:spPr>
          <a:xfrm>
            <a:off x="6116010" y="5665625"/>
            <a:ext cx="25784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9" name="Straight Connector 2158">
            <a:extLst>
              <a:ext uri="{FF2B5EF4-FFF2-40B4-BE49-F238E27FC236}">
                <a16:creationId xmlns:a16="http://schemas.microsoft.com/office/drawing/2014/main" id="{F7AA5CE8-0DCF-7E3A-29CD-029FF5E75F33}"/>
              </a:ext>
            </a:extLst>
          </p:cNvPr>
          <p:cNvCxnSpPr/>
          <p:nvPr/>
        </p:nvCxnSpPr>
        <p:spPr>
          <a:xfrm flipV="1">
            <a:off x="6373855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0" name="Straight Connector 2159">
            <a:extLst>
              <a:ext uri="{FF2B5EF4-FFF2-40B4-BE49-F238E27FC236}">
                <a16:creationId xmlns:a16="http://schemas.microsoft.com/office/drawing/2014/main" id="{4DC3162D-35B2-A0F0-C9B0-00D51AF05CDC}"/>
              </a:ext>
            </a:extLst>
          </p:cNvPr>
          <p:cNvCxnSpPr>
            <a:cxnSpLocks/>
          </p:cNvCxnSpPr>
          <p:nvPr/>
        </p:nvCxnSpPr>
        <p:spPr>
          <a:xfrm>
            <a:off x="6373855" y="4649625"/>
            <a:ext cx="10237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1" name="Straight Connector 2160">
            <a:extLst>
              <a:ext uri="{FF2B5EF4-FFF2-40B4-BE49-F238E27FC236}">
                <a16:creationId xmlns:a16="http://schemas.microsoft.com/office/drawing/2014/main" id="{4F771444-E308-5934-153B-041B219789E8}"/>
              </a:ext>
            </a:extLst>
          </p:cNvPr>
          <p:cNvCxnSpPr/>
          <p:nvPr/>
        </p:nvCxnSpPr>
        <p:spPr>
          <a:xfrm>
            <a:off x="6476228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2" name="Straight Connector 2161">
            <a:extLst>
              <a:ext uri="{FF2B5EF4-FFF2-40B4-BE49-F238E27FC236}">
                <a16:creationId xmlns:a16="http://schemas.microsoft.com/office/drawing/2014/main" id="{DD5C9876-F335-BCCD-3F57-C4397337E030}"/>
              </a:ext>
            </a:extLst>
          </p:cNvPr>
          <p:cNvCxnSpPr/>
          <p:nvPr/>
        </p:nvCxnSpPr>
        <p:spPr>
          <a:xfrm flipV="1">
            <a:off x="6757937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3" name="Straight Connector 2162">
            <a:extLst>
              <a:ext uri="{FF2B5EF4-FFF2-40B4-BE49-F238E27FC236}">
                <a16:creationId xmlns:a16="http://schemas.microsoft.com/office/drawing/2014/main" id="{93AB5803-22F1-27A8-6A12-1907932EFC58}"/>
              </a:ext>
            </a:extLst>
          </p:cNvPr>
          <p:cNvCxnSpPr>
            <a:cxnSpLocks/>
          </p:cNvCxnSpPr>
          <p:nvPr/>
        </p:nvCxnSpPr>
        <p:spPr>
          <a:xfrm>
            <a:off x="6757938" y="4649625"/>
            <a:ext cx="7850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4" name="Straight Connector 2163">
            <a:extLst>
              <a:ext uri="{FF2B5EF4-FFF2-40B4-BE49-F238E27FC236}">
                <a16:creationId xmlns:a16="http://schemas.microsoft.com/office/drawing/2014/main" id="{522CB869-8BC0-571B-FE08-28416E1773B3}"/>
              </a:ext>
            </a:extLst>
          </p:cNvPr>
          <p:cNvCxnSpPr/>
          <p:nvPr/>
        </p:nvCxnSpPr>
        <p:spPr>
          <a:xfrm>
            <a:off x="6836447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5" name="Straight Connector 2164">
            <a:extLst>
              <a:ext uri="{FF2B5EF4-FFF2-40B4-BE49-F238E27FC236}">
                <a16:creationId xmlns:a16="http://schemas.microsoft.com/office/drawing/2014/main" id="{B82D7B4D-6064-B6E8-D195-1F8E13167FE6}"/>
              </a:ext>
            </a:extLst>
          </p:cNvPr>
          <p:cNvCxnSpPr>
            <a:cxnSpLocks/>
          </p:cNvCxnSpPr>
          <p:nvPr/>
        </p:nvCxnSpPr>
        <p:spPr>
          <a:xfrm>
            <a:off x="6836447" y="5665625"/>
            <a:ext cx="296333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6" name="Straight Connector 2165">
            <a:extLst>
              <a:ext uri="{FF2B5EF4-FFF2-40B4-BE49-F238E27FC236}">
                <a16:creationId xmlns:a16="http://schemas.microsoft.com/office/drawing/2014/main" id="{F999FEE3-F391-322C-875D-EB9CFE1E5F84}"/>
              </a:ext>
            </a:extLst>
          </p:cNvPr>
          <p:cNvCxnSpPr/>
          <p:nvPr/>
        </p:nvCxnSpPr>
        <p:spPr>
          <a:xfrm flipV="1">
            <a:off x="7132780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7" name="Straight Connector 2166">
            <a:extLst>
              <a:ext uri="{FF2B5EF4-FFF2-40B4-BE49-F238E27FC236}">
                <a16:creationId xmlns:a16="http://schemas.microsoft.com/office/drawing/2014/main" id="{3951830D-1660-F52F-AC72-24B0A72CA131}"/>
              </a:ext>
            </a:extLst>
          </p:cNvPr>
          <p:cNvCxnSpPr>
            <a:cxnSpLocks/>
          </p:cNvCxnSpPr>
          <p:nvPr/>
        </p:nvCxnSpPr>
        <p:spPr>
          <a:xfrm>
            <a:off x="7132780" y="4649625"/>
            <a:ext cx="63885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8" name="Straight Connector 2167">
            <a:extLst>
              <a:ext uri="{FF2B5EF4-FFF2-40B4-BE49-F238E27FC236}">
                <a16:creationId xmlns:a16="http://schemas.microsoft.com/office/drawing/2014/main" id="{A38080F9-96FF-6863-D015-E11360E2BE0D}"/>
              </a:ext>
            </a:extLst>
          </p:cNvPr>
          <p:cNvCxnSpPr/>
          <p:nvPr/>
        </p:nvCxnSpPr>
        <p:spPr>
          <a:xfrm>
            <a:off x="7196665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9" name="Straight Connector 2168">
            <a:extLst>
              <a:ext uri="{FF2B5EF4-FFF2-40B4-BE49-F238E27FC236}">
                <a16:creationId xmlns:a16="http://schemas.microsoft.com/office/drawing/2014/main" id="{E3825459-4BA5-4C1C-2241-2368085CDEF5}"/>
              </a:ext>
            </a:extLst>
          </p:cNvPr>
          <p:cNvCxnSpPr>
            <a:cxnSpLocks/>
          </p:cNvCxnSpPr>
          <p:nvPr/>
        </p:nvCxnSpPr>
        <p:spPr>
          <a:xfrm>
            <a:off x="7196665" y="5665625"/>
            <a:ext cx="33020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0" name="Straight Connector 2169">
            <a:extLst>
              <a:ext uri="{FF2B5EF4-FFF2-40B4-BE49-F238E27FC236}">
                <a16:creationId xmlns:a16="http://schemas.microsoft.com/office/drawing/2014/main" id="{DFBF7F6B-3321-19F8-E1AC-0714B9967EFD}"/>
              </a:ext>
            </a:extLst>
          </p:cNvPr>
          <p:cNvCxnSpPr/>
          <p:nvPr/>
        </p:nvCxnSpPr>
        <p:spPr>
          <a:xfrm flipV="1">
            <a:off x="7526865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1" name="Straight Connector 2170">
            <a:extLst>
              <a:ext uri="{FF2B5EF4-FFF2-40B4-BE49-F238E27FC236}">
                <a16:creationId xmlns:a16="http://schemas.microsoft.com/office/drawing/2014/main" id="{DB6BD35E-6E58-26AD-EC31-40985B8DC18B}"/>
              </a:ext>
            </a:extLst>
          </p:cNvPr>
          <p:cNvCxnSpPr>
            <a:cxnSpLocks/>
          </p:cNvCxnSpPr>
          <p:nvPr/>
        </p:nvCxnSpPr>
        <p:spPr>
          <a:xfrm>
            <a:off x="7526865" y="4649625"/>
            <a:ext cx="30019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2" name="Straight Connector 2171">
            <a:extLst>
              <a:ext uri="{FF2B5EF4-FFF2-40B4-BE49-F238E27FC236}">
                <a16:creationId xmlns:a16="http://schemas.microsoft.com/office/drawing/2014/main" id="{A81EFFBE-957F-0C1D-5E7E-845B8CF631B0}"/>
              </a:ext>
            </a:extLst>
          </p:cNvPr>
          <p:cNvCxnSpPr/>
          <p:nvPr/>
        </p:nvCxnSpPr>
        <p:spPr>
          <a:xfrm>
            <a:off x="7556884" y="4649625"/>
            <a:ext cx="0" cy="10160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3" name="Straight Connector 2172">
            <a:extLst>
              <a:ext uri="{FF2B5EF4-FFF2-40B4-BE49-F238E27FC236}">
                <a16:creationId xmlns:a16="http://schemas.microsoft.com/office/drawing/2014/main" id="{3E44DF5A-4567-EEF2-7844-6E46B8458B9C}"/>
              </a:ext>
            </a:extLst>
          </p:cNvPr>
          <p:cNvCxnSpPr>
            <a:cxnSpLocks/>
          </p:cNvCxnSpPr>
          <p:nvPr/>
        </p:nvCxnSpPr>
        <p:spPr>
          <a:xfrm>
            <a:off x="6476230" y="5665625"/>
            <a:ext cx="281708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4" name="TextBox 2173">
            <a:extLst>
              <a:ext uri="{FF2B5EF4-FFF2-40B4-BE49-F238E27FC236}">
                <a16:creationId xmlns:a16="http://schemas.microsoft.com/office/drawing/2014/main" id="{AC56C6C3-0404-1909-7955-406321608802}"/>
              </a:ext>
            </a:extLst>
          </p:cNvPr>
          <p:cNvSpPr txBox="1"/>
          <p:nvPr/>
        </p:nvSpPr>
        <p:spPr>
          <a:xfrm>
            <a:off x="82395" y="3687156"/>
            <a:ext cx="200232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Min. Frequency (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Fmin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5" name="TextBox 2174">
            <a:extLst>
              <a:ext uri="{FF2B5EF4-FFF2-40B4-BE49-F238E27FC236}">
                <a16:creationId xmlns:a16="http://schemas.microsoft.com/office/drawing/2014/main" id="{A7914760-D88C-E2F8-637F-EDA4DFBFED68}"/>
              </a:ext>
            </a:extLst>
          </p:cNvPr>
          <p:cNvSpPr txBox="1"/>
          <p:nvPr/>
        </p:nvSpPr>
        <p:spPr>
          <a:xfrm>
            <a:off x="2334682" y="3689391"/>
            <a:ext cx="201718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Max. Frequency (Fmax)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7" name="TextBox 2176">
            <a:extLst>
              <a:ext uri="{FF2B5EF4-FFF2-40B4-BE49-F238E27FC236}">
                <a16:creationId xmlns:a16="http://schemas.microsoft.com/office/drawing/2014/main" id="{DF082DE1-8841-1E2E-D37A-5E102C71ABE7}"/>
              </a:ext>
            </a:extLst>
          </p:cNvPr>
          <p:cNvSpPr txBox="1"/>
          <p:nvPr/>
        </p:nvSpPr>
        <p:spPr>
          <a:xfrm>
            <a:off x="3738985" y="4755395"/>
            <a:ext cx="21243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Wait 5 </a:t>
            </a:r>
            <a:r>
              <a:rPr lang="en-US" sz="1867" kern="0" dirty="0" err="1">
                <a:solidFill>
                  <a:srgbClr val="70AD47"/>
                </a:solidFill>
                <a:latin typeface="Arial"/>
                <a:cs typeface="Arial"/>
                <a:sym typeface="Arial"/>
              </a:rPr>
              <a:t>ms</a:t>
            </a:r>
            <a:r>
              <a:rPr lang="en-US" sz="1867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 between bursts</a:t>
            </a:r>
            <a:endParaRPr lang="en-NL" sz="1867" kern="0" dirty="0">
              <a:solidFill>
                <a:srgbClr val="70AD47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179" name="Straight Arrow Connector 2178">
            <a:extLst>
              <a:ext uri="{FF2B5EF4-FFF2-40B4-BE49-F238E27FC236}">
                <a16:creationId xmlns:a16="http://schemas.microsoft.com/office/drawing/2014/main" id="{982DE551-08F9-7E03-1EA4-A01306BB2911}"/>
              </a:ext>
            </a:extLst>
          </p:cNvPr>
          <p:cNvCxnSpPr>
            <a:cxnSpLocks/>
            <a:stCxn id="2174" idx="2"/>
          </p:cNvCxnSpPr>
          <p:nvPr/>
        </p:nvCxnSpPr>
        <p:spPr>
          <a:xfrm>
            <a:off x="1083557" y="4354133"/>
            <a:ext cx="926730" cy="29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1" name="Straight Arrow Connector 2180">
            <a:extLst>
              <a:ext uri="{FF2B5EF4-FFF2-40B4-BE49-F238E27FC236}">
                <a16:creationId xmlns:a16="http://schemas.microsoft.com/office/drawing/2014/main" id="{F6E9535E-FC4E-E4A1-B19E-8D04CE8667C8}"/>
              </a:ext>
            </a:extLst>
          </p:cNvPr>
          <p:cNvCxnSpPr>
            <a:stCxn id="2175" idx="2"/>
          </p:cNvCxnSpPr>
          <p:nvPr/>
        </p:nvCxnSpPr>
        <p:spPr>
          <a:xfrm>
            <a:off x="3343274" y="4356368"/>
            <a:ext cx="255828" cy="25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7" name="TextBox 2196">
            <a:extLst>
              <a:ext uri="{FF2B5EF4-FFF2-40B4-BE49-F238E27FC236}">
                <a16:creationId xmlns:a16="http://schemas.microsoft.com/office/drawing/2014/main" id="{8B79355D-7DBC-F416-EC04-08744195D05A}"/>
              </a:ext>
            </a:extLst>
          </p:cNvPr>
          <p:cNvSpPr txBox="1"/>
          <p:nvPr/>
        </p:nvSpPr>
        <p:spPr>
          <a:xfrm>
            <a:off x="6960493" y="3454293"/>
            <a:ext cx="404270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Function: </a:t>
            </a:r>
            <a:r>
              <a:rPr lang="en-US" sz="1867" b="1" kern="0" dirty="0" err="1">
                <a:solidFill>
                  <a:srgbClr val="70AD47"/>
                </a:solidFill>
                <a:latin typeface="Arial"/>
                <a:cs typeface="Arial"/>
                <a:sym typeface="Arial"/>
              </a:rPr>
              <a:t>Sine_Burst</a:t>
            </a:r>
            <a:r>
              <a:rPr lang="en-US" sz="1867" b="1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(</a:t>
            </a:r>
            <a:r>
              <a:rPr lang="en-US" sz="1867" b="1" kern="0" dirty="0" err="1">
                <a:solidFill>
                  <a:srgbClr val="70AD47"/>
                </a:solidFill>
                <a:latin typeface="Arial"/>
                <a:cs typeface="Arial"/>
                <a:sym typeface="Arial"/>
              </a:rPr>
              <a:t>Fmin</a:t>
            </a:r>
            <a:r>
              <a:rPr lang="en-US" sz="1867" b="1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US" sz="1867" b="1" kern="0" dirty="0" err="1">
                <a:solidFill>
                  <a:srgbClr val="70AD47"/>
                </a:solidFill>
                <a:latin typeface="Arial"/>
                <a:cs typeface="Arial"/>
                <a:sym typeface="Arial"/>
              </a:rPr>
              <a:t>Fmax,R</a:t>
            </a:r>
            <a:r>
              <a:rPr lang="en-US" sz="1867" b="1" kern="0" dirty="0">
                <a:solidFill>
                  <a:srgbClr val="70AD47"/>
                </a:solidFill>
                <a:latin typeface="Arial"/>
                <a:cs typeface="Arial"/>
                <a:sym typeface="Arial"/>
              </a:rPr>
              <a:t>, N,A,B)</a:t>
            </a:r>
            <a:endParaRPr lang="en-NL" sz="1867" b="1" kern="0" dirty="0">
              <a:solidFill>
                <a:srgbClr val="70AD47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98" name="TextBox 2197">
            <a:extLst>
              <a:ext uri="{FF2B5EF4-FFF2-40B4-BE49-F238E27FC236}">
                <a16:creationId xmlns:a16="http://schemas.microsoft.com/office/drawing/2014/main" id="{5254E999-6B0E-8113-0A54-5738F8E0A919}"/>
              </a:ext>
            </a:extLst>
          </p:cNvPr>
          <p:cNvSpPr txBox="1"/>
          <p:nvPr/>
        </p:nvSpPr>
        <p:spPr>
          <a:xfrm>
            <a:off x="6691486" y="6333940"/>
            <a:ext cx="31646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N Sweep measuring cycles</a:t>
            </a:r>
            <a:endParaRPr lang="en-NL" sz="1867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200" name="Straight Arrow Connector 2199">
            <a:extLst>
              <a:ext uri="{FF2B5EF4-FFF2-40B4-BE49-F238E27FC236}">
                <a16:creationId xmlns:a16="http://schemas.microsoft.com/office/drawing/2014/main" id="{CF00B0D8-F622-D610-F121-57F5E3544145}"/>
              </a:ext>
            </a:extLst>
          </p:cNvPr>
          <p:cNvCxnSpPr>
            <a:stCxn id="2198" idx="1"/>
          </p:cNvCxnSpPr>
          <p:nvPr/>
        </p:nvCxnSpPr>
        <p:spPr>
          <a:xfrm flipH="1" flipV="1">
            <a:off x="6577829" y="6077527"/>
            <a:ext cx="113657" cy="44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2" name="Straight Connector 2201">
            <a:extLst>
              <a:ext uri="{FF2B5EF4-FFF2-40B4-BE49-F238E27FC236}">
                <a16:creationId xmlns:a16="http://schemas.microsoft.com/office/drawing/2014/main" id="{57DEA454-2DB2-6764-4AD9-D4CD567099BB}"/>
              </a:ext>
            </a:extLst>
          </p:cNvPr>
          <p:cNvCxnSpPr/>
          <p:nvPr/>
        </p:nvCxnSpPr>
        <p:spPr>
          <a:xfrm>
            <a:off x="158366" y="3434728"/>
            <a:ext cx="114332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178629-0C3A-0808-E1E2-C67B96B0DBA8}"/>
              </a:ext>
            </a:extLst>
          </p:cNvPr>
          <p:cNvCxnSpPr/>
          <p:nvPr/>
        </p:nvCxnSpPr>
        <p:spPr>
          <a:xfrm flipV="1">
            <a:off x="1843315" y="4649625"/>
            <a:ext cx="0" cy="10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D23A52-3219-AA29-71CA-2D58E84E42BD}"/>
              </a:ext>
            </a:extLst>
          </p:cNvPr>
          <p:cNvCxnSpPr/>
          <p:nvPr/>
        </p:nvCxnSpPr>
        <p:spPr>
          <a:xfrm flipV="1">
            <a:off x="1849368" y="1100255"/>
            <a:ext cx="0" cy="10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78F548-AC6C-68CC-F8EF-E7DBAB439EED}"/>
              </a:ext>
            </a:extLst>
          </p:cNvPr>
          <p:cNvSpPr txBox="1"/>
          <p:nvPr/>
        </p:nvSpPr>
        <p:spPr>
          <a:xfrm>
            <a:off x="27905" y="1205757"/>
            <a:ext cx="167141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Pulse amplification factor (A)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5F096E-2EC3-6AF3-686D-62A0B0E92FC5}"/>
              </a:ext>
            </a:extLst>
          </p:cNvPr>
          <p:cNvCxnSpPr/>
          <p:nvPr/>
        </p:nvCxnSpPr>
        <p:spPr>
          <a:xfrm flipV="1">
            <a:off x="9396291" y="1973776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F315C9-35C3-9E9E-51F4-CAB6D4F2BA9C}"/>
              </a:ext>
            </a:extLst>
          </p:cNvPr>
          <p:cNvCxnSpPr/>
          <p:nvPr/>
        </p:nvCxnSpPr>
        <p:spPr>
          <a:xfrm>
            <a:off x="9488655" y="1973777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1FC577-02DC-BE73-690C-025CC7B7A7F2}"/>
              </a:ext>
            </a:extLst>
          </p:cNvPr>
          <p:cNvCxnSpPr/>
          <p:nvPr/>
        </p:nvCxnSpPr>
        <p:spPr>
          <a:xfrm flipV="1">
            <a:off x="9599491" y="2084614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8A22E1-738C-B49E-3CB1-3676E5D9E7E6}"/>
              </a:ext>
            </a:extLst>
          </p:cNvPr>
          <p:cNvCxnSpPr/>
          <p:nvPr/>
        </p:nvCxnSpPr>
        <p:spPr>
          <a:xfrm flipV="1">
            <a:off x="10075529" y="1965036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17F61B-34BD-B916-2E1F-EB722119B0D8}"/>
              </a:ext>
            </a:extLst>
          </p:cNvPr>
          <p:cNvCxnSpPr/>
          <p:nvPr/>
        </p:nvCxnSpPr>
        <p:spPr>
          <a:xfrm>
            <a:off x="10179786" y="1965037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607355-6444-75A0-902A-33B573FD51DA}"/>
              </a:ext>
            </a:extLst>
          </p:cNvPr>
          <p:cNvCxnSpPr/>
          <p:nvPr/>
        </p:nvCxnSpPr>
        <p:spPr>
          <a:xfrm flipV="1">
            <a:off x="10296569" y="2075874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4247CA-5AB4-0E5B-EB96-BB002A32767D}"/>
              </a:ext>
            </a:extLst>
          </p:cNvPr>
          <p:cNvCxnSpPr>
            <a:cxnSpLocks/>
          </p:cNvCxnSpPr>
          <p:nvPr/>
        </p:nvCxnSpPr>
        <p:spPr>
          <a:xfrm>
            <a:off x="9685909" y="2075873"/>
            <a:ext cx="386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A2C642-735A-30C4-F6B2-096E0CE0D87C}"/>
              </a:ext>
            </a:extLst>
          </p:cNvPr>
          <p:cNvCxnSpPr>
            <a:cxnSpLocks/>
          </p:cNvCxnSpPr>
          <p:nvPr/>
        </p:nvCxnSpPr>
        <p:spPr>
          <a:xfrm>
            <a:off x="10388933" y="2073969"/>
            <a:ext cx="386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559DE1-8251-59A2-44C5-010D74B19E4B}"/>
              </a:ext>
            </a:extLst>
          </p:cNvPr>
          <p:cNvCxnSpPr/>
          <p:nvPr/>
        </p:nvCxnSpPr>
        <p:spPr>
          <a:xfrm flipV="1">
            <a:off x="8739158" y="5555543"/>
            <a:ext cx="92364" cy="1108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40AB33-FDF9-D7A4-F2C8-B36FE8D54CE5}"/>
              </a:ext>
            </a:extLst>
          </p:cNvPr>
          <p:cNvCxnSpPr/>
          <p:nvPr/>
        </p:nvCxnSpPr>
        <p:spPr>
          <a:xfrm>
            <a:off x="8831522" y="5555543"/>
            <a:ext cx="110836" cy="1939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4FD123-5D9C-728D-052A-84F17AF60770}"/>
              </a:ext>
            </a:extLst>
          </p:cNvPr>
          <p:cNvCxnSpPr/>
          <p:nvPr/>
        </p:nvCxnSpPr>
        <p:spPr>
          <a:xfrm flipV="1">
            <a:off x="8942358" y="5666381"/>
            <a:ext cx="92364" cy="831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3A02B-94BD-17F8-A78C-8C2A863DCF9E}"/>
              </a:ext>
            </a:extLst>
          </p:cNvPr>
          <p:cNvCxnSpPr>
            <a:cxnSpLocks/>
          </p:cNvCxnSpPr>
          <p:nvPr/>
        </p:nvCxnSpPr>
        <p:spPr>
          <a:xfrm>
            <a:off x="9034722" y="5666380"/>
            <a:ext cx="38600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1ED36-BF4A-BF8B-28DC-67F3C92AEF9E}"/>
              </a:ext>
            </a:extLst>
          </p:cNvPr>
          <p:cNvCxnSpPr/>
          <p:nvPr/>
        </p:nvCxnSpPr>
        <p:spPr>
          <a:xfrm flipV="1">
            <a:off x="9420729" y="5564283"/>
            <a:ext cx="92364" cy="1108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5CEEE5-9693-6369-AFAE-AEFEA187D539}"/>
              </a:ext>
            </a:extLst>
          </p:cNvPr>
          <p:cNvCxnSpPr/>
          <p:nvPr/>
        </p:nvCxnSpPr>
        <p:spPr>
          <a:xfrm>
            <a:off x="9513093" y="5564283"/>
            <a:ext cx="110836" cy="1939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8C35FE-7DDB-D83E-48D2-5047E5592249}"/>
              </a:ext>
            </a:extLst>
          </p:cNvPr>
          <p:cNvCxnSpPr/>
          <p:nvPr/>
        </p:nvCxnSpPr>
        <p:spPr>
          <a:xfrm flipV="1">
            <a:off x="9623929" y="5675121"/>
            <a:ext cx="92364" cy="831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8211E1-B653-EDBD-23F4-28E5C9C4642A}"/>
              </a:ext>
            </a:extLst>
          </p:cNvPr>
          <p:cNvCxnSpPr/>
          <p:nvPr/>
        </p:nvCxnSpPr>
        <p:spPr>
          <a:xfrm flipV="1">
            <a:off x="10111859" y="5555543"/>
            <a:ext cx="92364" cy="11083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4F86EE-5227-434C-8E2F-020530B88571}"/>
              </a:ext>
            </a:extLst>
          </p:cNvPr>
          <p:cNvCxnSpPr/>
          <p:nvPr/>
        </p:nvCxnSpPr>
        <p:spPr>
          <a:xfrm>
            <a:off x="10204223" y="5555543"/>
            <a:ext cx="110836" cy="19396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7C8E14-E552-8E6E-85B2-75471E7E3F5B}"/>
              </a:ext>
            </a:extLst>
          </p:cNvPr>
          <p:cNvCxnSpPr/>
          <p:nvPr/>
        </p:nvCxnSpPr>
        <p:spPr>
          <a:xfrm flipV="1">
            <a:off x="10315059" y="5666381"/>
            <a:ext cx="92364" cy="83127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2354DE-4EF6-06D3-5DEF-F3477C232BE1}"/>
              </a:ext>
            </a:extLst>
          </p:cNvPr>
          <p:cNvCxnSpPr>
            <a:cxnSpLocks/>
          </p:cNvCxnSpPr>
          <p:nvPr/>
        </p:nvCxnSpPr>
        <p:spPr>
          <a:xfrm>
            <a:off x="9716293" y="5666380"/>
            <a:ext cx="38600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972472-63AC-67F9-CE0B-F58B189100EA}"/>
              </a:ext>
            </a:extLst>
          </p:cNvPr>
          <p:cNvCxnSpPr>
            <a:cxnSpLocks/>
          </p:cNvCxnSpPr>
          <p:nvPr/>
        </p:nvCxnSpPr>
        <p:spPr>
          <a:xfrm>
            <a:off x="10407423" y="5664476"/>
            <a:ext cx="386007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87B1F8-20CD-93F0-B7AE-8B9EF8543B61}"/>
              </a:ext>
            </a:extLst>
          </p:cNvPr>
          <p:cNvCxnSpPr>
            <a:cxnSpLocks/>
            <a:stCxn id="1064" idx="2"/>
          </p:cNvCxnSpPr>
          <p:nvPr/>
        </p:nvCxnSpPr>
        <p:spPr>
          <a:xfrm flipH="1">
            <a:off x="6096000" y="667795"/>
            <a:ext cx="811659" cy="312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065AFD-8E54-775B-DAC1-E34BDDA3C756}"/>
              </a:ext>
            </a:extLst>
          </p:cNvPr>
          <p:cNvSpPr txBox="1"/>
          <p:nvPr/>
        </p:nvSpPr>
        <p:spPr>
          <a:xfrm>
            <a:off x="8258873" y="286715"/>
            <a:ext cx="38779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Microphone amplification factor (B)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ADDD0A-41AA-F56E-7E86-1E2B83AF4A74}"/>
              </a:ext>
            </a:extLst>
          </p:cNvPr>
          <p:cNvSpPr txBox="1"/>
          <p:nvPr/>
        </p:nvSpPr>
        <p:spPr>
          <a:xfrm>
            <a:off x="28930" y="4655955"/>
            <a:ext cx="167141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Pulse amplification factor (A)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D4FCB6-E1AF-A5AE-0B9F-265B5873B75E}"/>
              </a:ext>
            </a:extLst>
          </p:cNvPr>
          <p:cNvSpPr txBox="1"/>
          <p:nvPr/>
        </p:nvSpPr>
        <p:spPr>
          <a:xfrm>
            <a:off x="8010437" y="4762344"/>
            <a:ext cx="387798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Microphone amplification factor (B)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A1CC37-E1D2-75B1-4608-AAF23B9D4B1C}"/>
              </a:ext>
            </a:extLst>
          </p:cNvPr>
          <p:cNvCxnSpPr>
            <a:cxnSpLocks/>
          </p:cNvCxnSpPr>
          <p:nvPr/>
        </p:nvCxnSpPr>
        <p:spPr>
          <a:xfrm>
            <a:off x="2092033" y="5758247"/>
            <a:ext cx="15978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53A248-CD5D-9606-4556-7522D77FB571}"/>
              </a:ext>
            </a:extLst>
          </p:cNvPr>
          <p:cNvSpPr txBox="1"/>
          <p:nvPr/>
        </p:nvSpPr>
        <p:spPr>
          <a:xfrm>
            <a:off x="149957" y="6090543"/>
            <a:ext cx="200232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Sweep duration (15 </a:t>
            </a:r>
            <a:r>
              <a:rPr 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ms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)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A7B51B-DB97-01D7-8ECB-FF21C28CB629}"/>
              </a:ext>
            </a:extLst>
          </p:cNvPr>
          <p:cNvCxnSpPr>
            <a:stCxn id="35" idx="0"/>
          </p:cNvCxnSpPr>
          <p:nvPr/>
        </p:nvCxnSpPr>
        <p:spPr>
          <a:xfrm flipV="1">
            <a:off x="1151119" y="5829610"/>
            <a:ext cx="922653" cy="26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C74B86-F163-40BD-6C7A-65A87535210E}"/>
              </a:ext>
            </a:extLst>
          </p:cNvPr>
          <p:cNvSpPr txBox="1"/>
          <p:nvPr/>
        </p:nvSpPr>
        <p:spPr>
          <a:xfrm>
            <a:off x="2342112" y="6140274"/>
            <a:ext cx="273458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Amount of repetitions (R), </a:t>
            </a:r>
            <a:r>
              <a:rPr lang="en-US" sz="1867" u="sng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here shown as 1</a:t>
            </a:r>
            <a:endParaRPr lang="en-NL" sz="1867" u="sng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22D46B-A6C1-9A8B-A4A5-299249686AD8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689752" y="5758246"/>
            <a:ext cx="19655" cy="3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E12A-0727-6771-2538-CEDB785D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Parameter max-min values: Sine</a:t>
            </a:r>
            <a:endParaRPr lang="en-NL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713D-6088-9ECC-D6F9-2EB45A7E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Vast: 15 </a:t>
            </a:r>
            <a:r>
              <a:rPr lang="en-US" dirty="0" err="1">
                <a:solidFill>
                  <a:schemeClr val="accent6"/>
                </a:solidFill>
              </a:rPr>
              <a:t>ms</a:t>
            </a:r>
            <a:r>
              <a:rPr lang="en-US" dirty="0">
                <a:solidFill>
                  <a:schemeClr val="accent6"/>
                </a:solidFill>
              </a:rPr>
              <a:t> sweep, 5 </a:t>
            </a:r>
            <a:r>
              <a:rPr lang="en-US" dirty="0" err="1">
                <a:solidFill>
                  <a:schemeClr val="accent6"/>
                </a:solidFill>
              </a:rPr>
              <a:t>ms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wachten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tussen</a:t>
            </a:r>
            <a:r>
              <a:rPr lang="en-US" dirty="0">
                <a:solidFill>
                  <a:schemeClr val="accent6"/>
                </a:solidFill>
              </a:rPr>
              <a:t> sweeps</a:t>
            </a:r>
          </a:p>
          <a:p>
            <a:r>
              <a:rPr lang="en-US" dirty="0">
                <a:solidFill>
                  <a:schemeClr val="accent6"/>
                </a:solidFill>
              </a:rPr>
              <a:t>A: Voltage ranges from 0-10 V</a:t>
            </a:r>
          </a:p>
          <a:p>
            <a:r>
              <a:rPr lang="en-US" dirty="0">
                <a:solidFill>
                  <a:schemeClr val="accent6"/>
                </a:solidFill>
              </a:rPr>
              <a:t>B: To amplify Infineon mic (-73 dB noise level)</a:t>
            </a:r>
          </a:p>
          <a:p>
            <a:r>
              <a:rPr lang="en-US" dirty="0">
                <a:solidFill>
                  <a:schemeClr val="accent6"/>
                </a:solidFill>
              </a:rPr>
              <a:t>N: Maximum of 10</a:t>
            </a:r>
          </a:p>
          <a:p>
            <a:r>
              <a:rPr lang="en-US" dirty="0">
                <a:solidFill>
                  <a:schemeClr val="accent6"/>
                </a:solidFill>
              </a:rPr>
              <a:t>R: 1 to 5 repetitions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Fmin</a:t>
            </a:r>
            <a:r>
              <a:rPr lang="en-US" dirty="0">
                <a:solidFill>
                  <a:schemeClr val="accent6"/>
                </a:solidFill>
              </a:rPr>
              <a:t>: 5 kHz</a:t>
            </a:r>
          </a:p>
          <a:p>
            <a:r>
              <a:rPr lang="en-US" dirty="0">
                <a:solidFill>
                  <a:schemeClr val="accent6"/>
                </a:solidFill>
              </a:rPr>
              <a:t>Fmax: 100 kHz</a:t>
            </a:r>
          </a:p>
        </p:txBody>
      </p:sp>
    </p:spTree>
    <p:extLst>
      <p:ext uri="{BB962C8B-B14F-4D97-AF65-F5344CB8AC3E}">
        <p14:creationId xmlns:p14="http://schemas.microsoft.com/office/powerpoint/2010/main" val="109107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A1B-7101-85E1-22FB-E3F92F401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Time-of-flight meting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A7F1A-B55C-9937-07C1-26B2DA1CF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M91200 X Plense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555-D1DF-A6CB-18A7-CAB314DC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7496CC-53E0-4C12-A456-E0E0914E6B06}" type="datetime8">
              <a:rPr lang="en-NL" smtClean="0"/>
              <a:pPr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A2B0-9057-1170-0992-B69D8568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27C1-855B-902F-C2AF-C0FBA30F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768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ADFFA-D855-BCE7-B176-7D68FF5F8AC3}"/>
              </a:ext>
            </a:extLst>
          </p:cNvPr>
          <p:cNvSpPr/>
          <p:nvPr/>
        </p:nvSpPr>
        <p:spPr>
          <a:xfrm>
            <a:off x="4698874" y="2826489"/>
            <a:ext cx="2261620" cy="120502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4472C4"/>
                </a:solidFill>
                <a:latin typeface="Calibri" panose="020F0502020204030204"/>
                <a:sym typeface="Arial"/>
              </a:rPr>
              <a:t>TOF instruction</a:t>
            </a:r>
          </a:p>
          <a:p>
            <a:pPr algn="ctr" defTabSz="1219170">
              <a:buClr>
                <a:srgbClr val="000000"/>
              </a:buClr>
            </a:pPr>
            <a:endParaRPr lang="en-US" sz="1867" b="1" kern="0" dirty="0">
              <a:solidFill>
                <a:srgbClr val="70AD47"/>
              </a:solidFill>
              <a:latin typeface="Calibri" panose="020F0502020204030204"/>
              <a:sym typeface="Arial"/>
            </a:endParaRPr>
          </a:p>
          <a:p>
            <a:pPr algn="ctr"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70AD47"/>
                </a:solidFill>
                <a:latin typeface="Calibri" panose="020F0502020204030204"/>
                <a:sym typeface="Arial"/>
              </a:rPr>
              <a:t>Sine instruction</a:t>
            </a:r>
            <a:endParaRPr lang="en-NL" sz="1867" b="1" kern="0" dirty="0">
              <a:solidFill>
                <a:srgbClr val="70AD47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BB9F23-9641-CEE5-3177-568E4DFEE50B}"/>
              </a:ext>
            </a:extLst>
          </p:cNvPr>
          <p:cNvCxnSpPr/>
          <p:nvPr/>
        </p:nvCxnSpPr>
        <p:spPr>
          <a:xfrm>
            <a:off x="1941174" y="1059873"/>
            <a:ext cx="138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1B9EB9-F518-1440-FBD7-398BA418857D}"/>
              </a:ext>
            </a:extLst>
          </p:cNvPr>
          <p:cNvCxnSpPr/>
          <p:nvPr/>
        </p:nvCxnSpPr>
        <p:spPr>
          <a:xfrm flipV="1">
            <a:off x="2079719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D0AB3D-DD5D-D0BF-4415-E6B69E0F1F3D}"/>
              </a:ext>
            </a:extLst>
          </p:cNvPr>
          <p:cNvCxnSpPr/>
          <p:nvPr/>
        </p:nvCxnSpPr>
        <p:spPr>
          <a:xfrm>
            <a:off x="2079719" y="2078826"/>
            <a:ext cx="157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EC65ED-38F8-D3F9-062D-0C7BE3955717}"/>
              </a:ext>
            </a:extLst>
          </p:cNvPr>
          <p:cNvCxnSpPr/>
          <p:nvPr/>
        </p:nvCxnSpPr>
        <p:spPr>
          <a:xfrm>
            <a:off x="2236736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AA5996-2504-868D-10BD-64DB092B550D}"/>
              </a:ext>
            </a:extLst>
          </p:cNvPr>
          <p:cNvCxnSpPr>
            <a:cxnSpLocks/>
          </p:cNvCxnSpPr>
          <p:nvPr/>
        </p:nvCxnSpPr>
        <p:spPr>
          <a:xfrm>
            <a:off x="2236736" y="1069665"/>
            <a:ext cx="14408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BEC849-FD59-8178-301A-7E8BDD7EB7C6}"/>
              </a:ext>
            </a:extLst>
          </p:cNvPr>
          <p:cNvCxnSpPr/>
          <p:nvPr/>
        </p:nvCxnSpPr>
        <p:spPr>
          <a:xfrm>
            <a:off x="3677890" y="1065370"/>
            <a:ext cx="5818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FE6417-4C4B-C4B6-8674-D769335D8BFC}"/>
              </a:ext>
            </a:extLst>
          </p:cNvPr>
          <p:cNvCxnSpPr/>
          <p:nvPr/>
        </p:nvCxnSpPr>
        <p:spPr>
          <a:xfrm flipV="1">
            <a:off x="4259781" y="960432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608FF8-1791-9CE9-3243-EFF2D83E2709}"/>
              </a:ext>
            </a:extLst>
          </p:cNvPr>
          <p:cNvCxnSpPr/>
          <p:nvPr/>
        </p:nvCxnSpPr>
        <p:spPr>
          <a:xfrm>
            <a:off x="4352145" y="960433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034A5-3BFB-BA79-5C2C-794911BE3D6B}"/>
              </a:ext>
            </a:extLst>
          </p:cNvPr>
          <p:cNvCxnSpPr/>
          <p:nvPr/>
        </p:nvCxnSpPr>
        <p:spPr>
          <a:xfrm flipV="1">
            <a:off x="4462981" y="1071270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AE9D09-D140-AE03-9698-D4040F3ADF62}"/>
              </a:ext>
            </a:extLst>
          </p:cNvPr>
          <p:cNvCxnSpPr/>
          <p:nvPr/>
        </p:nvCxnSpPr>
        <p:spPr>
          <a:xfrm>
            <a:off x="4555344" y="1071269"/>
            <a:ext cx="12746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E05799-972D-8B3B-C4BB-4D8EBACE2317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375257" y="676580"/>
            <a:ext cx="783268" cy="224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5A84AC-D239-7953-5275-ABD05E068A3B}"/>
              </a:ext>
            </a:extLst>
          </p:cNvPr>
          <p:cNvSpPr txBox="1"/>
          <p:nvPr/>
        </p:nvSpPr>
        <p:spPr>
          <a:xfrm>
            <a:off x="158367" y="9603"/>
            <a:ext cx="243377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PWM Frequency</a:t>
            </a:r>
          </a:p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(Fres)   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4F2444-4C69-4B7F-1D02-EF5A6ED51FAC}"/>
              </a:ext>
            </a:extLst>
          </p:cNvPr>
          <p:cNvCxnSpPr/>
          <p:nvPr/>
        </p:nvCxnSpPr>
        <p:spPr>
          <a:xfrm>
            <a:off x="5820727" y="1071269"/>
            <a:ext cx="1385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7F2D11-A608-33D3-1D16-4B34F284517C}"/>
              </a:ext>
            </a:extLst>
          </p:cNvPr>
          <p:cNvCxnSpPr/>
          <p:nvPr/>
        </p:nvCxnSpPr>
        <p:spPr>
          <a:xfrm flipV="1">
            <a:off x="5958992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C8EABD-5FE6-7DED-327A-F8509ED65A28}"/>
              </a:ext>
            </a:extLst>
          </p:cNvPr>
          <p:cNvCxnSpPr/>
          <p:nvPr/>
        </p:nvCxnSpPr>
        <p:spPr>
          <a:xfrm>
            <a:off x="5958992" y="2078826"/>
            <a:ext cx="15701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54CFAB-620B-3A0A-5B9F-FAE24D57B746}"/>
              </a:ext>
            </a:extLst>
          </p:cNvPr>
          <p:cNvCxnSpPr/>
          <p:nvPr/>
        </p:nvCxnSpPr>
        <p:spPr>
          <a:xfrm>
            <a:off x="6116009" y="1059873"/>
            <a:ext cx="0" cy="1016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FA3464-1075-63C8-FE7F-A11B95805D4F}"/>
              </a:ext>
            </a:extLst>
          </p:cNvPr>
          <p:cNvCxnSpPr>
            <a:cxnSpLocks/>
          </p:cNvCxnSpPr>
          <p:nvPr/>
        </p:nvCxnSpPr>
        <p:spPr>
          <a:xfrm>
            <a:off x="6116009" y="1069665"/>
            <a:ext cx="13728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0B8D1CE-6FD9-F600-EE15-D800EF5914E3}"/>
              </a:ext>
            </a:extLst>
          </p:cNvPr>
          <p:cNvSpPr/>
          <p:nvPr/>
        </p:nvSpPr>
        <p:spPr>
          <a:xfrm>
            <a:off x="1704510" y="910981"/>
            <a:ext cx="9286377" cy="171836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en-NL" sz="1867" kern="0">
              <a:solidFill>
                <a:srgbClr val="4472C4"/>
              </a:solidFill>
              <a:latin typeface="Calibri" panose="020F0502020204030204"/>
              <a:sym typeface="Arial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3FEBAE-56F0-6B65-4540-3AC983E89B09}"/>
              </a:ext>
            </a:extLst>
          </p:cNvPr>
          <p:cNvCxnSpPr>
            <a:cxnSpLocks/>
          </p:cNvCxnSpPr>
          <p:nvPr/>
        </p:nvCxnSpPr>
        <p:spPr>
          <a:xfrm>
            <a:off x="2036912" y="980444"/>
            <a:ext cx="2528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0087E4-4650-9CB2-DF89-52DF8EC99470}"/>
              </a:ext>
            </a:extLst>
          </p:cNvPr>
          <p:cNvCxnSpPr>
            <a:cxnSpLocks/>
          </p:cNvCxnSpPr>
          <p:nvPr/>
        </p:nvCxnSpPr>
        <p:spPr>
          <a:xfrm>
            <a:off x="2079719" y="704856"/>
            <a:ext cx="381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CDBB21-5435-2DDE-8C5D-CAA85F41EA6D}"/>
              </a:ext>
            </a:extLst>
          </p:cNvPr>
          <p:cNvSpPr txBox="1"/>
          <p:nvPr/>
        </p:nvSpPr>
        <p:spPr>
          <a:xfrm>
            <a:off x="2439937" y="280972"/>
            <a:ext cx="30588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(N) Burst measuring cycles</a:t>
            </a:r>
            <a:endParaRPr lang="en-NL" sz="1867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BE97022-0F56-3443-ACB5-55796057932C}"/>
              </a:ext>
            </a:extLst>
          </p:cNvPr>
          <p:cNvCxnSpPr/>
          <p:nvPr/>
        </p:nvCxnSpPr>
        <p:spPr>
          <a:xfrm>
            <a:off x="7488820" y="1069665"/>
            <a:ext cx="11637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B4218D-F83A-F1C6-ACB8-BB1E77C16376}"/>
              </a:ext>
            </a:extLst>
          </p:cNvPr>
          <p:cNvCxnSpPr/>
          <p:nvPr/>
        </p:nvCxnSpPr>
        <p:spPr>
          <a:xfrm flipV="1">
            <a:off x="8652602" y="958828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B4A0EC-552B-23B7-3897-08493C8F8A73}"/>
              </a:ext>
            </a:extLst>
          </p:cNvPr>
          <p:cNvCxnSpPr/>
          <p:nvPr/>
        </p:nvCxnSpPr>
        <p:spPr>
          <a:xfrm>
            <a:off x="8744966" y="958829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31FABA-AC8E-6EA7-4A0F-D1F2DD1C2DD2}"/>
              </a:ext>
            </a:extLst>
          </p:cNvPr>
          <p:cNvCxnSpPr/>
          <p:nvPr/>
        </p:nvCxnSpPr>
        <p:spPr>
          <a:xfrm flipV="1">
            <a:off x="8855802" y="1069666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696FF0-9765-6D54-F9D9-B3DCA9FCB9D0}"/>
              </a:ext>
            </a:extLst>
          </p:cNvPr>
          <p:cNvCxnSpPr>
            <a:cxnSpLocks/>
          </p:cNvCxnSpPr>
          <p:nvPr/>
        </p:nvCxnSpPr>
        <p:spPr>
          <a:xfrm>
            <a:off x="8942220" y="1069665"/>
            <a:ext cx="386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73C804F-D553-996A-4816-15A8306A42A1}"/>
              </a:ext>
            </a:extLst>
          </p:cNvPr>
          <p:cNvSpPr txBox="1"/>
          <p:nvPr/>
        </p:nvSpPr>
        <p:spPr>
          <a:xfrm>
            <a:off x="1830450" y="2158576"/>
            <a:ext cx="10367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Pulse 1</a:t>
            </a:r>
            <a:endParaRPr lang="en-NL" sz="1867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72F685-89E5-3045-D83B-27AE5077BA9D}"/>
              </a:ext>
            </a:extLst>
          </p:cNvPr>
          <p:cNvSpPr txBox="1"/>
          <p:nvPr/>
        </p:nvSpPr>
        <p:spPr>
          <a:xfrm>
            <a:off x="5508340" y="2162783"/>
            <a:ext cx="117531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Pulse N</a:t>
            </a:r>
            <a:endParaRPr lang="en-NL" sz="1867" kern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396779-7F4F-68B8-E8AD-17F5234C5FA2}"/>
              </a:ext>
            </a:extLst>
          </p:cNvPr>
          <p:cNvSpPr txBox="1"/>
          <p:nvPr/>
        </p:nvSpPr>
        <p:spPr>
          <a:xfrm>
            <a:off x="3675903" y="1306799"/>
            <a:ext cx="212436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Wait between bursts (X)</a:t>
            </a:r>
            <a:endParaRPr lang="en-NL" sz="1867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DF185-5EC2-37DE-3974-C13D60F028BC}"/>
              </a:ext>
            </a:extLst>
          </p:cNvPr>
          <p:cNvSpPr txBox="1"/>
          <p:nvPr/>
        </p:nvSpPr>
        <p:spPr>
          <a:xfrm>
            <a:off x="6960494" y="2907526"/>
            <a:ext cx="43325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b="1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Function: TOF(</a:t>
            </a:r>
            <a:r>
              <a:rPr lang="en-US" sz="1867" b="1" kern="0" dirty="0" err="1">
                <a:solidFill>
                  <a:srgbClr val="4472C4"/>
                </a:solidFill>
                <a:latin typeface="Arial"/>
                <a:cs typeface="Arial"/>
                <a:sym typeface="Arial"/>
              </a:rPr>
              <a:t>Fres,X,N</a:t>
            </a:r>
            <a:r>
              <a:rPr lang="en-US" sz="1867" b="1" kern="0" dirty="0">
                <a:solidFill>
                  <a:srgbClr val="4472C4"/>
                </a:solidFill>
                <a:latin typeface="Arial"/>
                <a:cs typeface="Arial"/>
                <a:sym typeface="Arial"/>
              </a:rPr>
              <a:t>)</a:t>
            </a:r>
            <a:endParaRPr lang="en-NL" sz="1867" b="1" kern="0" dirty="0">
              <a:solidFill>
                <a:srgbClr val="4472C4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51CCBD-DC4B-FA71-3A9C-81BA7CEEA4C9}"/>
              </a:ext>
            </a:extLst>
          </p:cNvPr>
          <p:cNvCxnSpPr/>
          <p:nvPr/>
        </p:nvCxnSpPr>
        <p:spPr>
          <a:xfrm>
            <a:off x="158366" y="3434728"/>
            <a:ext cx="1143327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CF71190-C356-3F47-7CF0-973EC4E2A756}"/>
              </a:ext>
            </a:extLst>
          </p:cNvPr>
          <p:cNvCxnSpPr/>
          <p:nvPr/>
        </p:nvCxnSpPr>
        <p:spPr>
          <a:xfrm flipV="1">
            <a:off x="1849368" y="1100255"/>
            <a:ext cx="0" cy="1016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A22019D-41CB-2FAB-6DE5-4FE64A5DF344}"/>
              </a:ext>
            </a:extLst>
          </p:cNvPr>
          <p:cNvSpPr txBox="1"/>
          <p:nvPr/>
        </p:nvSpPr>
        <p:spPr>
          <a:xfrm>
            <a:off x="27905" y="1205757"/>
            <a:ext cx="167141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Pulse amplification factor fixed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C765280-7B52-CBD2-522F-D3719A568E32}"/>
              </a:ext>
            </a:extLst>
          </p:cNvPr>
          <p:cNvCxnSpPr/>
          <p:nvPr/>
        </p:nvCxnSpPr>
        <p:spPr>
          <a:xfrm flipV="1">
            <a:off x="9328226" y="967568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8BB5CA-FC17-87BF-FE24-A79021A7BD31}"/>
              </a:ext>
            </a:extLst>
          </p:cNvPr>
          <p:cNvCxnSpPr/>
          <p:nvPr/>
        </p:nvCxnSpPr>
        <p:spPr>
          <a:xfrm>
            <a:off x="9420590" y="967569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F1108B-6C16-0457-7198-5FA9C72518A8}"/>
              </a:ext>
            </a:extLst>
          </p:cNvPr>
          <p:cNvCxnSpPr/>
          <p:nvPr/>
        </p:nvCxnSpPr>
        <p:spPr>
          <a:xfrm flipV="1">
            <a:off x="9531426" y="1078406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C9EBE2-BCAE-53B5-FF22-60B568C272FA}"/>
              </a:ext>
            </a:extLst>
          </p:cNvPr>
          <p:cNvCxnSpPr/>
          <p:nvPr/>
        </p:nvCxnSpPr>
        <p:spPr>
          <a:xfrm flipV="1">
            <a:off x="10007464" y="958828"/>
            <a:ext cx="92364" cy="110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266BD9-48D3-E027-B7CB-F898CBFEB7CA}"/>
              </a:ext>
            </a:extLst>
          </p:cNvPr>
          <p:cNvCxnSpPr/>
          <p:nvPr/>
        </p:nvCxnSpPr>
        <p:spPr>
          <a:xfrm>
            <a:off x="10111721" y="958829"/>
            <a:ext cx="110836" cy="1939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9CAE196-5FCA-EE31-7817-E20E7AA31A20}"/>
              </a:ext>
            </a:extLst>
          </p:cNvPr>
          <p:cNvCxnSpPr/>
          <p:nvPr/>
        </p:nvCxnSpPr>
        <p:spPr>
          <a:xfrm flipV="1">
            <a:off x="10228504" y="1069666"/>
            <a:ext cx="92364" cy="831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088C28-86EF-379F-CD6C-C28B9D4DEFC7}"/>
              </a:ext>
            </a:extLst>
          </p:cNvPr>
          <p:cNvCxnSpPr>
            <a:cxnSpLocks/>
          </p:cNvCxnSpPr>
          <p:nvPr/>
        </p:nvCxnSpPr>
        <p:spPr>
          <a:xfrm>
            <a:off x="9617844" y="1069665"/>
            <a:ext cx="386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190747-D181-3089-C1EE-63D1D4A24861}"/>
              </a:ext>
            </a:extLst>
          </p:cNvPr>
          <p:cNvCxnSpPr>
            <a:cxnSpLocks/>
          </p:cNvCxnSpPr>
          <p:nvPr/>
        </p:nvCxnSpPr>
        <p:spPr>
          <a:xfrm>
            <a:off x="10320868" y="1067761"/>
            <a:ext cx="3860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03776EB-00B7-0468-54C9-CFB93673D5FA}"/>
              </a:ext>
            </a:extLst>
          </p:cNvPr>
          <p:cNvSpPr txBox="1"/>
          <p:nvPr/>
        </p:nvSpPr>
        <p:spPr>
          <a:xfrm>
            <a:off x="6870818" y="305532"/>
            <a:ext cx="40623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Microphone amplification factor fixed</a:t>
            </a:r>
            <a:endParaRPr lang="en-NL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58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71C0-960B-419A-A844-06D86FC8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Tone burst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F3442-5F80-BA58-15C9-B9AF3E96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56BB-3E0E-4DC0-959C-7D1B0883541B}" type="datetime8">
              <a:rPr lang="en-NL" smtClean="0"/>
              <a:t>01/12/2023 09:28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B4DA6-1D38-9DFC-9F99-D630886C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9D63-4DEA-C143-4218-0430D267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4A2B-D1B8-4F0C-B902-A9CE68594974}" type="slidenum">
              <a:rPr lang="en-NL" smtClean="0"/>
              <a:t>8</a:t>
            </a:fld>
            <a:endParaRPr lang="en-NL"/>
          </a:p>
        </p:txBody>
      </p:sp>
      <p:pic>
        <p:nvPicPr>
          <p:cNvPr id="1026" name="Picture 2" descr="a) Typical tone-burst ultrasonic signal; and (b) its frequency... |  Download Scientific Diagram">
            <a:extLst>
              <a:ext uri="{FF2B5EF4-FFF2-40B4-BE49-F238E27FC236}">
                <a16:creationId xmlns:a16="http://schemas.microsoft.com/office/drawing/2014/main" id="{65E058FA-7CF8-D8E4-63E8-C0BFD7E4A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329656"/>
            <a:ext cx="80962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BC6C83-A95C-07A2-2770-4C8237E03625}"/>
              </a:ext>
            </a:extLst>
          </p:cNvPr>
          <p:cNvCxnSpPr/>
          <p:nvPr/>
        </p:nvCxnSpPr>
        <p:spPr>
          <a:xfrm>
            <a:off x="3111335" y="2329656"/>
            <a:ext cx="17753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8D34B7-8723-932F-CE91-06217C1A7A4C}"/>
              </a:ext>
            </a:extLst>
          </p:cNvPr>
          <p:cNvSpPr txBox="1"/>
          <p:nvPr/>
        </p:nvSpPr>
        <p:spPr>
          <a:xfrm>
            <a:off x="3509938" y="196032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(N) pulses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1FAB8-F980-4824-8C56-43F4DAA947F7}"/>
              </a:ext>
            </a:extLst>
          </p:cNvPr>
          <p:cNvCxnSpPr/>
          <p:nvPr/>
        </p:nvCxnSpPr>
        <p:spPr>
          <a:xfrm>
            <a:off x="2047875" y="2761013"/>
            <a:ext cx="0" cy="771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0E9D40-3467-4A4D-7B5C-52FF6BE85284}"/>
              </a:ext>
            </a:extLst>
          </p:cNvPr>
          <p:cNvSpPr txBox="1"/>
          <p:nvPr/>
        </p:nvSpPr>
        <p:spPr>
          <a:xfrm>
            <a:off x="312334" y="2823795"/>
            <a:ext cx="173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amplification</a:t>
            </a:r>
          </a:p>
          <a:p>
            <a:r>
              <a:rPr lang="en-US" dirty="0"/>
              <a:t>factor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B86790-ADB9-21E1-B987-9C939C63BCC8}"/>
              </a:ext>
            </a:extLst>
          </p:cNvPr>
          <p:cNvCxnSpPr/>
          <p:nvPr/>
        </p:nvCxnSpPr>
        <p:spPr>
          <a:xfrm>
            <a:off x="7428016" y="1620982"/>
            <a:ext cx="344384" cy="108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35EA508-9268-7057-F2C6-CF5F6554D0AD}"/>
              </a:ext>
            </a:extLst>
          </p:cNvPr>
          <p:cNvSpPr txBox="1"/>
          <p:nvPr/>
        </p:nvSpPr>
        <p:spPr>
          <a:xfrm>
            <a:off x="6868407" y="1219817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(F) Frequency</a:t>
            </a:r>
            <a:endParaRPr lang="en-N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B2E864-78D1-289E-D748-3ADB05C6635F}"/>
              </a:ext>
            </a:extLst>
          </p:cNvPr>
          <p:cNvSpPr/>
          <p:nvPr/>
        </p:nvSpPr>
        <p:spPr>
          <a:xfrm>
            <a:off x="1961909" y="1960323"/>
            <a:ext cx="3877520" cy="36707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71A5A4-9169-9201-61AD-D7B9EA581040}"/>
              </a:ext>
            </a:extLst>
          </p:cNvPr>
          <p:cNvSpPr txBox="1"/>
          <p:nvPr/>
        </p:nvSpPr>
        <p:spPr>
          <a:xfrm>
            <a:off x="1961908" y="5631608"/>
            <a:ext cx="619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Amount of repetitions (R), wait time between repetitions: 10 </a:t>
            </a:r>
            <a:r>
              <a:rPr lang="en-US" dirty="0" err="1"/>
              <a:t>ms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2301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33DD01-18B4-83B8-7594-25D06335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B4983-205E-B4F8-8B38-A1C73D053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the average over the repetitions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81701405"/>
      </p:ext>
    </p:extLst>
  </p:cSld>
  <p:clrMapOvr>
    <a:masterClrMapping/>
  </p:clrMapOvr>
</p:sld>
</file>

<file path=ppt/theme/theme1.xml><?xml version="1.0" encoding="utf-8"?>
<a:theme xmlns:a="http://schemas.openxmlformats.org/drawingml/2006/main" name="Plense Theme">
  <a:themeElements>
    <a:clrScheme name="Plense Detail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2BD"/>
      </a:accent1>
      <a:accent2>
        <a:srgbClr val="D9531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ense Theme" id="{E5CDE126-BFB6-4262-865C-EAC3CC8432F1}" vid="{10E7ACF9-E385-4791-A8A7-47CE1E317B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37bc06b-1cb3-47df-96e1-f04407d67eb3">
      <Terms xmlns="http://schemas.microsoft.com/office/infopath/2007/PartnerControls"/>
    </lcf76f155ced4ddcb4097134ff3c332f>
    <TaxCatchAll xmlns="c19a03d0-5bf3-4221-bc7f-73a72963fad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E71E88CB29784798CB4D182DA6E735" ma:contentTypeVersion="10" ma:contentTypeDescription="Create a new document." ma:contentTypeScope="" ma:versionID="0370d7646055b1a78c4972f5465aedbc">
  <xsd:schema xmlns:xsd="http://www.w3.org/2001/XMLSchema" xmlns:xs="http://www.w3.org/2001/XMLSchema" xmlns:p="http://schemas.microsoft.com/office/2006/metadata/properties" xmlns:ns2="437bc06b-1cb3-47df-96e1-f04407d67eb3" xmlns:ns3="c19a03d0-5bf3-4221-bc7f-73a72963fade" targetNamespace="http://schemas.microsoft.com/office/2006/metadata/properties" ma:root="true" ma:fieldsID="75e38bce4f18ae836553494db81d42f2" ns2:_="" ns3:_="">
    <xsd:import namespace="437bc06b-1cb3-47df-96e1-f04407d67eb3"/>
    <xsd:import namespace="c19a03d0-5bf3-4221-bc7f-73a72963f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bc06b-1cb3-47df-96e1-f04407d67e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9c255913-62c1-4beb-8a33-ba901fd764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a03d0-5bf3-4221-bc7f-73a72963fad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7a68ccf-6507-4c7d-9bf1-0169f6b7d6f2}" ma:internalName="TaxCatchAll" ma:showField="CatchAllData" ma:web="c19a03d0-5bf3-4221-bc7f-73a72963f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4A8E3F-5466-4055-8985-8AA018D00992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437bc06b-1cb3-47df-96e1-f04407d67eb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19a03d0-5bf3-4221-bc7f-73a72963fad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6244DF-5CB7-4EE5-980F-D849F4F22B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BE2B28-C564-4DDD-B66F-92DF03E741E4}"/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272</TotalTime>
  <Words>332</Words>
  <Application>Microsoft Office PowerPoint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Plense Theme</vt:lpstr>
      <vt:lpstr>Office Theme</vt:lpstr>
      <vt:lpstr>Function design M9</vt:lpstr>
      <vt:lpstr>Traditionele sine sweep</vt:lpstr>
      <vt:lpstr>Onze frequentie range</vt:lpstr>
      <vt:lpstr>PowerPoint Presentation</vt:lpstr>
      <vt:lpstr>Parameter max-min values: Sine</vt:lpstr>
      <vt:lpstr>Time-of-flight meting</vt:lpstr>
      <vt:lpstr>PowerPoint Presentation</vt:lpstr>
      <vt:lpstr>Tone burst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Sine sweep</dc:title>
  <dc:creator>Thijs Bieling</dc:creator>
  <cp:lastModifiedBy>Thijs Bieling</cp:lastModifiedBy>
  <cp:revision>8</cp:revision>
  <dcterms:created xsi:type="dcterms:W3CDTF">2023-11-03T15:46:03Z</dcterms:created>
  <dcterms:modified xsi:type="dcterms:W3CDTF">2023-12-01T10:29:20Z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0x01010065E71E88CB29784798CB4D182DA6E735</vt:lpwstr>
  </property>
</Properties>
</file>