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9" r:id="rId3"/>
    <p:sldId id="257" r:id="rId4"/>
    <p:sldId id="323" r:id="rId5"/>
    <p:sldId id="320" r:id="rId6"/>
    <p:sldId id="322" r:id="rId7"/>
    <p:sldId id="321"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94"/>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A0B4C-FABF-4113-C8E5-DF3FEB3F35E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8B8CA72-4634-1C4D-4E2F-5492E30DD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5AE84E1B-F543-8670-D3F2-F109AFBC2DB9}"/>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5" name="Tijdelijke aanduiding voor voettekst 4">
            <a:extLst>
              <a:ext uri="{FF2B5EF4-FFF2-40B4-BE49-F238E27FC236}">
                <a16:creationId xmlns:a16="http://schemas.microsoft.com/office/drawing/2014/main" id="{766FFF7F-994D-51CC-F623-70A7D3FB54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25C735F-031F-AA62-C41F-29905D1ED14B}"/>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115388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A6F636-C9B2-6E31-934F-F4106C00FD8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993A6A17-672C-927B-AB1D-252FD7F9B20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6B91F94-4D39-0315-5560-5346D64A96DA}"/>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5" name="Tijdelijke aanduiding voor voettekst 4">
            <a:extLst>
              <a:ext uri="{FF2B5EF4-FFF2-40B4-BE49-F238E27FC236}">
                <a16:creationId xmlns:a16="http://schemas.microsoft.com/office/drawing/2014/main" id="{122079AC-4E42-6401-2B1E-0124611B9C7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3E0C825-256C-1ED9-76D7-E93B6368844F}"/>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396030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398EA84-F451-9599-4D50-3960F13667DD}"/>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AF73054D-4BA5-664D-84B6-518820FFC09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72A77C3-5AFD-D2F0-7CF0-1B1B65D87948}"/>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5" name="Tijdelijke aanduiding voor voettekst 4">
            <a:extLst>
              <a:ext uri="{FF2B5EF4-FFF2-40B4-BE49-F238E27FC236}">
                <a16:creationId xmlns:a16="http://schemas.microsoft.com/office/drawing/2014/main" id="{20C1E8CC-A399-BCFF-DC38-633D1B7F01F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E06422F-AE6E-9653-1970-08FEE1619928}"/>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14649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BB7248-6284-A316-D465-CE00C68B139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172A94F-BD49-8EC4-2D7A-9277C01B32A3}"/>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83F0271-2C14-779E-CA3E-B22C47DDB143}"/>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5" name="Tijdelijke aanduiding voor voettekst 4">
            <a:extLst>
              <a:ext uri="{FF2B5EF4-FFF2-40B4-BE49-F238E27FC236}">
                <a16:creationId xmlns:a16="http://schemas.microsoft.com/office/drawing/2014/main" id="{E467185D-21F7-0A49-9DA9-90FCE3D6721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968D40C-ACB0-A404-9C7F-126532493CA5}"/>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17420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33E8E-C4DC-7B94-95D5-67432D154E7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F8AC4FB-B762-E2A6-1A14-46727400E9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6A35F4-7908-37BB-A395-6B6FFC9CD64E}"/>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5" name="Tijdelijke aanduiding voor voettekst 4">
            <a:extLst>
              <a:ext uri="{FF2B5EF4-FFF2-40B4-BE49-F238E27FC236}">
                <a16:creationId xmlns:a16="http://schemas.microsoft.com/office/drawing/2014/main" id="{1862CE44-FF70-C745-221B-42CB8268FFA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ED45A-F67E-CC93-CEA6-BDA77E34DE6D}"/>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246405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EDD4-8B1A-87A5-19C1-DFDE5A3C8AF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CF9F887-3FDF-B1EE-9ABF-305E8693AC77}"/>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A87B42E-C030-4BD0-2E16-BA70BF8C2DB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49F7F93-8049-3885-B5BC-4C2DC95F024A}"/>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6" name="Tijdelijke aanduiding voor voettekst 5">
            <a:extLst>
              <a:ext uri="{FF2B5EF4-FFF2-40B4-BE49-F238E27FC236}">
                <a16:creationId xmlns:a16="http://schemas.microsoft.com/office/drawing/2014/main" id="{C1FDAAEF-A235-F237-AFB0-8FCEF173679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A48D106-531F-B298-2460-DB60F6009900}"/>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417226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019D8-CC4C-324C-2C20-4E84210DDDFE}"/>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5DE85B7-28BC-1AF7-589A-4E013379A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13682CA-9C96-471D-F902-CC7E8919B12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7869251-7010-C64A-C969-D384C8EE3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B2621B5-B569-DA21-3E73-977C86BA279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E56F5B3-C1D8-8D89-F89B-F2E68ECC124F}"/>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8" name="Tijdelijke aanduiding voor voettekst 7">
            <a:extLst>
              <a:ext uri="{FF2B5EF4-FFF2-40B4-BE49-F238E27FC236}">
                <a16:creationId xmlns:a16="http://schemas.microsoft.com/office/drawing/2014/main" id="{44FBF5B2-44B9-B94F-B16F-63AF59ACD21F}"/>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8B6803B8-4C2D-CCD4-1B61-01D3AA245427}"/>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161296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BFBFA3-EF31-7573-E364-3239F06D807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C76FC86-237A-AB2A-49A9-C4F18F6A3997}"/>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4" name="Tijdelijke aanduiding voor voettekst 3">
            <a:extLst>
              <a:ext uri="{FF2B5EF4-FFF2-40B4-BE49-F238E27FC236}">
                <a16:creationId xmlns:a16="http://schemas.microsoft.com/office/drawing/2014/main" id="{E879295F-AEA4-8180-6CAD-BFC12A02DFF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4C8E8A3-E56A-03CB-B6EE-5400F9B4BD25}"/>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400767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8BA4FED-53D9-64E2-6B0B-F0015B87346A}"/>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3" name="Tijdelijke aanduiding voor voettekst 2">
            <a:extLst>
              <a:ext uri="{FF2B5EF4-FFF2-40B4-BE49-F238E27FC236}">
                <a16:creationId xmlns:a16="http://schemas.microsoft.com/office/drawing/2014/main" id="{029084E9-48AB-FB5A-0454-843C5E891354}"/>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5F6FC5F1-C8B4-3611-6D21-5162F9C91909}"/>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403577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3616C-5BA2-E60C-F5A2-83F163AE0CA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CEDEBDFE-4CAB-89FE-3F42-EF4537706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1CA1716D-5F3B-7C81-2B62-ABE95779D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5A5F5A7-789C-EE17-2386-1E90DF3FFE24}"/>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6" name="Tijdelijke aanduiding voor voettekst 5">
            <a:extLst>
              <a:ext uri="{FF2B5EF4-FFF2-40B4-BE49-F238E27FC236}">
                <a16:creationId xmlns:a16="http://schemas.microsoft.com/office/drawing/2014/main" id="{A75DD99D-B4E7-0968-FA68-7B148B9B541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1FD2BED-8FBF-7940-F056-ACFB00FB07A1}"/>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378620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C106E-3F56-01EA-54B4-D07670F6370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DBE7586-94C5-B6A4-9F4A-F360BC8AF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BFE20CF-A903-14BF-4BF9-1DE5C83B4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B0FF026-AD2B-7232-5204-6FE501C0EFB9}"/>
              </a:ext>
            </a:extLst>
          </p:cNvPr>
          <p:cNvSpPr>
            <a:spLocks noGrp="1"/>
          </p:cNvSpPr>
          <p:nvPr>
            <p:ph type="dt" sz="half" idx="10"/>
          </p:nvPr>
        </p:nvSpPr>
        <p:spPr/>
        <p:txBody>
          <a:bodyPr/>
          <a:lstStyle/>
          <a:p>
            <a:fld id="{F88702DA-613E-714F-9A03-531D02E6277D}" type="datetimeFigureOut">
              <a:rPr lang="nl-NL" smtClean="0"/>
              <a:t>4-6-2024</a:t>
            </a:fld>
            <a:endParaRPr lang="nl-NL"/>
          </a:p>
        </p:txBody>
      </p:sp>
      <p:sp>
        <p:nvSpPr>
          <p:cNvPr id="6" name="Tijdelijke aanduiding voor voettekst 5">
            <a:extLst>
              <a:ext uri="{FF2B5EF4-FFF2-40B4-BE49-F238E27FC236}">
                <a16:creationId xmlns:a16="http://schemas.microsoft.com/office/drawing/2014/main" id="{F92251B9-D0E2-2334-2C06-72FA080B33C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77A7C0B-B3D1-7D29-488A-18DDC99872CF}"/>
              </a:ext>
            </a:extLst>
          </p:cNvPr>
          <p:cNvSpPr>
            <a:spLocks noGrp="1"/>
          </p:cNvSpPr>
          <p:nvPr>
            <p:ph type="sldNum" sz="quarter" idx="12"/>
          </p:nvPr>
        </p:nvSpPr>
        <p:spPr/>
        <p:txBody>
          <a:bodyPr/>
          <a:lstStyle/>
          <a:p>
            <a:fld id="{A7F95878-4EC4-D940-BE2A-CC78A54B0B08}" type="slidenum">
              <a:rPr lang="nl-NL" smtClean="0"/>
              <a:t>‹#›</a:t>
            </a:fld>
            <a:endParaRPr lang="nl-NL"/>
          </a:p>
        </p:txBody>
      </p:sp>
    </p:spTree>
    <p:extLst>
      <p:ext uri="{BB962C8B-B14F-4D97-AF65-F5344CB8AC3E}">
        <p14:creationId xmlns:p14="http://schemas.microsoft.com/office/powerpoint/2010/main" val="289371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8DEA2F6-D1E3-F57A-C806-74DC0AF07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3B595F23-60DA-523D-EDEE-FB917EFDD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184FA13-D5FC-B668-950A-6FD9DB966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8702DA-613E-714F-9A03-531D02E6277D}" type="datetimeFigureOut">
              <a:rPr lang="nl-NL" smtClean="0"/>
              <a:t>4-6-2024</a:t>
            </a:fld>
            <a:endParaRPr lang="nl-NL"/>
          </a:p>
        </p:txBody>
      </p:sp>
      <p:sp>
        <p:nvSpPr>
          <p:cNvPr id="5" name="Tijdelijke aanduiding voor voettekst 4">
            <a:extLst>
              <a:ext uri="{FF2B5EF4-FFF2-40B4-BE49-F238E27FC236}">
                <a16:creationId xmlns:a16="http://schemas.microsoft.com/office/drawing/2014/main" id="{BEF42AC0-7000-D212-C309-4303F664D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47EA9843-6DCB-2C47-C7B0-E3D273307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F95878-4EC4-D940-BE2A-CC78A54B0B08}" type="slidenum">
              <a:rPr lang="nl-NL" smtClean="0"/>
              <a:t>‹#›</a:t>
            </a:fld>
            <a:endParaRPr lang="nl-NL"/>
          </a:p>
        </p:txBody>
      </p:sp>
    </p:spTree>
    <p:extLst>
      <p:ext uri="{BB962C8B-B14F-4D97-AF65-F5344CB8AC3E}">
        <p14:creationId xmlns:p14="http://schemas.microsoft.com/office/powerpoint/2010/main" val="11528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281F0A-234E-9D3A-22E1-8EFE88878176}"/>
              </a:ext>
            </a:extLst>
          </p:cNvPr>
          <p:cNvSpPr>
            <a:spLocks noGrp="1"/>
          </p:cNvSpPr>
          <p:nvPr>
            <p:ph type="ctrTitle"/>
          </p:nvPr>
        </p:nvSpPr>
        <p:spPr/>
        <p:txBody>
          <a:bodyPr/>
          <a:lstStyle/>
          <a:p>
            <a:r>
              <a:rPr lang="nl-NL" dirty="0"/>
              <a:t>M9 sensor iteratie 2</a:t>
            </a:r>
          </a:p>
        </p:txBody>
      </p:sp>
      <p:sp>
        <p:nvSpPr>
          <p:cNvPr id="5" name="Subtitle 4">
            <a:extLst>
              <a:ext uri="{FF2B5EF4-FFF2-40B4-BE49-F238E27FC236}">
                <a16:creationId xmlns:a16="http://schemas.microsoft.com/office/drawing/2014/main" id="{C23953B8-3E55-DDE6-80E1-6A88FC4501C4}"/>
              </a:ext>
            </a:extLst>
          </p:cNvPr>
          <p:cNvSpPr>
            <a:spLocks noGrp="1"/>
          </p:cNvSpPr>
          <p:nvPr>
            <p:ph type="subTitle" idx="1"/>
          </p:nvPr>
        </p:nvSpPr>
        <p:spPr/>
        <p:txBody>
          <a:bodyPr/>
          <a:lstStyle/>
          <a:p>
            <a:r>
              <a:rPr lang="en-US" dirty="0"/>
              <a:t>04-06-2024</a:t>
            </a:r>
            <a:endParaRPr lang="en-NL" dirty="0"/>
          </a:p>
        </p:txBody>
      </p:sp>
    </p:spTree>
    <p:extLst>
      <p:ext uri="{BB962C8B-B14F-4D97-AF65-F5344CB8AC3E}">
        <p14:creationId xmlns:p14="http://schemas.microsoft.com/office/powerpoint/2010/main" val="199202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7E1C-70B7-228C-DE77-0625FC6859DB}"/>
              </a:ext>
            </a:extLst>
          </p:cNvPr>
          <p:cNvSpPr>
            <a:spLocks noGrp="1"/>
          </p:cNvSpPr>
          <p:nvPr>
            <p:ph type="title"/>
          </p:nvPr>
        </p:nvSpPr>
        <p:spPr/>
        <p:txBody>
          <a:bodyPr/>
          <a:lstStyle/>
          <a:p>
            <a:r>
              <a:rPr lang="en-US" dirty="0"/>
              <a:t>Adjustments – by priority</a:t>
            </a:r>
            <a:endParaRPr lang="en-NL" dirty="0"/>
          </a:p>
        </p:txBody>
      </p:sp>
      <p:sp>
        <p:nvSpPr>
          <p:cNvPr id="3" name="Content Placeholder 2">
            <a:extLst>
              <a:ext uri="{FF2B5EF4-FFF2-40B4-BE49-F238E27FC236}">
                <a16:creationId xmlns:a16="http://schemas.microsoft.com/office/drawing/2014/main" id="{23F1B40F-DB60-FD12-238B-D3E05F77929D}"/>
              </a:ext>
            </a:extLst>
          </p:cNvPr>
          <p:cNvSpPr>
            <a:spLocks noGrp="1"/>
          </p:cNvSpPr>
          <p:nvPr>
            <p:ph idx="1"/>
          </p:nvPr>
        </p:nvSpPr>
        <p:spPr/>
        <p:txBody>
          <a:bodyPr/>
          <a:lstStyle/>
          <a:p>
            <a:pPr marL="514350" indent="-514350">
              <a:buFont typeface="+mj-lt"/>
              <a:buAutoNum type="arabicPeriod"/>
            </a:pPr>
            <a:r>
              <a:rPr lang="en-US" dirty="0">
                <a:solidFill>
                  <a:srgbClr val="FF0000"/>
                </a:solidFill>
              </a:rPr>
              <a:t>Variable input voltage or amplification factor</a:t>
            </a:r>
          </a:p>
          <a:p>
            <a:pPr marL="514350" indent="-514350">
              <a:buFont typeface="+mj-lt"/>
              <a:buAutoNum type="arabicPeriod"/>
            </a:pPr>
            <a:r>
              <a:rPr lang="en-US" dirty="0">
                <a:solidFill>
                  <a:schemeClr val="accent2"/>
                </a:solidFill>
              </a:rPr>
              <a:t>Add a high pass filter on the microphone output blocking sound below 5 kHz to prevent clipping from noise</a:t>
            </a:r>
          </a:p>
          <a:p>
            <a:pPr marL="514350" indent="-514350">
              <a:buFont typeface="+mj-lt"/>
              <a:buAutoNum type="arabicPeriod"/>
            </a:pPr>
            <a:r>
              <a:rPr lang="en-US" dirty="0">
                <a:solidFill>
                  <a:srgbClr val="FFC000"/>
                </a:solidFill>
              </a:rPr>
              <a:t>Adapt the TOF code so it uses the same input design software as the block wave. This will allow us to measure through tomato stems. Currently the power is insufficient to punch through a stem.</a:t>
            </a:r>
          </a:p>
        </p:txBody>
      </p:sp>
    </p:spTree>
    <p:extLst>
      <p:ext uri="{BB962C8B-B14F-4D97-AF65-F5344CB8AC3E}">
        <p14:creationId xmlns:p14="http://schemas.microsoft.com/office/powerpoint/2010/main" val="132217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10B8-38A2-C9E9-5987-28DA1BFFB15D}"/>
              </a:ext>
            </a:extLst>
          </p:cNvPr>
          <p:cNvSpPr>
            <a:spLocks noGrp="1"/>
          </p:cNvSpPr>
          <p:nvPr>
            <p:ph type="title"/>
          </p:nvPr>
        </p:nvSpPr>
        <p:spPr/>
        <p:txBody>
          <a:bodyPr/>
          <a:lstStyle/>
          <a:p>
            <a:r>
              <a:rPr lang="en-US" dirty="0">
                <a:solidFill>
                  <a:srgbClr val="FF0000"/>
                </a:solidFill>
              </a:rPr>
              <a:t>Input/amplification adjustment: clipping</a:t>
            </a:r>
            <a:endParaRPr lang="en-NL" dirty="0">
              <a:solidFill>
                <a:srgbClr val="FF0000"/>
              </a:solidFill>
            </a:endParaRPr>
          </a:p>
        </p:txBody>
      </p:sp>
      <p:sp>
        <p:nvSpPr>
          <p:cNvPr id="9" name="Text Placeholder 8">
            <a:extLst>
              <a:ext uri="{FF2B5EF4-FFF2-40B4-BE49-F238E27FC236}">
                <a16:creationId xmlns:a16="http://schemas.microsoft.com/office/drawing/2014/main" id="{9B7A0997-57FF-26ED-6E23-D9602CA366CF}"/>
              </a:ext>
            </a:extLst>
          </p:cNvPr>
          <p:cNvSpPr>
            <a:spLocks noGrp="1"/>
          </p:cNvSpPr>
          <p:nvPr>
            <p:ph type="body" idx="1"/>
          </p:nvPr>
        </p:nvSpPr>
        <p:spPr/>
        <p:txBody>
          <a:bodyPr/>
          <a:lstStyle/>
          <a:p>
            <a:r>
              <a:rPr lang="en-US" dirty="0"/>
              <a:t>For smaller stems the signal clips and the signal is useless</a:t>
            </a:r>
            <a:endParaRPr lang="en-NL" dirty="0"/>
          </a:p>
        </p:txBody>
      </p:sp>
      <p:pic>
        <p:nvPicPr>
          <p:cNvPr id="8" name="Afbeelding 2" descr="Afbeelding met lijn, typografie&#10;&#10;Automatisch gegenereerde beschrijving">
            <a:extLst>
              <a:ext uri="{FF2B5EF4-FFF2-40B4-BE49-F238E27FC236}">
                <a16:creationId xmlns:a16="http://schemas.microsoft.com/office/drawing/2014/main" id="{692F4F58-0B7E-A14C-07BF-7C0831C82621}"/>
              </a:ext>
            </a:extLst>
          </p:cNvPr>
          <p:cNvPicPr>
            <a:picLocks noGrp="1" noChangeAspect="1"/>
          </p:cNvPicPr>
          <p:nvPr>
            <p:ph sz="half" idx="2"/>
          </p:nvPr>
        </p:nvPicPr>
        <p:blipFill>
          <a:blip r:embed="rId2"/>
          <a:stretch>
            <a:fillRect/>
          </a:stretch>
        </p:blipFill>
        <p:spPr>
          <a:xfrm>
            <a:off x="839788" y="3139480"/>
            <a:ext cx="5157787" cy="2415777"/>
          </a:xfrm>
          <a:prstGeom prst="rect">
            <a:avLst/>
          </a:prstGeom>
        </p:spPr>
      </p:pic>
      <p:pic>
        <p:nvPicPr>
          <p:cNvPr id="7" name="Picture 2">
            <a:extLst>
              <a:ext uri="{FF2B5EF4-FFF2-40B4-BE49-F238E27FC236}">
                <a16:creationId xmlns:a16="http://schemas.microsoft.com/office/drawing/2014/main" id="{C2763A5C-7016-CE59-61ED-4373286DFF3B}"/>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7382073" y="2505075"/>
            <a:ext cx="2763441" cy="3684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91F70AA-64C0-8541-4134-5F0DF9CF975C}"/>
              </a:ext>
            </a:extLst>
          </p:cNvPr>
          <p:cNvSpPr txBox="1"/>
          <p:nvPr/>
        </p:nvSpPr>
        <p:spPr>
          <a:xfrm>
            <a:off x="839788" y="6308209"/>
            <a:ext cx="8815042" cy="369332"/>
          </a:xfrm>
          <a:prstGeom prst="rect">
            <a:avLst/>
          </a:prstGeom>
          <a:noFill/>
        </p:spPr>
        <p:txBody>
          <a:bodyPr wrap="none" rtlCol="0">
            <a:spAutoFit/>
          </a:bodyPr>
          <a:lstStyle/>
          <a:p>
            <a:r>
              <a:rPr lang="en-US" dirty="0"/>
              <a:t>We need a way of scaling the output voltage to at least three settings to prevent clipping</a:t>
            </a:r>
            <a:endParaRPr lang="en-NL" dirty="0"/>
          </a:p>
        </p:txBody>
      </p:sp>
    </p:spTree>
    <p:extLst>
      <p:ext uri="{BB962C8B-B14F-4D97-AF65-F5344CB8AC3E}">
        <p14:creationId xmlns:p14="http://schemas.microsoft.com/office/powerpoint/2010/main" val="100209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4FD1-746D-3184-427B-5E19772124E9}"/>
              </a:ext>
            </a:extLst>
          </p:cNvPr>
          <p:cNvSpPr>
            <a:spLocks noGrp="1"/>
          </p:cNvSpPr>
          <p:nvPr>
            <p:ph type="title"/>
          </p:nvPr>
        </p:nvSpPr>
        <p:spPr/>
        <p:txBody>
          <a:bodyPr/>
          <a:lstStyle/>
          <a:p>
            <a:r>
              <a:rPr lang="en-US" dirty="0">
                <a:solidFill>
                  <a:srgbClr val="FF0000"/>
                </a:solidFill>
              </a:rPr>
              <a:t>Two ways of solving this</a:t>
            </a:r>
            <a:r>
              <a:rPr lang="en-US" u="sng" dirty="0">
                <a:solidFill>
                  <a:srgbClr val="FF0000"/>
                </a:solidFill>
              </a:rPr>
              <a:t>, which is fastest?</a:t>
            </a:r>
            <a:endParaRPr lang="en-NL" u="sng" dirty="0">
              <a:solidFill>
                <a:srgbClr val="FF0000"/>
              </a:solidFill>
            </a:endParaRPr>
          </a:p>
        </p:txBody>
      </p:sp>
      <p:sp>
        <p:nvSpPr>
          <p:cNvPr id="3" name="Text Placeholder 2">
            <a:extLst>
              <a:ext uri="{FF2B5EF4-FFF2-40B4-BE49-F238E27FC236}">
                <a16:creationId xmlns:a16="http://schemas.microsoft.com/office/drawing/2014/main" id="{C884A0DA-096F-B718-414B-7768775B5712}"/>
              </a:ext>
            </a:extLst>
          </p:cNvPr>
          <p:cNvSpPr>
            <a:spLocks noGrp="1"/>
          </p:cNvSpPr>
          <p:nvPr>
            <p:ph type="body" idx="1"/>
          </p:nvPr>
        </p:nvSpPr>
        <p:spPr/>
        <p:txBody>
          <a:bodyPr/>
          <a:lstStyle/>
          <a:p>
            <a:r>
              <a:rPr lang="en-US" dirty="0"/>
              <a:t>Varying the microphone amplification</a:t>
            </a:r>
            <a:endParaRPr lang="en-NL" dirty="0"/>
          </a:p>
        </p:txBody>
      </p:sp>
      <p:sp>
        <p:nvSpPr>
          <p:cNvPr id="4" name="Content Placeholder 3">
            <a:extLst>
              <a:ext uri="{FF2B5EF4-FFF2-40B4-BE49-F238E27FC236}">
                <a16:creationId xmlns:a16="http://schemas.microsoft.com/office/drawing/2014/main" id="{8E778928-A71C-720B-7E47-309AFFF88933}"/>
              </a:ext>
            </a:extLst>
          </p:cNvPr>
          <p:cNvSpPr>
            <a:spLocks noGrp="1"/>
          </p:cNvSpPr>
          <p:nvPr>
            <p:ph sz="half" idx="2"/>
          </p:nvPr>
        </p:nvSpPr>
        <p:spPr/>
        <p:txBody>
          <a:bodyPr/>
          <a:lstStyle/>
          <a:p>
            <a:r>
              <a:rPr lang="en-US" dirty="0"/>
              <a:t>Might be more flexible and easy to integrate if we can do it with a digital potentiometer</a:t>
            </a:r>
          </a:p>
          <a:p>
            <a:r>
              <a:rPr lang="en-US" dirty="0"/>
              <a:t>Not sure if this is even possible</a:t>
            </a:r>
          </a:p>
          <a:p>
            <a:r>
              <a:rPr lang="en-US" dirty="0"/>
              <a:t>Amplification factors from 10 to 100 times might suffice</a:t>
            </a:r>
            <a:endParaRPr lang="en-NL" dirty="0"/>
          </a:p>
        </p:txBody>
      </p:sp>
      <p:sp>
        <p:nvSpPr>
          <p:cNvPr id="5" name="Text Placeholder 4">
            <a:extLst>
              <a:ext uri="{FF2B5EF4-FFF2-40B4-BE49-F238E27FC236}">
                <a16:creationId xmlns:a16="http://schemas.microsoft.com/office/drawing/2014/main" id="{D3D1AF02-76ED-0C88-AECE-EBDD63FBF91E}"/>
              </a:ext>
            </a:extLst>
          </p:cNvPr>
          <p:cNvSpPr>
            <a:spLocks noGrp="1"/>
          </p:cNvSpPr>
          <p:nvPr>
            <p:ph type="body" sz="quarter" idx="3"/>
          </p:nvPr>
        </p:nvSpPr>
        <p:spPr/>
        <p:txBody>
          <a:bodyPr/>
          <a:lstStyle/>
          <a:p>
            <a:r>
              <a:rPr lang="en-US" dirty="0"/>
              <a:t>Varying the input voltage</a:t>
            </a:r>
            <a:endParaRPr lang="en-NL" dirty="0"/>
          </a:p>
        </p:txBody>
      </p:sp>
      <p:sp>
        <p:nvSpPr>
          <p:cNvPr id="6" name="Content Placeholder 5">
            <a:extLst>
              <a:ext uri="{FF2B5EF4-FFF2-40B4-BE49-F238E27FC236}">
                <a16:creationId xmlns:a16="http://schemas.microsoft.com/office/drawing/2014/main" id="{E6B74077-5A8C-DB75-7076-945AE38514FC}"/>
              </a:ext>
            </a:extLst>
          </p:cNvPr>
          <p:cNvSpPr>
            <a:spLocks noGrp="1"/>
          </p:cNvSpPr>
          <p:nvPr>
            <p:ph sz="quarter" idx="4"/>
          </p:nvPr>
        </p:nvSpPr>
        <p:spPr/>
        <p:txBody>
          <a:bodyPr/>
          <a:lstStyle/>
          <a:p>
            <a:r>
              <a:rPr lang="en-US" dirty="0"/>
              <a:t>Might need to sacrifice the sine sweep</a:t>
            </a:r>
          </a:p>
          <a:p>
            <a:r>
              <a:rPr lang="en-US" dirty="0"/>
              <a:t>Three/four settings: (0.5 V), 1 V, 5 V and 10 V</a:t>
            </a:r>
            <a:endParaRPr lang="en-NL" dirty="0"/>
          </a:p>
        </p:txBody>
      </p:sp>
    </p:spTree>
    <p:extLst>
      <p:ext uri="{BB962C8B-B14F-4D97-AF65-F5344CB8AC3E}">
        <p14:creationId xmlns:p14="http://schemas.microsoft.com/office/powerpoint/2010/main" val="290455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44BD-CB2E-99EB-9862-0F1BEA857AFA}"/>
              </a:ext>
            </a:extLst>
          </p:cNvPr>
          <p:cNvSpPr>
            <a:spLocks noGrp="1"/>
          </p:cNvSpPr>
          <p:nvPr>
            <p:ph type="title"/>
          </p:nvPr>
        </p:nvSpPr>
        <p:spPr/>
        <p:txBody>
          <a:bodyPr/>
          <a:lstStyle/>
          <a:p>
            <a:r>
              <a:rPr lang="en-US" dirty="0">
                <a:solidFill>
                  <a:schemeClr val="accent2"/>
                </a:solidFill>
              </a:rPr>
              <a:t>High pass filter</a:t>
            </a:r>
            <a:endParaRPr lang="en-NL" dirty="0">
              <a:solidFill>
                <a:schemeClr val="accent2"/>
              </a:solidFill>
            </a:endParaRPr>
          </a:p>
        </p:txBody>
      </p:sp>
      <p:pic>
        <p:nvPicPr>
          <p:cNvPr id="5" name="Content Placeholder 4">
            <a:extLst>
              <a:ext uri="{FF2B5EF4-FFF2-40B4-BE49-F238E27FC236}">
                <a16:creationId xmlns:a16="http://schemas.microsoft.com/office/drawing/2014/main" id="{0B174CC4-3BA0-E7FF-671A-E20D93596B66}"/>
              </a:ext>
            </a:extLst>
          </p:cNvPr>
          <p:cNvPicPr>
            <a:picLocks noGrp="1" noChangeAspect="1"/>
          </p:cNvPicPr>
          <p:nvPr>
            <p:ph idx="1"/>
          </p:nvPr>
        </p:nvPicPr>
        <p:blipFill>
          <a:blip r:embed="rId2"/>
          <a:stretch>
            <a:fillRect/>
          </a:stretch>
        </p:blipFill>
        <p:spPr>
          <a:xfrm>
            <a:off x="2168135" y="1825625"/>
            <a:ext cx="7855730" cy="4351338"/>
          </a:xfrm>
        </p:spPr>
      </p:pic>
      <p:sp>
        <p:nvSpPr>
          <p:cNvPr id="3" name="TextBox 2">
            <a:extLst>
              <a:ext uri="{FF2B5EF4-FFF2-40B4-BE49-F238E27FC236}">
                <a16:creationId xmlns:a16="http://schemas.microsoft.com/office/drawing/2014/main" id="{29EF13C7-E25B-70BD-5100-94892CC9AD9B}"/>
              </a:ext>
            </a:extLst>
          </p:cNvPr>
          <p:cNvSpPr txBox="1"/>
          <p:nvPr/>
        </p:nvSpPr>
        <p:spPr>
          <a:xfrm>
            <a:off x="319120" y="2479313"/>
            <a:ext cx="2080414" cy="2862322"/>
          </a:xfrm>
          <a:prstGeom prst="rect">
            <a:avLst/>
          </a:prstGeom>
          <a:noFill/>
        </p:spPr>
        <p:txBody>
          <a:bodyPr wrap="square" rtlCol="0">
            <a:spAutoFit/>
          </a:bodyPr>
          <a:lstStyle/>
          <a:p>
            <a:r>
              <a:rPr lang="en-US" dirty="0"/>
              <a:t>Without It in loud environments we might get clipping from noise.</a:t>
            </a:r>
          </a:p>
          <a:p>
            <a:endParaRPr lang="en-US" dirty="0"/>
          </a:p>
          <a:p>
            <a:r>
              <a:rPr lang="en-US" dirty="0"/>
              <a:t>Especially below 5 kHz we seem to have large effects so a cut-off at 5 kHz should be fine.</a:t>
            </a:r>
            <a:endParaRPr lang="en-NL" dirty="0"/>
          </a:p>
        </p:txBody>
      </p:sp>
      <p:sp>
        <p:nvSpPr>
          <p:cNvPr id="4" name="TextBox 3">
            <a:extLst>
              <a:ext uri="{FF2B5EF4-FFF2-40B4-BE49-F238E27FC236}">
                <a16:creationId xmlns:a16="http://schemas.microsoft.com/office/drawing/2014/main" id="{6FBED97E-C6C1-225C-FF99-C0C305666603}"/>
              </a:ext>
            </a:extLst>
          </p:cNvPr>
          <p:cNvSpPr txBox="1"/>
          <p:nvPr/>
        </p:nvSpPr>
        <p:spPr>
          <a:xfrm>
            <a:off x="9664615" y="2269636"/>
            <a:ext cx="2080414" cy="2308324"/>
          </a:xfrm>
          <a:prstGeom prst="rect">
            <a:avLst/>
          </a:prstGeom>
          <a:noFill/>
        </p:spPr>
        <p:txBody>
          <a:bodyPr wrap="square" rtlCol="0">
            <a:spAutoFit/>
          </a:bodyPr>
          <a:lstStyle/>
          <a:p>
            <a:r>
              <a:rPr lang="en-US" dirty="0"/>
              <a:t>Here I used a 4</a:t>
            </a:r>
            <a:r>
              <a:rPr lang="en-US" baseline="30000" dirty="0"/>
              <a:t>th</a:t>
            </a:r>
            <a:r>
              <a:rPr lang="en-US" dirty="0"/>
              <a:t> order Butterworth filter, can also be lower order with a higher cut-off frequency.</a:t>
            </a:r>
          </a:p>
          <a:p>
            <a:r>
              <a:rPr lang="en-US" dirty="0"/>
              <a:t>(Ex. 2</a:t>
            </a:r>
            <a:r>
              <a:rPr lang="en-US" baseline="30000" dirty="0"/>
              <a:t>nd</a:t>
            </a:r>
            <a:r>
              <a:rPr lang="en-US" dirty="0"/>
              <a:t> order at 10 kHz)</a:t>
            </a:r>
            <a:endParaRPr lang="en-NL" dirty="0"/>
          </a:p>
        </p:txBody>
      </p:sp>
    </p:spTree>
    <p:extLst>
      <p:ext uri="{BB962C8B-B14F-4D97-AF65-F5344CB8AC3E}">
        <p14:creationId xmlns:p14="http://schemas.microsoft.com/office/powerpoint/2010/main" val="276874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44BD-CB2E-99EB-9862-0F1BEA857AFA}"/>
              </a:ext>
            </a:extLst>
          </p:cNvPr>
          <p:cNvSpPr>
            <a:spLocks noGrp="1"/>
          </p:cNvSpPr>
          <p:nvPr>
            <p:ph type="title"/>
          </p:nvPr>
        </p:nvSpPr>
        <p:spPr/>
        <p:txBody>
          <a:bodyPr/>
          <a:lstStyle/>
          <a:p>
            <a:r>
              <a:rPr lang="en-US" dirty="0">
                <a:solidFill>
                  <a:schemeClr val="accent2"/>
                </a:solidFill>
              </a:rPr>
              <a:t>High pass filter</a:t>
            </a:r>
            <a:endParaRPr lang="en-NL" dirty="0">
              <a:solidFill>
                <a:schemeClr val="accent2"/>
              </a:solidFill>
            </a:endParaRPr>
          </a:p>
        </p:txBody>
      </p:sp>
      <p:sp>
        <p:nvSpPr>
          <p:cNvPr id="3" name="TextBox 2">
            <a:extLst>
              <a:ext uri="{FF2B5EF4-FFF2-40B4-BE49-F238E27FC236}">
                <a16:creationId xmlns:a16="http://schemas.microsoft.com/office/drawing/2014/main" id="{29EF13C7-E25B-70BD-5100-94892CC9AD9B}"/>
              </a:ext>
            </a:extLst>
          </p:cNvPr>
          <p:cNvSpPr txBox="1"/>
          <p:nvPr/>
        </p:nvSpPr>
        <p:spPr>
          <a:xfrm>
            <a:off x="319120" y="2479313"/>
            <a:ext cx="2080414" cy="2862322"/>
          </a:xfrm>
          <a:prstGeom prst="rect">
            <a:avLst/>
          </a:prstGeom>
          <a:noFill/>
        </p:spPr>
        <p:txBody>
          <a:bodyPr wrap="square" rtlCol="0">
            <a:spAutoFit/>
          </a:bodyPr>
          <a:lstStyle/>
          <a:p>
            <a:r>
              <a:rPr lang="en-US" dirty="0"/>
              <a:t>Without It in loud environments we might get clipping from noise.</a:t>
            </a:r>
          </a:p>
          <a:p>
            <a:endParaRPr lang="en-US" dirty="0"/>
          </a:p>
          <a:p>
            <a:r>
              <a:rPr lang="en-US" dirty="0"/>
              <a:t>Especially below 5 kHz we seem to have large effects so a cut-off at 5 kHz should be fine.</a:t>
            </a:r>
            <a:endParaRPr lang="en-NL" dirty="0"/>
          </a:p>
        </p:txBody>
      </p:sp>
      <p:sp>
        <p:nvSpPr>
          <p:cNvPr id="4" name="TextBox 3">
            <a:extLst>
              <a:ext uri="{FF2B5EF4-FFF2-40B4-BE49-F238E27FC236}">
                <a16:creationId xmlns:a16="http://schemas.microsoft.com/office/drawing/2014/main" id="{6FBED97E-C6C1-225C-FF99-C0C305666603}"/>
              </a:ext>
            </a:extLst>
          </p:cNvPr>
          <p:cNvSpPr txBox="1"/>
          <p:nvPr/>
        </p:nvSpPr>
        <p:spPr>
          <a:xfrm>
            <a:off x="9664615" y="2269636"/>
            <a:ext cx="2080414" cy="2308324"/>
          </a:xfrm>
          <a:prstGeom prst="rect">
            <a:avLst/>
          </a:prstGeom>
          <a:noFill/>
        </p:spPr>
        <p:txBody>
          <a:bodyPr wrap="square" rtlCol="0">
            <a:spAutoFit/>
          </a:bodyPr>
          <a:lstStyle/>
          <a:p>
            <a:r>
              <a:rPr lang="en-US" dirty="0"/>
              <a:t>Here I used a 4</a:t>
            </a:r>
            <a:r>
              <a:rPr lang="en-US" baseline="30000" dirty="0"/>
              <a:t>th</a:t>
            </a:r>
            <a:r>
              <a:rPr lang="en-US" dirty="0"/>
              <a:t> order Butterworth filter, can also be lower order with a higher cut-off frequency.</a:t>
            </a:r>
          </a:p>
          <a:p>
            <a:r>
              <a:rPr lang="en-US" dirty="0"/>
              <a:t>(Ex. 2</a:t>
            </a:r>
            <a:r>
              <a:rPr lang="en-US" baseline="30000" dirty="0"/>
              <a:t>nd</a:t>
            </a:r>
            <a:r>
              <a:rPr lang="en-US" dirty="0"/>
              <a:t> order at 10 kHz)</a:t>
            </a:r>
            <a:endParaRPr lang="en-NL" dirty="0"/>
          </a:p>
        </p:txBody>
      </p:sp>
      <p:pic>
        <p:nvPicPr>
          <p:cNvPr id="9" name="Content Placeholder 8">
            <a:extLst>
              <a:ext uri="{FF2B5EF4-FFF2-40B4-BE49-F238E27FC236}">
                <a16:creationId xmlns:a16="http://schemas.microsoft.com/office/drawing/2014/main" id="{3A025F3A-289B-57D1-EF6B-026237B250E9}"/>
              </a:ext>
            </a:extLst>
          </p:cNvPr>
          <p:cNvPicPr>
            <a:picLocks noGrp="1" noChangeAspect="1"/>
          </p:cNvPicPr>
          <p:nvPr>
            <p:ph idx="1"/>
          </p:nvPr>
        </p:nvPicPr>
        <p:blipFill>
          <a:blip r:embed="rId2"/>
          <a:stretch>
            <a:fillRect/>
          </a:stretch>
        </p:blipFill>
        <p:spPr>
          <a:xfrm>
            <a:off x="2168135" y="1825625"/>
            <a:ext cx="7855730" cy="4351338"/>
          </a:xfrm>
        </p:spPr>
      </p:pic>
    </p:spTree>
    <p:extLst>
      <p:ext uri="{BB962C8B-B14F-4D97-AF65-F5344CB8AC3E}">
        <p14:creationId xmlns:p14="http://schemas.microsoft.com/office/powerpoint/2010/main" val="121620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247A-DC30-38BA-E9A8-3B63E047DD03}"/>
              </a:ext>
            </a:extLst>
          </p:cNvPr>
          <p:cNvSpPr>
            <a:spLocks noGrp="1"/>
          </p:cNvSpPr>
          <p:nvPr>
            <p:ph type="title"/>
          </p:nvPr>
        </p:nvSpPr>
        <p:spPr/>
        <p:txBody>
          <a:bodyPr/>
          <a:lstStyle/>
          <a:p>
            <a:r>
              <a:rPr lang="en-US" dirty="0">
                <a:solidFill>
                  <a:srgbClr val="FFC000"/>
                </a:solidFill>
              </a:rPr>
              <a:t>TOF logic </a:t>
            </a:r>
            <a:endParaRPr lang="en-NL" dirty="0">
              <a:solidFill>
                <a:srgbClr val="FFC000"/>
              </a:solidFill>
            </a:endParaRPr>
          </a:p>
        </p:txBody>
      </p:sp>
      <p:sp>
        <p:nvSpPr>
          <p:cNvPr id="6" name="Content Placeholder 5">
            <a:extLst>
              <a:ext uri="{FF2B5EF4-FFF2-40B4-BE49-F238E27FC236}">
                <a16:creationId xmlns:a16="http://schemas.microsoft.com/office/drawing/2014/main" id="{5BEA3DB9-3268-5932-C868-04225BE17EB4}"/>
              </a:ext>
            </a:extLst>
          </p:cNvPr>
          <p:cNvSpPr>
            <a:spLocks noGrp="1"/>
          </p:cNvSpPr>
          <p:nvPr>
            <p:ph sz="half" idx="2"/>
          </p:nvPr>
        </p:nvSpPr>
        <p:spPr/>
        <p:txBody>
          <a:bodyPr/>
          <a:lstStyle/>
          <a:p>
            <a:r>
              <a:rPr lang="en-US" dirty="0"/>
              <a:t>Send 5 block wave repetitions at 40 kHz (resonance of the speaker)</a:t>
            </a:r>
          </a:p>
          <a:p>
            <a:r>
              <a:rPr lang="en-US" dirty="0"/>
              <a:t>Then wait for the comparator to be crossed. </a:t>
            </a:r>
          </a:p>
          <a:p>
            <a:r>
              <a:rPr lang="en-US" dirty="0"/>
              <a:t>How do we set the comparator threshold?</a:t>
            </a:r>
          </a:p>
        </p:txBody>
      </p:sp>
      <p:pic>
        <p:nvPicPr>
          <p:cNvPr id="7" name="Picture 2" descr="Basic knowledge about ultrasonic sensors: basic circuit configuration |  Basic knowledge about ultrasonic sensors | Murata Manufacturing Co., Ltd.">
            <a:extLst>
              <a:ext uri="{FF2B5EF4-FFF2-40B4-BE49-F238E27FC236}">
                <a16:creationId xmlns:a16="http://schemas.microsoft.com/office/drawing/2014/main" id="{086AFF90-201D-F3D4-2A36-D325DD6656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20018"/>
            <a:ext cx="5181600" cy="416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5530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E71E88CB29784798CB4D182DA6E735" ma:contentTypeVersion="12" ma:contentTypeDescription="Create a new document." ma:contentTypeScope="" ma:versionID="52572de7ba35b8cd6add50fa942ead89">
  <xsd:schema xmlns:xsd="http://www.w3.org/2001/XMLSchema" xmlns:xs="http://www.w3.org/2001/XMLSchema" xmlns:p="http://schemas.microsoft.com/office/2006/metadata/properties" xmlns:ns2="437bc06b-1cb3-47df-96e1-f04407d67eb3" xmlns:ns3="c19a03d0-5bf3-4221-bc7f-73a72963fade" targetNamespace="http://schemas.microsoft.com/office/2006/metadata/properties" ma:root="true" ma:fieldsID="dacc3799e864652995dde672b0e11c48" ns2:_="" ns3:_="">
    <xsd:import namespace="437bc06b-1cb3-47df-96e1-f04407d67eb3"/>
    <xsd:import namespace="c19a03d0-5bf3-4221-bc7f-73a72963fa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bc06b-1cb3-47df-96e1-f04407d67e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c255913-62c1-4beb-8a33-ba901fd76469"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descriptio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a03d0-5bf3-4221-bc7f-73a72963fad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7a68ccf-6507-4c7d-9bf1-0169f6b7d6f2}" ma:internalName="TaxCatchAll" ma:showField="CatchAllData" ma:web="c19a03d0-5bf3-4221-bc7f-73a72963fa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37bc06b-1cb3-47df-96e1-f04407d67eb3">
      <Terms xmlns="http://schemas.microsoft.com/office/infopath/2007/PartnerControls"/>
    </lcf76f155ced4ddcb4097134ff3c332f>
    <TaxCatchAll xmlns="c19a03d0-5bf3-4221-bc7f-73a72963fade" xsi:nil="true"/>
  </documentManagement>
</p:properties>
</file>

<file path=customXml/itemProps1.xml><?xml version="1.0" encoding="utf-8"?>
<ds:datastoreItem xmlns:ds="http://schemas.openxmlformats.org/officeDocument/2006/customXml" ds:itemID="{DD19DB19-D9DA-4E4D-A255-0C6272E18620}"/>
</file>

<file path=customXml/itemProps2.xml><?xml version="1.0" encoding="utf-8"?>
<ds:datastoreItem xmlns:ds="http://schemas.openxmlformats.org/officeDocument/2006/customXml" ds:itemID="{DBD943E7-E9DB-418B-B9E6-DD0BBEDF0481}"/>
</file>

<file path=customXml/itemProps3.xml><?xml version="1.0" encoding="utf-8"?>
<ds:datastoreItem xmlns:ds="http://schemas.openxmlformats.org/officeDocument/2006/customXml" ds:itemID="{0C14B46A-865A-417C-8D92-19E9920A8E35}"/>
</file>

<file path=docProps/app.xml><?xml version="1.0" encoding="utf-8"?>
<Properties xmlns="http://schemas.openxmlformats.org/officeDocument/2006/extended-properties" xmlns:vt="http://schemas.openxmlformats.org/officeDocument/2006/docPropsVTypes">
  <TotalTime>248</TotalTime>
  <Words>342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Kantoorthema</vt:lpstr>
      <vt:lpstr>M9 sensor iteratie 2</vt:lpstr>
      <vt:lpstr>Adjustments – by priority</vt:lpstr>
      <vt:lpstr>Input/amplification adjustment: clipping</vt:lpstr>
      <vt:lpstr>Two ways of solving this, which is fastest?</vt:lpstr>
      <vt:lpstr>High pass filter</vt:lpstr>
      <vt:lpstr>High pass filter</vt:lpstr>
      <vt:lpstr>TOF logic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positie op plant</dc:title>
  <dc:creator>Berend de Klerk</dc:creator>
  <cp:lastModifiedBy>Thijs Bieling</cp:lastModifiedBy>
  <cp:revision>6</cp:revision>
  <dcterms:created xsi:type="dcterms:W3CDTF">2024-05-31T09:08:37Z</dcterms:created>
  <dcterms:modified xsi:type="dcterms:W3CDTF">2024-06-04T12:13:15Z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0x01010065E71E88CB29784798CB4D182DA6E735</vt:lpwstr>
  </property>
</Properties>
</file>