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1" r:id="rId4"/>
    <p:sldId id="259" r:id="rId5"/>
    <p:sldId id="304" r:id="rId6"/>
    <p:sldId id="258" r:id="rId7"/>
    <p:sldId id="305" r:id="rId8"/>
    <p:sldId id="262" r:id="rId9"/>
    <p:sldId id="260" r:id="rId10"/>
    <p:sldId id="267" r:id="rId11"/>
    <p:sldId id="265" r:id="rId12"/>
    <p:sldId id="266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8" r:id="rId32"/>
    <p:sldId id="287" r:id="rId33"/>
    <p:sldId id="290" r:id="rId34"/>
    <p:sldId id="289" r:id="rId35"/>
    <p:sldId id="291" r:id="rId36"/>
    <p:sldId id="294" r:id="rId37"/>
    <p:sldId id="292" r:id="rId38"/>
    <p:sldId id="295" r:id="rId39"/>
    <p:sldId id="296" r:id="rId40"/>
    <p:sldId id="297" r:id="rId41"/>
    <p:sldId id="293" r:id="rId42"/>
    <p:sldId id="298" r:id="rId43"/>
    <p:sldId id="263" r:id="rId44"/>
    <p:sldId id="299" r:id="rId45"/>
    <p:sldId id="300" r:id="rId46"/>
    <p:sldId id="301" r:id="rId47"/>
    <p:sldId id="264" r:id="rId48"/>
    <p:sldId id="302" r:id="rId49"/>
    <p:sldId id="303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1" d="100"/>
          <a:sy n="61" d="100"/>
        </p:scale>
        <p:origin x="-2045" y="-5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337D9-F14A-4B83-96A1-D55D3B9F9503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3F36-EB61-4BAF-AA5F-3BFC2DD942C1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337D9-F14A-4B83-96A1-D55D3B9F9503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3F36-EB61-4BAF-AA5F-3BFC2DD942C1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337D9-F14A-4B83-96A1-D55D3B9F9503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3F36-EB61-4BAF-AA5F-3BFC2DD942C1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337D9-F14A-4B83-96A1-D55D3B9F9503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3F36-EB61-4BAF-AA5F-3BFC2DD942C1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337D9-F14A-4B83-96A1-D55D3B9F9503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3F36-EB61-4BAF-AA5F-3BFC2DD942C1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337D9-F14A-4B83-96A1-D55D3B9F9503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3F36-EB61-4BAF-AA5F-3BFC2DD942C1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337D9-F14A-4B83-96A1-D55D3B9F9503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3F36-EB61-4BAF-AA5F-3BFC2DD942C1}" type="slidenum">
              <a:rPr lang="en-US" smtClean="0"/>
              <a:t>‹nr.›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337D9-F14A-4B83-96A1-D55D3B9F9503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3F36-EB61-4BAF-AA5F-3BFC2DD942C1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337D9-F14A-4B83-96A1-D55D3B9F9503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3F36-EB61-4BAF-AA5F-3BFC2DD942C1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337D9-F14A-4B83-96A1-D55D3B9F9503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3F36-EB61-4BAF-AA5F-3BFC2DD942C1}" type="slidenum">
              <a:rPr lang="en-US" smtClean="0"/>
              <a:t>‹nr.›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337D9-F14A-4B83-96A1-D55D3B9F9503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3F36-EB61-4BAF-AA5F-3BFC2DD942C1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EE2337D9-F14A-4B83-96A1-D55D3B9F9503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96593F36-EB61-4BAF-AA5F-3BFC2DD942C1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Fuzz in a Row</a:t>
            </a:r>
            <a:endParaRPr lang="en-US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7543800" cy="990600"/>
          </a:xfrm>
        </p:spPr>
        <p:txBody>
          <a:bodyPr/>
          <a:lstStyle/>
          <a:p>
            <a:pPr algn="ctr"/>
            <a:r>
              <a:rPr lang="en-US" dirty="0" err="1" smtClean="0"/>
              <a:t>Stijn</a:t>
            </a:r>
            <a:r>
              <a:rPr lang="en-US" dirty="0" smtClean="0"/>
              <a:t> Verdenius</a:t>
            </a:r>
            <a:endParaRPr lang="en-US" dirty="0"/>
          </a:p>
        </p:txBody>
      </p:sp>
      <p:pic>
        <p:nvPicPr>
          <p:cNvPr id="27650" name="Picture 2" descr="Afbeeldingsresultaat voor uva log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70"/>
          <a:stretch/>
        </p:blipFill>
        <p:spPr bwMode="auto">
          <a:xfrm>
            <a:off x="2819400" y="6212910"/>
            <a:ext cx="3621923" cy="492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247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board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Traditionally </a:t>
            </a:r>
            <a:r>
              <a:rPr lang="en-US" dirty="0" smtClean="0"/>
              <a:t>7x6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= </a:t>
            </a:r>
            <a:r>
              <a:rPr lang="en-US" dirty="0" smtClean="0"/>
              <a:t>solved </a:t>
            </a:r>
            <a:r>
              <a:rPr lang="en-US" sz="1600" dirty="0" smtClean="0"/>
              <a:t>(Allis, 1988)</a:t>
            </a:r>
            <a:endParaRPr lang="en-US" sz="1600" dirty="0" smtClean="0"/>
          </a:p>
        </p:txBody>
      </p:sp>
      <p:pic>
        <p:nvPicPr>
          <p:cNvPr id="5" name="Afbeelding 4"/>
          <p:cNvPicPr/>
          <p:nvPr/>
        </p:nvPicPr>
        <p:blipFill>
          <a:blip r:embed="rId2"/>
          <a:stretch>
            <a:fillRect/>
          </a:stretch>
        </p:blipFill>
        <p:spPr>
          <a:xfrm>
            <a:off x="3642359" y="3429000"/>
            <a:ext cx="1905000" cy="1143000"/>
          </a:xfrm>
          <a:prstGeom prst="rect">
            <a:avLst/>
          </a:prstGeom>
        </p:spPr>
      </p:pic>
      <p:sp>
        <p:nvSpPr>
          <p:cNvPr id="4" name="Tekstvak 3"/>
          <p:cNvSpPr txBox="1"/>
          <p:nvPr/>
        </p:nvSpPr>
        <p:spPr>
          <a:xfrm>
            <a:off x="5717359" y="38158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6" name="Tekstvak 5"/>
          <p:cNvSpPr txBox="1"/>
          <p:nvPr/>
        </p:nvSpPr>
        <p:spPr>
          <a:xfrm>
            <a:off x="4460059" y="47244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7" name="Vierkante haak rechts 6"/>
          <p:cNvSpPr/>
          <p:nvPr/>
        </p:nvSpPr>
        <p:spPr>
          <a:xfrm>
            <a:off x="5639979" y="3429000"/>
            <a:ext cx="77380" cy="11430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Vierkante haak rechts 8"/>
          <p:cNvSpPr/>
          <p:nvPr/>
        </p:nvSpPr>
        <p:spPr>
          <a:xfrm rot="5400000">
            <a:off x="4534194" y="3771900"/>
            <a:ext cx="151811" cy="19050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board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Afbeelding 4"/>
          <p:cNvPicPr/>
          <p:nvPr/>
        </p:nvPicPr>
        <p:blipFill>
          <a:blip r:embed="rId2"/>
          <a:stretch>
            <a:fillRect/>
          </a:stretch>
        </p:blipFill>
        <p:spPr>
          <a:xfrm>
            <a:off x="762000" y="685800"/>
            <a:ext cx="75438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68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Fuzz?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goal is </a:t>
            </a:r>
            <a:r>
              <a:rPr lang="en-US" u="sng" dirty="0" smtClean="0"/>
              <a:t>not</a:t>
            </a:r>
            <a:r>
              <a:rPr lang="en-US" dirty="0" smtClean="0"/>
              <a:t> outputting a column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68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Fuzz?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85800"/>
            <a:ext cx="6096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326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85800"/>
            <a:ext cx="6096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Fuzz?</a:t>
            </a:r>
          </a:p>
        </p:txBody>
      </p:sp>
      <p:sp>
        <p:nvSpPr>
          <p:cNvPr id="3" name="Tekstvak 2"/>
          <p:cNvSpPr txBox="1"/>
          <p:nvPr/>
        </p:nvSpPr>
        <p:spPr>
          <a:xfrm>
            <a:off x="1905000" y="237417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Tekstvak 6"/>
          <p:cNvSpPr txBox="1"/>
          <p:nvPr/>
        </p:nvSpPr>
        <p:spPr>
          <a:xfrm>
            <a:off x="2819400" y="9144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" name="Tekstvak 7"/>
          <p:cNvSpPr txBox="1"/>
          <p:nvPr/>
        </p:nvSpPr>
        <p:spPr>
          <a:xfrm>
            <a:off x="3659959" y="46804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" name="Tekstvak 8"/>
          <p:cNvSpPr txBox="1"/>
          <p:nvPr/>
        </p:nvSpPr>
        <p:spPr>
          <a:xfrm>
            <a:off x="4548305" y="239499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66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Fuzz?</a:t>
            </a:r>
          </a:p>
        </p:txBody>
      </p:sp>
      <p:sp>
        <p:nvSpPr>
          <p:cNvPr id="5" name="Ovaal 4"/>
          <p:cNvSpPr/>
          <p:nvPr/>
        </p:nvSpPr>
        <p:spPr>
          <a:xfrm>
            <a:off x="381000" y="3048000"/>
            <a:ext cx="16764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Crisp inputs</a:t>
            </a:r>
            <a:endParaRPr lang="en-US" dirty="0"/>
          </a:p>
        </p:txBody>
      </p:sp>
      <p:sp>
        <p:nvSpPr>
          <p:cNvPr id="6" name="Rechthoek 5"/>
          <p:cNvSpPr/>
          <p:nvPr/>
        </p:nvSpPr>
        <p:spPr>
          <a:xfrm>
            <a:off x="3200400" y="3041904"/>
            <a:ext cx="25908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Fuzzy controller</a:t>
            </a:r>
            <a:endParaRPr lang="en-US" dirty="0"/>
          </a:p>
        </p:txBody>
      </p:sp>
      <p:sp>
        <p:nvSpPr>
          <p:cNvPr id="11" name="Tekstvak 10"/>
          <p:cNvSpPr txBox="1"/>
          <p:nvPr/>
        </p:nvSpPr>
        <p:spPr>
          <a:xfrm>
            <a:off x="7239000" y="3504938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3.6</a:t>
            </a:r>
            <a:endParaRPr lang="en-US" dirty="0"/>
          </a:p>
        </p:txBody>
      </p:sp>
      <p:cxnSp>
        <p:nvCxnSpPr>
          <p:cNvPr id="13" name="Rechte verbindingslijn met pijl 12"/>
          <p:cNvCxnSpPr>
            <a:stCxn id="6" idx="3"/>
          </p:cNvCxnSpPr>
          <p:nvPr/>
        </p:nvCxnSpPr>
        <p:spPr>
          <a:xfrm>
            <a:off x="5791200" y="3689604"/>
            <a:ext cx="1447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met pijl 14"/>
          <p:cNvCxnSpPr/>
          <p:nvPr/>
        </p:nvCxnSpPr>
        <p:spPr>
          <a:xfrm>
            <a:off x="1752600" y="3689604"/>
            <a:ext cx="1447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75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85800"/>
            <a:ext cx="6096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Fuzz?</a:t>
            </a:r>
          </a:p>
        </p:txBody>
      </p:sp>
      <p:sp>
        <p:nvSpPr>
          <p:cNvPr id="3" name="Tekstvak 2"/>
          <p:cNvSpPr txBox="1"/>
          <p:nvPr/>
        </p:nvSpPr>
        <p:spPr>
          <a:xfrm>
            <a:off x="1905000" y="237417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Tekstvak 6"/>
          <p:cNvSpPr txBox="1"/>
          <p:nvPr/>
        </p:nvSpPr>
        <p:spPr>
          <a:xfrm>
            <a:off x="2819400" y="9144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" name="Tekstvak 7"/>
          <p:cNvSpPr txBox="1"/>
          <p:nvPr/>
        </p:nvSpPr>
        <p:spPr>
          <a:xfrm>
            <a:off x="3659959" y="46804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" name="Tekstvak 8"/>
          <p:cNvSpPr txBox="1"/>
          <p:nvPr/>
        </p:nvSpPr>
        <p:spPr>
          <a:xfrm>
            <a:off x="4548305" y="239499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5" name="Rechte verbindingslijn 4"/>
          <p:cNvCxnSpPr/>
          <p:nvPr/>
        </p:nvCxnSpPr>
        <p:spPr>
          <a:xfrm flipV="1">
            <a:off x="3505200" y="533400"/>
            <a:ext cx="0" cy="480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75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85800"/>
            <a:ext cx="6096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Fuzz?</a:t>
            </a:r>
          </a:p>
        </p:txBody>
      </p:sp>
      <p:sp>
        <p:nvSpPr>
          <p:cNvPr id="3" name="Tekstvak 2"/>
          <p:cNvSpPr txBox="1"/>
          <p:nvPr/>
        </p:nvSpPr>
        <p:spPr>
          <a:xfrm>
            <a:off x="1905000" y="237417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Tekstvak 6"/>
          <p:cNvSpPr txBox="1"/>
          <p:nvPr/>
        </p:nvSpPr>
        <p:spPr>
          <a:xfrm>
            <a:off x="2819400" y="9144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" name="Tekstvak 7"/>
          <p:cNvSpPr txBox="1"/>
          <p:nvPr/>
        </p:nvSpPr>
        <p:spPr>
          <a:xfrm>
            <a:off x="3659959" y="46804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" name="Tekstvak 8"/>
          <p:cNvSpPr txBox="1"/>
          <p:nvPr/>
        </p:nvSpPr>
        <p:spPr>
          <a:xfrm>
            <a:off x="4548305" y="239499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5" name="Rechte verbindingslijn 4"/>
          <p:cNvCxnSpPr/>
          <p:nvPr/>
        </p:nvCxnSpPr>
        <p:spPr>
          <a:xfrm flipV="1">
            <a:off x="3505200" y="533400"/>
            <a:ext cx="0" cy="480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echte verbindingslijn met pijl 5"/>
          <p:cNvCxnSpPr/>
          <p:nvPr/>
        </p:nvCxnSpPr>
        <p:spPr>
          <a:xfrm>
            <a:off x="3810000" y="533400"/>
            <a:ext cx="0" cy="18407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59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Fuzz?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85800"/>
            <a:ext cx="6096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Rechte verbindingslijn 9"/>
          <p:cNvCxnSpPr/>
          <p:nvPr/>
        </p:nvCxnSpPr>
        <p:spPr>
          <a:xfrm>
            <a:off x="914400" y="4114800"/>
            <a:ext cx="32004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12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Fuzz?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Instead:</a:t>
            </a:r>
          </a:p>
          <a:p>
            <a:pPr marL="320040" lvl="1" indent="0">
              <a:buNone/>
            </a:pPr>
            <a:r>
              <a:rPr lang="en-US" dirty="0" smtClean="0"/>
              <a:t>Estimating </a:t>
            </a:r>
            <a:r>
              <a:rPr lang="en-US" dirty="0" smtClean="0"/>
              <a:t>the quality of a state</a:t>
            </a:r>
          </a:p>
          <a:p>
            <a:pPr marL="320040" lvl="1" indent="0">
              <a:buNone/>
            </a:pPr>
            <a:endParaRPr lang="en-US" dirty="0"/>
          </a:p>
          <a:p>
            <a:r>
              <a:rPr lang="en-US" dirty="0" smtClean="0"/>
              <a:t>The agent can then choose the best graded move</a:t>
            </a:r>
            <a:endParaRPr lang="en-US" dirty="0"/>
          </a:p>
          <a:p>
            <a:pPr marL="32004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584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Methods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Results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Discussion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29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590" y="719328"/>
            <a:ext cx="48768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kstvak 3"/>
          <p:cNvSpPr txBox="1"/>
          <p:nvPr/>
        </p:nvSpPr>
        <p:spPr>
          <a:xfrm>
            <a:off x="3895344" y="4572000"/>
            <a:ext cx="1159292" cy="369332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Potentials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663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590" y="719328"/>
            <a:ext cx="48768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kstvak 3"/>
          <p:cNvSpPr txBox="1"/>
          <p:nvPr/>
        </p:nvSpPr>
        <p:spPr>
          <a:xfrm>
            <a:off x="3895344" y="4572000"/>
            <a:ext cx="1159292" cy="369332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Potentials</a:t>
            </a:r>
            <a:endParaRPr lang="en-US" b="1" dirty="0"/>
          </a:p>
        </p:txBody>
      </p:sp>
      <p:cxnSp>
        <p:nvCxnSpPr>
          <p:cNvPr id="6" name="Rechte verbindingslijn 5"/>
          <p:cNvCxnSpPr/>
          <p:nvPr/>
        </p:nvCxnSpPr>
        <p:spPr>
          <a:xfrm>
            <a:off x="4474990" y="2286000"/>
            <a:ext cx="0" cy="16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chte verbindingslijn 7"/>
          <p:cNvCxnSpPr/>
          <p:nvPr/>
        </p:nvCxnSpPr>
        <p:spPr>
          <a:xfrm>
            <a:off x="4572000" y="4114800"/>
            <a:ext cx="190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9"/>
          <p:cNvCxnSpPr/>
          <p:nvPr/>
        </p:nvCxnSpPr>
        <p:spPr>
          <a:xfrm>
            <a:off x="2438400" y="41148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11"/>
          <p:cNvCxnSpPr/>
          <p:nvPr/>
        </p:nvCxnSpPr>
        <p:spPr>
          <a:xfrm>
            <a:off x="2362200" y="2362200"/>
            <a:ext cx="198120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13"/>
          <p:cNvCxnSpPr/>
          <p:nvPr/>
        </p:nvCxnSpPr>
        <p:spPr>
          <a:xfrm flipH="1">
            <a:off x="4648200" y="2362200"/>
            <a:ext cx="1828800" cy="16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vak 14"/>
          <p:cNvSpPr txBox="1"/>
          <p:nvPr/>
        </p:nvSpPr>
        <p:spPr>
          <a:xfrm>
            <a:off x="5309537" y="4597646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28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590" y="719328"/>
            <a:ext cx="48768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kstvak 3"/>
          <p:cNvSpPr txBox="1"/>
          <p:nvPr/>
        </p:nvSpPr>
        <p:spPr>
          <a:xfrm>
            <a:off x="3895344" y="4572000"/>
            <a:ext cx="1091004" cy="369332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Win-In-2</a:t>
            </a:r>
            <a:endParaRPr 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590" y="719328"/>
            <a:ext cx="48768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211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590" y="719328"/>
            <a:ext cx="48768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4" name="Tekstvak 3"/>
          <p:cNvSpPr txBox="1"/>
          <p:nvPr/>
        </p:nvSpPr>
        <p:spPr>
          <a:xfrm>
            <a:off x="3895344" y="4572000"/>
            <a:ext cx="1091004" cy="369332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Win-In-2</a:t>
            </a:r>
            <a:endParaRPr lang="en-US" b="1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4648200" y="40386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vak 14"/>
          <p:cNvSpPr txBox="1"/>
          <p:nvPr/>
        </p:nvSpPr>
        <p:spPr>
          <a:xfrm>
            <a:off x="5309537" y="4597646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15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590" y="719328"/>
            <a:ext cx="48768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kstvak 3"/>
          <p:cNvSpPr txBox="1"/>
          <p:nvPr/>
        </p:nvSpPr>
        <p:spPr>
          <a:xfrm>
            <a:off x="3895344" y="4572000"/>
            <a:ext cx="1091004" cy="369332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Win-In-1</a:t>
            </a:r>
            <a:endParaRPr 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590" y="719328"/>
            <a:ext cx="48768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974" y="762000"/>
            <a:ext cx="48768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117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590" y="719328"/>
            <a:ext cx="48768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ekstvak 3"/>
          <p:cNvSpPr txBox="1"/>
          <p:nvPr/>
        </p:nvSpPr>
        <p:spPr>
          <a:xfrm>
            <a:off x="3895344" y="4572000"/>
            <a:ext cx="1065356" cy="369332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Win-in-1</a:t>
            </a:r>
            <a:endParaRPr lang="en-US" b="1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4648200" y="40386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vak 14"/>
          <p:cNvSpPr txBox="1"/>
          <p:nvPr/>
        </p:nvSpPr>
        <p:spPr>
          <a:xfrm>
            <a:off x="5309537" y="4597646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1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974" y="719328"/>
            <a:ext cx="48768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Rechte verbindingslijn 5"/>
          <p:cNvCxnSpPr/>
          <p:nvPr/>
        </p:nvCxnSpPr>
        <p:spPr>
          <a:xfrm>
            <a:off x="4499374" y="4038600"/>
            <a:ext cx="21300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8"/>
          <p:cNvCxnSpPr/>
          <p:nvPr/>
        </p:nvCxnSpPr>
        <p:spPr>
          <a:xfrm>
            <a:off x="4499374" y="2286000"/>
            <a:ext cx="2053826" cy="175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81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same patterns can be used from previous terms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2 versions have been developed: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Uses 	expert knowledge	and 	3 variables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Uses 	data learning 		and 	9 variables </a:t>
            </a:r>
          </a:p>
        </p:txBody>
      </p:sp>
    </p:spTree>
    <p:extLst>
      <p:ext uri="{BB962C8B-B14F-4D97-AF65-F5344CB8AC3E}">
        <p14:creationId xmlns:p14="http://schemas.microsoft.com/office/powerpoint/2010/main" val="75919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same patterns can be used from previous terms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2 versions have been developed: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Uses 	expert knowledge	and 	3 variables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Uses 	data learning 		and 	9 variables </a:t>
            </a:r>
          </a:p>
        </p:txBody>
      </p:sp>
      <p:cxnSp>
        <p:nvCxnSpPr>
          <p:cNvPr id="5" name="Rechte verbindingslijn met pijl 4"/>
          <p:cNvCxnSpPr/>
          <p:nvPr/>
        </p:nvCxnSpPr>
        <p:spPr>
          <a:xfrm flipH="1">
            <a:off x="6477000" y="2514600"/>
            <a:ext cx="304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42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same patterns can be used from previous terms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2 versions have been developed: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Uses 	expert knowledge	and 	3 variables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Uses 	data learning 		and 	9 variables </a:t>
            </a:r>
          </a:p>
        </p:txBody>
      </p:sp>
      <p:cxnSp>
        <p:nvCxnSpPr>
          <p:cNvPr id="5" name="Rechte verbindingslijn met pijl 4"/>
          <p:cNvCxnSpPr/>
          <p:nvPr/>
        </p:nvCxnSpPr>
        <p:spPr>
          <a:xfrm flipH="1" flipV="1">
            <a:off x="6477000" y="3657600"/>
            <a:ext cx="304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82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590" y="719328"/>
            <a:ext cx="48768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4" name="Tekstvak 3"/>
          <p:cNvSpPr txBox="1"/>
          <p:nvPr/>
        </p:nvSpPr>
        <p:spPr>
          <a:xfrm>
            <a:off x="3895344" y="4572000"/>
            <a:ext cx="1343316" cy="369332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Progression</a:t>
            </a:r>
            <a:endParaRPr lang="en-US" b="1" dirty="0"/>
          </a:p>
        </p:txBody>
      </p:sp>
      <p:sp>
        <p:nvSpPr>
          <p:cNvPr id="15" name="Tekstvak 14"/>
          <p:cNvSpPr txBox="1"/>
          <p:nvPr/>
        </p:nvSpPr>
        <p:spPr>
          <a:xfrm>
            <a:off x="5309537" y="4597646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67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Introduction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Methods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Results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Discussion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13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same patterns can be used from previous terms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2 versions have been developed: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Uses 	expert knowledge	and 	4 variables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Uses 	data learning 		and 	10 variables </a:t>
            </a:r>
          </a:p>
        </p:txBody>
      </p:sp>
    </p:spTree>
    <p:extLst>
      <p:ext uri="{BB962C8B-B14F-4D97-AF65-F5344CB8AC3E}">
        <p14:creationId xmlns:p14="http://schemas.microsoft.com/office/powerpoint/2010/main" val="285828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Output: a grade</a:t>
            </a:r>
          </a:p>
        </p:txBody>
      </p:sp>
      <p:pic>
        <p:nvPicPr>
          <p:cNvPr id="4098" name="Picture 2" descr="Afbeeldingsresultaat voor gra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447800"/>
            <a:ext cx="4333499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999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So now we have evaluation input and output!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Still to do: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- algorithm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- fuzzy controller itself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097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Decision tree</a:t>
            </a:r>
          </a:p>
          <a:p>
            <a:pPr>
              <a:buFontTx/>
              <a:buChar char="-"/>
            </a:pPr>
            <a:r>
              <a:rPr lang="en-US" dirty="0" smtClean="0"/>
              <a:t>Branching factor 8</a:t>
            </a:r>
          </a:p>
          <a:p>
            <a:pPr>
              <a:buFontTx/>
              <a:buChar char="-"/>
            </a:pPr>
            <a:r>
              <a:rPr lang="en-US" dirty="0" smtClean="0"/>
              <a:t>Depth 64</a:t>
            </a:r>
          </a:p>
        </p:txBody>
      </p:sp>
      <p:pic>
        <p:nvPicPr>
          <p:cNvPr id="14338" name="Picture 2" descr="Afbeeldingsresultaat voor search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524000"/>
            <a:ext cx="3552825" cy="35242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3279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Afbeelding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685800"/>
            <a:ext cx="7543800" cy="3886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4141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Dataset creation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Membership learning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Rule learning</a:t>
            </a:r>
          </a:p>
        </p:txBody>
      </p:sp>
    </p:spTree>
    <p:extLst>
      <p:ext uri="{BB962C8B-B14F-4D97-AF65-F5344CB8AC3E}">
        <p14:creationId xmlns:p14="http://schemas.microsoft.com/office/powerpoint/2010/main" val="256317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</a:t>
            </a:r>
            <a:endParaRPr lang="en-US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 walk through problem space</a:t>
            </a:r>
          </a:p>
          <a:p>
            <a:endParaRPr lang="en-US" dirty="0" smtClean="0"/>
          </a:p>
          <a:p>
            <a:r>
              <a:rPr lang="en-US" dirty="0" smtClean="0"/>
              <a:t>Evaluating each move on another AI it’s judgement</a:t>
            </a:r>
          </a:p>
          <a:p>
            <a:endParaRPr lang="en-US" dirty="0"/>
          </a:p>
          <a:p>
            <a:r>
              <a:rPr lang="en-US" dirty="0" smtClean="0"/>
              <a:t>Resulting in 11.000 data points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89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Dataset creation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Membership learning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Rule learning</a:t>
            </a:r>
          </a:p>
        </p:txBody>
      </p:sp>
    </p:spTree>
    <p:extLst>
      <p:ext uri="{BB962C8B-B14F-4D97-AF65-F5344CB8AC3E}">
        <p14:creationId xmlns:p14="http://schemas.microsoft.com/office/powerpoint/2010/main" val="105079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</a:t>
            </a:r>
            <a:endParaRPr lang="en-US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analyze the data on amount of clusters</a:t>
            </a:r>
            <a:endParaRPr lang="en-US" dirty="0"/>
          </a:p>
        </p:txBody>
      </p:sp>
      <p:pic>
        <p:nvPicPr>
          <p:cNvPr id="8" name="Afbeelding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971800"/>
            <a:ext cx="3836097" cy="325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43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</a:t>
            </a:r>
            <a:endParaRPr lang="en-US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Second, do c-means</a:t>
            </a:r>
            <a:endParaRPr lang="en-US" dirty="0"/>
          </a:p>
        </p:txBody>
      </p:sp>
      <p:pic>
        <p:nvPicPr>
          <p:cNvPr id="5" name="Afbeelding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971800"/>
            <a:ext cx="550100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65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“Computational Intelligence methods have been employed to computer games since they provide dynamic and challenging elements that are similar to real world problems” </a:t>
            </a:r>
            <a:r>
              <a:rPr lang="en-US" sz="1600" dirty="0" smtClean="0"/>
              <a:t>(</a:t>
            </a:r>
            <a:r>
              <a:rPr lang="en-US" sz="1600" dirty="0" err="1" smtClean="0"/>
              <a:t>Sahin</a:t>
            </a:r>
            <a:r>
              <a:rPr lang="en-US" sz="1600" dirty="0" smtClean="0"/>
              <a:t> &amp; </a:t>
            </a:r>
            <a:r>
              <a:rPr lang="en-US" sz="1600" dirty="0" err="1" smtClean="0"/>
              <a:t>Kumbasar</a:t>
            </a:r>
            <a:r>
              <a:rPr lang="en-US" sz="1600" dirty="0" smtClean="0"/>
              <a:t>, 2017)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6223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</a:t>
            </a:r>
            <a:endParaRPr lang="en-US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Last, project y-vector and learn </a:t>
            </a:r>
            <a:r>
              <a:rPr lang="en-US" dirty="0" err="1" smtClean="0"/>
              <a:t>memberhips</a:t>
            </a:r>
            <a:endParaRPr lang="en-US" dirty="0"/>
          </a:p>
        </p:txBody>
      </p:sp>
      <p:pic>
        <p:nvPicPr>
          <p:cNvPr id="6" name="Afbeelding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743200"/>
            <a:ext cx="56388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16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Dataset creation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Membership learning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Rule learning</a:t>
            </a:r>
          </a:p>
        </p:txBody>
      </p:sp>
    </p:spTree>
    <p:extLst>
      <p:ext uri="{BB962C8B-B14F-4D97-AF65-F5344CB8AC3E}">
        <p14:creationId xmlns:p14="http://schemas.microsoft.com/office/powerpoint/2010/main" val="105079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</a:rPr>
              <a:t>Generating rules using Wang and Mendel </a:t>
            </a:r>
            <a:r>
              <a:rPr lang="en-US" sz="1600" dirty="0" smtClean="0">
                <a:solidFill>
                  <a:schemeClr val="tx1"/>
                </a:solidFill>
              </a:rPr>
              <a:t>(1992)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</a:rPr>
              <a:t>Resulting in 11.000 rules.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</a:rPr>
              <a:t>After cleanup 217 remain</a:t>
            </a:r>
          </a:p>
        </p:txBody>
      </p:sp>
    </p:spTree>
    <p:extLst>
      <p:ext uri="{BB962C8B-B14F-4D97-AF65-F5344CB8AC3E}">
        <p14:creationId xmlns:p14="http://schemas.microsoft.com/office/powerpoint/2010/main" val="318396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Methods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Results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Discussion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05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take it for a spin!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</a:rPr>
              <a:t>I am looking for a volunteer</a:t>
            </a:r>
          </a:p>
        </p:txBody>
      </p:sp>
    </p:spTree>
    <p:extLst>
      <p:ext uri="{BB962C8B-B14F-4D97-AF65-F5344CB8AC3E}">
        <p14:creationId xmlns:p14="http://schemas.microsoft.com/office/powerpoint/2010/main" val="46223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3622305"/>
              </p:ext>
            </p:extLst>
          </p:nvPr>
        </p:nvGraphicFramePr>
        <p:xfrm>
          <a:off x="457200" y="699706"/>
          <a:ext cx="7620000" cy="42532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71554"/>
                <a:gridCol w="2641195"/>
                <a:gridCol w="2307251"/>
              </a:tblGrid>
              <a:tr h="9604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Fuzzy Agent starts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Monte Carlos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Brute Force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704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Fuzzy agent 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8.75%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won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704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Fuzzy agent 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0%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lost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704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Fuzzy agent 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0%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lost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704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Opponent starts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Monte Carlos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Brute Force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</a:tr>
              <a:tr h="4704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Fuzzy agent 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12.5%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won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704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Fuzzy agent 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0%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lost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704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Fuzzy agent 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3.75%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won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940050" y="17621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51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6390162"/>
              </p:ext>
            </p:extLst>
          </p:nvPr>
        </p:nvGraphicFramePr>
        <p:xfrm>
          <a:off x="5715000" y="480631"/>
          <a:ext cx="3276600" cy="17386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8768"/>
                <a:gridCol w="1135714"/>
                <a:gridCol w="992118"/>
              </a:tblGrid>
              <a:tr h="3926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Fuzzy Agent starts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Monte Carlos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Brute Force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922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Fuzzy agent 1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8.75%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won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922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Fuzzy agent 2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0%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lost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922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Fuzzy agent 3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0%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lost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922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Opponent starts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bg1"/>
                          </a:solidFill>
                          <a:effectLst/>
                        </a:rPr>
                        <a:t>Monte Carlos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bg1"/>
                          </a:solidFill>
                          <a:effectLst/>
                        </a:rPr>
                        <a:t>Brute Force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</a:tr>
              <a:tr h="1922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Fuzzy agent 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12.5%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won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922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Fuzzy agent 2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0%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lost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922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 Fuzzy agent 3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3.75%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won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940050" y="17621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jdelijke aanduiding voor inhoud 2"/>
          <p:cNvSpPr txBox="1">
            <a:spLocks/>
          </p:cNvSpPr>
          <p:nvPr/>
        </p:nvSpPr>
        <p:spPr>
          <a:xfrm>
            <a:off x="762000" y="12192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</a:rPr>
              <a:t>Pretty fast performance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</a:rPr>
              <a:t>Agent based on expert knowledge works better than on data learning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</a:rPr>
              <a:t>Problems with firing rules in agent 2 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</a:rPr>
              <a:t>Problems with defense mechanism agent 2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30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Methods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Results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Discussion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64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940050" y="17621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jdelijke aanduiding voor inhoud 2"/>
          <p:cNvSpPr txBox="1">
            <a:spLocks/>
          </p:cNvSpPr>
          <p:nvPr/>
        </p:nvSpPr>
        <p:spPr>
          <a:xfrm>
            <a:off x="762000" y="12192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lnSpcReduction="1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</a:rPr>
              <a:t>Perhaps the dataset was not good</a:t>
            </a:r>
          </a:p>
          <a:p>
            <a:pPr lvl="1"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</a:rPr>
              <a:t>Could do evaluation of the moves by VICTOR </a:t>
            </a:r>
            <a:r>
              <a:rPr lang="en-US" sz="1600" dirty="0" smtClean="0">
                <a:solidFill>
                  <a:schemeClr val="tx1"/>
                </a:solidFill>
              </a:rPr>
              <a:t>(Allis, 1988)</a:t>
            </a:r>
          </a:p>
          <a:p>
            <a:pPr lvl="1"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</a:rPr>
              <a:t>Could be because random walk situation don’t resemble real life </a:t>
            </a:r>
          </a:p>
          <a:p>
            <a:pPr marL="320040" lvl="1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</a:rPr>
              <a:t>Perhaps there were too many variables </a:t>
            </a:r>
            <a:r>
              <a:rPr lang="en-US" sz="1600" dirty="0" smtClean="0">
                <a:solidFill>
                  <a:schemeClr val="tx1"/>
                </a:solidFill>
              </a:rPr>
              <a:t>(Schneider &amp; </a:t>
            </a:r>
            <a:r>
              <a:rPr lang="en-US" sz="1600" dirty="0" err="1" smtClean="0">
                <a:solidFill>
                  <a:schemeClr val="tx1"/>
                </a:solidFill>
              </a:rPr>
              <a:t>Wagemann</a:t>
            </a:r>
            <a:r>
              <a:rPr lang="en-US" sz="1600" dirty="0" smtClean="0">
                <a:solidFill>
                  <a:schemeClr val="tx1"/>
                </a:solidFill>
              </a:rPr>
              <a:t>, 2010)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</a:rPr>
              <a:t>Nonetheless, we should try again with an combined expert-data model </a:t>
            </a:r>
            <a:r>
              <a:rPr lang="en-US" sz="1600" dirty="0" smtClean="0">
                <a:solidFill>
                  <a:schemeClr val="tx1"/>
                </a:solidFill>
              </a:rPr>
              <a:t>(</a:t>
            </a:r>
            <a:r>
              <a:rPr lang="en-US" sz="1600" dirty="0" err="1"/>
              <a:t>Pirovano</a:t>
            </a:r>
            <a:r>
              <a:rPr lang="en-US" sz="1600" dirty="0"/>
              <a:t> &amp; </a:t>
            </a:r>
            <a:r>
              <a:rPr lang="en-US" sz="1600" dirty="0" err="1"/>
              <a:t>Lanzi</a:t>
            </a:r>
            <a:r>
              <a:rPr lang="en-US" sz="1600" dirty="0"/>
              <a:t>, </a:t>
            </a:r>
            <a:r>
              <a:rPr lang="en-US" sz="1600" dirty="0" smtClean="0"/>
              <a:t>2014)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06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940050" y="17621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jdelijke aanduiding voor inhoud 2"/>
          <p:cNvSpPr txBox="1">
            <a:spLocks/>
          </p:cNvSpPr>
          <p:nvPr/>
        </p:nvSpPr>
        <p:spPr>
          <a:xfrm>
            <a:off x="753533" y="1066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dirty="0"/>
              <a:t>Allis, L. V. (1988). </a:t>
            </a:r>
            <a:r>
              <a:rPr lang="en-US" sz="1100" i="1" dirty="0"/>
              <a:t>A knowledge-based approach of connect-four</a:t>
            </a:r>
            <a:r>
              <a:rPr lang="en-US" sz="1100" dirty="0"/>
              <a:t>. </a:t>
            </a:r>
            <a:r>
              <a:rPr lang="en-US" sz="1100" dirty="0" err="1"/>
              <a:t>Vrije</a:t>
            </a:r>
            <a:r>
              <a:rPr lang="en-US" sz="1100" dirty="0"/>
              <a:t> </a:t>
            </a:r>
            <a:r>
              <a:rPr lang="en-US" sz="1100" dirty="0" err="1"/>
              <a:t>Universiteit</a:t>
            </a:r>
            <a:r>
              <a:rPr lang="en-US" sz="1100" dirty="0"/>
              <a:t>, </a:t>
            </a:r>
            <a:r>
              <a:rPr lang="en-US" sz="1100" dirty="0" err="1"/>
              <a:t>Subfaculteit</a:t>
            </a:r>
            <a:r>
              <a:rPr lang="en-US" sz="1100" dirty="0"/>
              <a:t> </a:t>
            </a:r>
            <a:r>
              <a:rPr lang="en-US" sz="1100" dirty="0" err="1"/>
              <a:t>Wiskunde</a:t>
            </a:r>
            <a:r>
              <a:rPr lang="en-US" sz="1100" dirty="0"/>
              <a:t> </a:t>
            </a:r>
            <a:r>
              <a:rPr lang="en-US" sz="1100" dirty="0" err="1"/>
              <a:t>en</a:t>
            </a:r>
            <a:r>
              <a:rPr lang="en-US" sz="1100" dirty="0"/>
              <a:t> </a:t>
            </a:r>
            <a:r>
              <a:rPr lang="en-US" sz="1100" dirty="0" err="1"/>
              <a:t>Informatica</a:t>
            </a:r>
            <a:r>
              <a:rPr lang="en-US" sz="1100" dirty="0"/>
              <a:t>.</a:t>
            </a:r>
          </a:p>
          <a:p>
            <a:pPr marL="0" indent="0">
              <a:buNone/>
            </a:pPr>
            <a:endParaRPr lang="en-US" sz="1100" dirty="0" smtClean="0"/>
          </a:p>
          <a:p>
            <a:pPr marL="0" indent="0">
              <a:buNone/>
            </a:pPr>
            <a:r>
              <a:rPr lang="en-US" sz="1100" dirty="0" err="1" smtClean="0"/>
              <a:t>Arfi</a:t>
            </a:r>
            <a:r>
              <a:rPr lang="en-US" sz="1100" dirty="0"/>
              <a:t>, B. (2006). Linguistic fuzzy-logic game theory. </a:t>
            </a:r>
            <a:r>
              <a:rPr lang="en-US" sz="1100" i="1" dirty="0"/>
              <a:t>Journal of conflict resolution</a:t>
            </a:r>
            <a:r>
              <a:rPr lang="en-US" sz="1100" dirty="0"/>
              <a:t>, </a:t>
            </a:r>
            <a:r>
              <a:rPr lang="en-US" sz="1100" i="1" dirty="0"/>
              <a:t>50</a:t>
            </a:r>
            <a:r>
              <a:rPr lang="en-US" sz="1100" dirty="0"/>
              <a:t>(1), 28-57.</a:t>
            </a:r>
          </a:p>
          <a:p>
            <a:pPr marL="0" indent="0">
              <a:buNone/>
            </a:pPr>
            <a:endParaRPr lang="en-US" sz="1100" dirty="0" smtClean="0"/>
          </a:p>
          <a:p>
            <a:pPr marL="0" indent="0">
              <a:buNone/>
            </a:pPr>
            <a:r>
              <a:rPr lang="en-US" sz="1100" dirty="0" smtClean="0"/>
              <a:t>Dunn</a:t>
            </a:r>
            <a:r>
              <a:rPr lang="en-US" sz="1100" dirty="0"/>
              <a:t>, J. C. (1973). A fuzzy relative of the ISODATA process and its use in detecting compact well-separated clusters.</a:t>
            </a:r>
          </a:p>
          <a:p>
            <a:pPr marL="0" indent="0">
              <a:buNone/>
            </a:pPr>
            <a:endParaRPr lang="nl-NL" sz="1100" dirty="0" smtClean="0"/>
          </a:p>
          <a:p>
            <a:pPr marL="0" indent="0">
              <a:buNone/>
            </a:pPr>
            <a:r>
              <a:rPr lang="nl-NL" sz="1100" dirty="0" smtClean="0"/>
              <a:t>Pang</a:t>
            </a:r>
            <a:r>
              <a:rPr lang="nl-NL" sz="1100" dirty="0"/>
              <a:t>, W., Wang, K. P., </a:t>
            </a:r>
            <a:r>
              <a:rPr lang="nl-NL" sz="1100" dirty="0" err="1"/>
              <a:t>Zhou</a:t>
            </a:r>
            <a:r>
              <a:rPr lang="nl-NL" sz="1100" dirty="0"/>
              <a:t>, C. G., &amp; Dong, L. J. (2004, September). </a:t>
            </a:r>
            <a:r>
              <a:rPr lang="en-US" sz="1100" dirty="0"/>
              <a:t>Fuzzy discrete particle swarm optimization for solving traveling salesman problem. In </a:t>
            </a:r>
            <a:r>
              <a:rPr lang="en-US" sz="1100" i="1" dirty="0"/>
              <a:t>Computer and Information Technology, 2004. CIT'04. The Fourth International Conference on</a:t>
            </a:r>
            <a:r>
              <a:rPr lang="en-US" sz="1100" dirty="0"/>
              <a:t> (pp. 796-800). IEEE.</a:t>
            </a:r>
          </a:p>
          <a:p>
            <a:pPr marL="0" indent="0">
              <a:buNone/>
            </a:pPr>
            <a:endParaRPr lang="nl-NL" sz="1100" dirty="0" smtClean="0"/>
          </a:p>
          <a:p>
            <a:pPr marL="0" indent="0">
              <a:buNone/>
            </a:pPr>
            <a:r>
              <a:rPr lang="nl-NL" sz="1100" dirty="0" err="1" smtClean="0"/>
              <a:t>Pirovano</a:t>
            </a:r>
            <a:r>
              <a:rPr lang="nl-NL" sz="1100" dirty="0"/>
              <a:t>, M., &amp; </a:t>
            </a:r>
            <a:r>
              <a:rPr lang="nl-NL" sz="1100" dirty="0" err="1"/>
              <a:t>Lanzi</a:t>
            </a:r>
            <a:r>
              <a:rPr lang="nl-NL" sz="1100" dirty="0"/>
              <a:t>, P. L. (2014). </a:t>
            </a:r>
            <a:r>
              <a:rPr lang="en-US" sz="1100" dirty="0"/>
              <a:t>Fuzzy Tactics: A scripting game that leverages fuzzy logic as an engaging game mechanic. </a:t>
            </a:r>
            <a:r>
              <a:rPr lang="en-US" sz="1100" i="1" dirty="0"/>
              <a:t>Expert Systems with Applications</a:t>
            </a:r>
            <a:r>
              <a:rPr lang="en-US" sz="1100" dirty="0"/>
              <a:t>, </a:t>
            </a:r>
            <a:r>
              <a:rPr lang="en-US" sz="1100" i="1" dirty="0"/>
              <a:t>41</a:t>
            </a:r>
            <a:r>
              <a:rPr lang="en-US" sz="1100" dirty="0"/>
              <a:t>(13), 6029-6038.</a:t>
            </a:r>
          </a:p>
          <a:p>
            <a:pPr marL="0" indent="0">
              <a:buNone/>
            </a:pPr>
            <a:endParaRPr lang="en-US" sz="1100" dirty="0" smtClean="0"/>
          </a:p>
          <a:p>
            <a:pPr marL="0" indent="0">
              <a:buNone/>
            </a:pPr>
            <a:r>
              <a:rPr lang="en-US" sz="1100" dirty="0" err="1" smtClean="0"/>
              <a:t>Sahin</a:t>
            </a:r>
            <a:r>
              <a:rPr lang="en-US" sz="1100" dirty="0"/>
              <a:t>, A., &amp; </a:t>
            </a:r>
            <a:r>
              <a:rPr lang="en-US" sz="1100" dirty="0" err="1"/>
              <a:t>Kumbasar</a:t>
            </a:r>
            <a:r>
              <a:rPr lang="en-US" sz="1100" dirty="0"/>
              <a:t>, T. (2017, July). Landing on the moon with type-2 fuzzy logic. In </a:t>
            </a:r>
            <a:r>
              <a:rPr lang="en-US" sz="1100" i="1" dirty="0"/>
              <a:t>Fuzzy Systems (FUZZ-IEEE), 2017 IEEE International Conference on</a:t>
            </a:r>
            <a:r>
              <a:rPr lang="en-US" sz="1100" dirty="0"/>
              <a:t> (pp. 1-6). IEEE</a:t>
            </a:r>
            <a:r>
              <a:rPr lang="en-US" sz="1100" dirty="0" smtClean="0"/>
              <a:t>.</a:t>
            </a:r>
            <a:endParaRPr lang="en-US" sz="1100" dirty="0"/>
          </a:p>
          <a:p>
            <a:pPr marL="0" indent="0">
              <a:buNone/>
            </a:pPr>
            <a:endParaRPr lang="nl-NL" sz="1100" dirty="0" smtClean="0"/>
          </a:p>
          <a:p>
            <a:pPr marL="0" indent="0">
              <a:buNone/>
            </a:pPr>
            <a:r>
              <a:rPr lang="nl-NL" sz="1100" dirty="0" smtClean="0"/>
              <a:t>Silver</a:t>
            </a:r>
            <a:r>
              <a:rPr lang="nl-NL" sz="1100" dirty="0"/>
              <a:t>, D., </a:t>
            </a:r>
            <a:r>
              <a:rPr lang="nl-NL" sz="1100" dirty="0" err="1"/>
              <a:t>Huang</a:t>
            </a:r>
            <a:r>
              <a:rPr lang="nl-NL" sz="1100" dirty="0"/>
              <a:t>, A., </a:t>
            </a:r>
            <a:r>
              <a:rPr lang="nl-NL" sz="1100" dirty="0" err="1"/>
              <a:t>Maddison</a:t>
            </a:r>
            <a:r>
              <a:rPr lang="nl-NL" sz="1100" dirty="0"/>
              <a:t>, C. J., </a:t>
            </a:r>
            <a:r>
              <a:rPr lang="nl-NL" sz="1100" dirty="0" err="1"/>
              <a:t>Guez</a:t>
            </a:r>
            <a:r>
              <a:rPr lang="nl-NL" sz="1100" dirty="0"/>
              <a:t>, A., </a:t>
            </a:r>
            <a:r>
              <a:rPr lang="nl-NL" sz="1100" dirty="0" err="1"/>
              <a:t>Sifre</a:t>
            </a:r>
            <a:r>
              <a:rPr lang="nl-NL" sz="1100" dirty="0"/>
              <a:t>, L., Van Den </a:t>
            </a:r>
            <a:r>
              <a:rPr lang="nl-NL" sz="1100" dirty="0" err="1"/>
              <a:t>Driessche</a:t>
            </a:r>
            <a:r>
              <a:rPr lang="nl-NL" sz="1100" dirty="0"/>
              <a:t>, G., ... </a:t>
            </a:r>
            <a:r>
              <a:rPr lang="en-US" sz="1100" dirty="0"/>
              <a:t>&amp; </a:t>
            </a:r>
            <a:r>
              <a:rPr lang="en-US" sz="1100" dirty="0" err="1"/>
              <a:t>Dieleman</a:t>
            </a:r>
            <a:r>
              <a:rPr lang="en-US" sz="1100" dirty="0"/>
              <a:t>, S. (2016). Mastering the game of Go with deep neural networks and tree search. </a:t>
            </a:r>
            <a:r>
              <a:rPr lang="en-US" sz="1100" i="1" dirty="0"/>
              <a:t>Nature</a:t>
            </a:r>
            <a:r>
              <a:rPr lang="en-US" sz="1100" dirty="0"/>
              <a:t>, </a:t>
            </a:r>
            <a:r>
              <a:rPr lang="en-US" sz="1100" i="1" dirty="0"/>
              <a:t>529</a:t>
            </a:r>
            <a:r>
              <a:rPr lang="en-US" sz="1100" dirty="0"/>
              <a:t>(7587), 484-489.</a:t>
            </a:r>
          </a:p>
          <a:p>
            <a:pPr marL="0" indent="0">
              <a:buNone/>
            </a:pPr>
            <a:endParaRPr lang="en-US" sz="1100" dirty="0" smtClean="0"/>
          </a:p>
          <a:p>
            <a:pPr marL="0" indent="0">
              <a:buNone/>
            </a:pPr>
            <a:r>
              <a:rPr lang="en-US" sz="1100" dirty="0" smtClean="0"/>
              <a:t>Schneider</a:t>
            </a:r>
            <a:r>
              <a:rPr lang="en-US" sz="1100" dirty="0"/>
              <a:t>, C. Q., &amp; </a:t>
            </a:r>
            <a:r>
              <a:rPr lang="en-US" sz="1100" dirty="0" err="1"/>
              <a:t>Wagemann</a:t>
            </a:r>
            <a:r>
              <a:rPr lang="en-US" sz="1100" dirty="0"/>
              <a:t>, C. (2010). Standards of good practice in qualitative comparative analysis (QCA) and fuzzy-sets. </a:t>
            </a:r>
            <a:r>
              <a:rPr lang="en-US" sz="1100" i="1" dirty="0"/>
              <a:t>Comparative Sociology</a:t>
            </a:r>
            <a:r>
              <a:rPr lang="en-US" sz="1100" dirty="0"/>
              <a:t>, </a:t>
            </a:r>
            <a:r>
              <a:rPr lang="en-US" sz="1100" i="1" dirty="0"/>
              <a:t>9</a:t>
            </a:r>
            <a:r>
              <a:rPr lang="en-US" sz="1100" dirty="0"/>
              <a:t>(3), 397-418</a:t>
            </a:r>
            <a:r>
              <a:rPr lang="en-US" sz="1100" dirty="0" smtClean="0"/>
              <a:t>.</a:t>
            </a:r>
            <a:endParaRPr lang="en-US" sz="1100" dirty="0"/>
          </a:p>
          <a:p>
            <a:pPr marL="0" indent="0">
              <a:buNone/>
            </a:pPr>
            <a:endParaRPr lang="nl-NL" sz="1100" dirty="0" smtClean="0"/>
          </a:p>
          <a:p>
            <a:pPr marL="0" indent="0">
              <a:buNone/>
            </a:pPr>
            <a:r>
              <a:rPr lang="nl-NL" sz="1100" dirty="0" smtClean="0"/>
              <a:t>Wang</a:t>
            </a:r>
            <a:r>
              <a:rPr lang="nl-NL" sz="1100" dirty="0"/>
              <a:t>, L. X., &amp; Mendel, J. M. (1992). </a:t>
            </a:r>
            <a:r>
              <a:rPr lang="en-US" sz="1100" dirty="0"/>
              <a:t>Generating fuzzy rules by learning from examples. </a:t>
            </a:r>
            <a:r>
              <a:rPr lang="en-US" sz="1100" i="1" dirty="0"/>
              <a:t>IEEE Transactions on systems, man, and cybernetics</a:t>
            </a:r>
            <a:r>
              <a:rPr lang="en-US" sz="1100" dirty="0"/>
              <a:t>, </a:t>
            </a:r>
            <a:r>
              <a:rPr lang="en-US" sz="1100" i="1" dirty="0"/>
              <a:t>22</a:t>
            </a:r>
            <a:r>
              <a:rPr lang="en-US" sz="1100" dirty="0"/>
              <a:t>(6), 1414-1427.</a:t>
            </a:r>
          </a:p>
          <a:p>
            <a:pPr marL="320040" lvl="1" indent="0">
              <a:buNone/>
            </a:pPr>
            <a:endParaRPr lang="en-US" sz="11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56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Usually applied to continuous variable kind of games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Not a lot of research done on fuzzy application on discrete decision trees </a:t>
            </a:r>
            <a:r>
              <a:rPr lang="en-US" sz="1600" dirty="0" smtClean="0"/>
              <a:t>(</a:t>
            </a:r>
            <a:r>
              <a:rPr lang="en-US" sz="1600" dirty="0"/>
              <a:t>Pang, Wang, Zhou &amp; Dong, 2004</a:t>
            </a:r>
            <a:r>
              <a:rPr lang="en-US" sz="1600" dirty="0" smtClean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38676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Afbeeldingsresultaat voor connect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0" y="685800"/>
            <a:ext cx="41338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hoek 3"/>
          <p:cNvSpPr/>
          <p:nvPr/>
        </p:nvSpPr>
        <p:spPr>
          <a:xfrm>
            <a:off x="2222500" y="1143000"/>
            <a:ext cx="39497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9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Afbeeldingsresultaat voor connect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0" y="685800"/>
            <a:ext cx="41338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hoek 3"/>
          <p:cNvSpPr/>
          <p:nvPr/>
        </p:nvSpPr>
        <p:spPr>
          <a:xfrm>
            <a:off x="2222500" y="1143000"/>
            <a:ext cx="39497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746" name="Picture 2" descr="Afbeeldingsresultaat voor connect-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800" y="685800"/>
            <a:ext cx="4667250" cy="466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538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Methods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Results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Discussion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99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Experiment in making an connect-4 fuzzy agent</a:t>
            </a:r>
          </a:p>
          <a:p>
            <a:r>
              <a:rPr lang="en-US" dirty="0" smtClean="0"/>
              <a:t>Making it compete against </a:t>
            </a:r>
          </a:p>
          <a:p>
            <a:pPr lvl="1"/>
            <a:r>
              <a:rPr lang="en-US" dirty="0" smtClean="0"/>
              <a:t>Monte Carlos search </a:t>
            </a:r>
            <a:r>
              <a:rPr lang="en-US" sz="1600" dirty="0" smtClean="0"/>
              <a:t>(Silver et al., 2016)</a:t>
            </a:r>
          </a:p>
          <a:p>
            <a:pPr lvl="1"/>
            <a:r>
              <a:rPr lang="en-US" dirty="0" smtClean="0"/>
              <a:t>A brute force calculation (3-deep)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9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182</TotalTime>
  <Words>969</Words>
  <Application>Microsoft Office PowerPoint</Application>
  <PresentationFormat>Diavoorstelling (4:3)</PresentationFormat>
  <Paragraphs>238</Paragraphs>
  <Slides>49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49</vt:i4>
      </vt:variant>
    </vt:vector>
  </HeadingPairs>
  <TitlesOfParts>
    <vt:vector size="50" baseType="lpstr">
      <vt:lpstr>NewsPrint</vt:lpstr>
      <vt:lpstr>Fuzz in a Row</vt:lpstr>
      <vt:lpstr>Content</vt:lpstr>
      <vt:lpstr>Content</vt:lpstr>
      <vt:lpstr>Introduction</vt:lpstr>
      <vt:lpstr>Introduction</vt:lpstr>
      <vt:lpstr>Introduction</vt:lpstr>
      <vt:lpstr>Introduction</vt:lpstr>
      <vt:lpstr>Content</vt:lpstr>
      <vt:lpstr>Methods</vt:lpstr>
      <vt:lpstr>The board</vt:lpstr>
      <vt:lpstr>The board</vt:lpstr>
      <vt:lpstr>What’s the Fuzz?</vt:lpstr>
      <vt:lpstr>What’s the Fuzz?</vt:lpstr>
      <vt:lpstr>What’s the Fuzz?</vt:lpstr>
      <vt:lpstr>What’s the Fuzz?</vt:lpstr>
      <vt:lpstr>What’s the Fuzz?</vt:lpstr>
      <vt:lpstr>What’s the Fuzz?</vt:lpstr>
      <vt:lpstr>What’s the Fuzz?</vt:lpstr>
      <vt:lpstr>What’s the Fuzz?</vt:lpstr>
      <vt:lpstr>Variables</vt:lpstr>
      <vt:lpstr>Variables</vt:lpstr>
      <vt:lpstr>Variables</vt:lpstr>
      <vt:lpstr>Variables</vt:lpstr>
      <vt:lpstr>Variables</vt:lpstr>
      <vt:lpstr>Variables</vt:lpstr>
      <vt:lpstr>Variables</vt:lpstr>
      <vt:lpstr>Variables</vt:lpstr>
      <vt:lpstr>Variables</vt:lpstr>
      <vt:lpstr>Variables</vt:lpstr>
      <vt:lpstr>Variables</vt:lpstr>
      <vt:lpstr>Variables</vt:lpstr>
      <vt:lpstr>Methods</vt:lpstr>
      <vt:lpstr>Algorithm</vt:lpstr>
      <vt:lpstr>Algorithm</vt:lpstr>
      <vt:lpstr>Learning</vt:lpstr>
      <vt:lpstr>Learning</vt:lpstr>
      <vt:lpstr>Learning</vt:lpstr>
      <vt:lpstr>Learning</vt:lpstr>
      <vt:lpstr>Learning</vt:lpstr>
      <vt:lpstr>Learning</vt:lpstr>
      <vt:lpstr>Learning</vt:lpstr>
      <vt:lpstr>Learning</vt:lpstr>
      <vt:lpstr>Content</vt:lpstr>
      <vt:lpstr>Lets take it for a spin!</vt:lpstr>
      <vt:lpstr>Results</vt:lpstr>
      <vt:lpstr>Results</vt:lpstr>
      <vt:lpstr>Content</vt:lpstr>
      <vt:lpstr>Discussion</vt:lpstr>
      <vt:lpstr>Thank you 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Fuzz in a Row</dc:title>
  <dc:creator>User</dc:creator>
  <cp:lastModifiedBy>User</cp:lastModifiedBy>
  <cp:revision>15</cp:revision>
  <dcterms:created xsi:type="dcterms:W3CDTF">2017-12-19T11:46:23Z</dcterms:created>
  <dcterms:modified xsi:type="dcterms:W3CDTF">2017-12-20T09:48:41Z</dcterms:modified>
</cp:coreProperties>
</file>