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9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58787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icon to add online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綱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229600" cy="158945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599" y="2768138"/>
            <a:ext cx="8229599" cy="2711912"/>
          </a:xfrm>
          <a:prstGeom prst="rect">
            <a:avLst/>
          </a:prstGeom>
        </p:spPr>
        <p:txBody>
          <a:bodyPr/>
          <a:lstStyle>
            <a:lvl1pPr marL="457200" indent="-457200" algn="l">
              <a:buSzPct val="100000"/>
              <a:buFont typeface="Wingdings" panose="05000000000000000000" pitchFamily="2" charset="2"/>
              <a:buChar char="§"/>
              <a:defRPr sz="3000" b="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0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 + 浮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4CEEC8E9-5A43-42CD-B4B9-6C39E136CC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C119B825-3282-4974-814F-83FCE640B2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4F55FCC2-8E54-4D23-B880-630A835CA1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1B9AEDB-BCFF-4C29-8411-B045D1353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AED8E50-C875-4879-BFC0-E7BF0E438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4893" y="2944363"/>
            <a:ext cx="8707587" cy="316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4000" b="1" dirty="0"/>
              <a:t>教育部新型態資安實務示範課程</a:t>
            </a:r>
            <a:endParaRPr lang="en-US" altLang="zh-TW" sz="4000" b="1" dirty="0"/>
          </a:p>
          <a:p>
            <a:r>
              <a:rPr lang="zh-TW" altLang="en-US" sz="4000" b="1" dirty="0"/>
              <a:t>發展計畫</a:t>
            </a:r>
            <a:endParaRPr lang="en-US" altLang="zh-TW" sz="4000" b="1" dirty="0"/>
          </a:p>
          <a:p>
            <a:endParaRPr lang="en-US" altLang="zh-TW" sz="4000" b="1" dirty="0"/>
          </a:p>
          <a:p>
            <a:r>
              <a:rPr lang="zh-TW" altLang="en-US" sz="4000" b="1" kern="0" dirty="0"/>
              <a:t>國立屏東大學資料庫安全實務團隊</a:t>
            </a:r>
            <a:endParaRPr lang="en-US" altLang="zh-TW" sz="4000" b="1" kern="0" dirty="0"/>
          </a:p>
          <a:p>
            <a:endParaRPr lang="zh-TW" altLang="en-US" sz="4400" b="1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6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88036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5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23518"/>
            <a:ext cx="7772400" cy="1898853"/>
          </a:xfrm>
          <a:prstGeom prst="rect">
            <a:avLst/>
          </a:prstGeom>
        </p:spPr>
        <p:txBody>
          <a:bodyPr anchor="t"/>
          <a:lstStyle>
            <a:lvl1pPr algn="ctr">
              <a:defRPr sz="4400" b="1" cap="all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03D04-1BAA-440C-A365-B29A4F2F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A48DA0-6574-4D29-86D9-9F964147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716EBBB-2029-46AB-9536-AAE61F026E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95536" y="90872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80AC26-2292-4FF2-8E3A-D103A435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3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D7A6E2F-00D1-4D6F-9A6C-316CF984C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15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1" r:id="rId3"/>
    <p:sldLayoutId id="2147483687" r:id="rId4"/>
    <p:sldLayoutId id="2147483690" r:id="rId5"/>
    <p:sldLayoutId id="2147483688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3200" baseline="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800" baseline="0">
          <a:solidFill>
            <a:schemeClr val="tx1"/>
          </a:solidFill>
          <a:latin typeface="+mj-ea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400" baseline="0">
          <a:solidFill>
            <a:schemeClr val="tx1"/>
          </a:solidFill>
          <a:latin typeface="+mj-ea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Node.js 環境設定及簡介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270250"/>
            <a:ext cx="6400800" cy="22098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NPM </a:t>
            </a:r>
            <a:r>
              <a:rPr dirty="0" err="1"/>
              <a:t>重點命令集</a:t>
            </a:r>
            <a:r>
              <a:rPr dirty="0"/>
              <a:t> </a:t>
            </a:r>
            <a:r>
              <a:rPr lang="en-US" dirty="0"/>
              <a:t>(1/2)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dirty="0" err="1">
                <a:latin typeface="Courier"/>
              </a:rPr>
              <a:t>npm</a:t>
            </a:r>
            <a:r>
              <a:rPr sz="2200" dirty="0">
                <a:latin typeface="Courier"/>
              </a:rPr>
              <a:t> </a:t>
            </a:r>
            <a:r>
              <a:rPr sz="2200" dirty="0" err="1">
                <a:latin typeface="Courier"/>
              </a:rPr>
              <a:t>init</a:t>
            </a:r>
            <a:r>
              <a:rPr sz="2200" dirty="0">
                <a:latin typeface="Courier"/>
              </a:rPr>
              <a:t> &lt;initializers&gt;</a:t>
            </a:r>
          </a:p>
          <a:p>
            <a:pPr lvl="1"/>
            <a:r>
              <a:rPr dirty="0" err="1"/>
              <a:t>設定</a:t>
            </a:r>
            <a:r>
              <a:rPr dirty="0"/>
              <a:t> </a:t>
            </a:r>
            <a:r>
              <a:rPr dirty="0" err="1"/>
              <a:t>package.json</a:t>
            </a:r>
            <a:endParaRPr dirty="0"/>
          </a:p>
          <a:p>
            <a:pPr lvl="1"/>
            <a:r>
              <a:rPr dirty="0" err="1"/>
              <a:t>初期專案設定</a:t>
            </a:r>
            <a:endParaRPr dirty="0"/>
          </a:p>
          <a:p>
            <a:r>
              <a:rPr sz="2200" dirty="0" err="1">
                <a:latin typeface="Courier"/>
              </a:rPr>
              <a:t>npm</a:t>
            </a:r>
            <a:r>
              <a:rPr sz="2200" dirty="0">
                <a:latin typeface="Courier"/>
              </a:rPr>
              <a:t> outdated</a:t>
            </a:r>
          </a:p>
          <a:p>
            <a:pPr lvl="1"/>
            <a:r>
              <a:rPr dirty="0" err="1"/>
              <a:t>檢查</a:t>
            </a:r>
            <a:r>
              <a:rPr dirty="0"/>
              <a:t> </a:t>
            </a:r>
            <a:r>
              <a:rPr dirty="0" err="1"/>
              <a:t>package.json</a:t>
            </a:r>
            <a:r>
              <a:rPr dirty="0"/>
              <a:t> </a:t>
            </a:r>
            <a:r>
              <a:rPr dirty="0" err="1"/>
              <a:t>中所提及之套件更新</a:t>
            </a:r>
            <a:endParaRPr dirty="0"/>
          </a:p>
        </p:txBody>
      </p:sp>
      <p:pic>
        <p:nvPicPr>
          <p:cNvPr id="4" name="Picture 3" descr="img/ch1-npm-outdated.png">
            <a:extLst>
              <a:ext uri="{FF2B5EF4-FFF2-40B4-BE49-F238E27FC236}">
                <a16:creationId xmlns:a16="http://schemas.microsoft.com/office/drawing/2014/main" id="{AE6EE955-A92A-401C-B29E-052A9A22012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4570718"/>
            <a:ext cx="82296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457200" y="1026196"/>
            <a:ext cx="4038600" cy="51047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Courier"/>
              </a:rPr>
              <a:t> install &lt;package&gt;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>
                <a:solidFill>
                  <a:schemeClr val="tx1"/>
                </a:solidFill>
              </a:rPr>
              <a:t>安裝 </a:t>
            </a:r>
            <a:r>
              <a:rPr lang="en-US" sz="2400" dirty="0">
                <a:solidFill>
                  <a:schemeClr val="tx1"/>
                </a:solidFill>
              </a:rPr>
              <a:t>Node.js </a:t>
            </a:r>
            <a:r>
              <a:rPr lang="zh-TW" altLang="en-US" sz="2400" dirty="0">
                <a:solidFill>
                  <a:schemeClr val="tx1"/>
                </a:solidFill>
              </a:rPr>
              <a:t>套件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>
                <a:solidFill>
                  <a:schemeClr val="tx1"/>
                </a:solidFill>
              </a:rPr>
              <a:t>可用於更新 </a:t>
            </a:r>
            <a:r>
              <a:rPr lang="en-US" sz="2400" dirty="0">
                <a:solidFill>
                  <a:schemeClr val="tx1"/>
                </a:solidFill>
              </a:rPr>
              <a:t>NPM </a:t>
            </a:r>
            <a:r>
              <a:rPr lang="zh-TW" altLang="en-US" sz="2400" dirty="0">
                <a:solidFill>
                  <a:schemeClr val="tx1"/>
                </a:solidFill>
              </a:rPr>
              <a:t>本身</a:t>
            </a:r>
          </a:p>
          <a:p>
            <a:pPr lvl="2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Courier"/>
              </a:rPr>
              <a:t> install -g </a:t>
            </a:r>
            <a:r>
              <a:rPr lang="en-US" sz="2400" dirty="0" err="1">
                <a:solidFill>
                  <a:schemeClr val="tx1"/>
                </a:solidFill>
                <a:latin typeface="Courier"/>
              </a:rPr>
              <a:t>npm</a:t>
            </a:r>
            <a:endParaRPr lang="en-US" sz="2400" dirty="0">
              <a:solidFill>
                <a:schemeClr val="tx1"/>
              </a:solidFill>
              <a:latin typeface="Courier"/>
            </a:endParaRPr>
          </a:p>
          <a:p>
            <a:pPr lvl="1">
              <a:lnSpc>
                <a:spcPct val="90000"/>
              </a:lnSpc>
            </a:pPr>
            <a:r>
              <a:rPr lang="zh-TW" altLang="en-US" sz="2400" dirty="0">
                <a:solidFill>
                  <a:schemeClr val="tx1"/>
                </a:solidFill>
              </a:rPr>
              <a:t>可直接安裝 </a:t>
            </a:r>
            <a:r>
              <a:rPr lang="en-US" sz="2400" dirty="0">
                <a:solidFill>
                  <a:schemeClr val="tx1"/>
                </a:solidFill>
              </a:rPr>
              <a:t>GitHub </a:t>
            </a:r>
            <a:r>
              <a:rPr lang="zh-TW" altLang="en-US" sz="2400" dirty="0">
                <a:solidFill>
                  <a:schemeClr val="tx1"/>
                </a:solidFill>
              </a:rPr>
              <a:t>上套件</a:t>
            </a:r>
          </a:p>
          <a:p>
            <a:pPr lvl="2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Courier"/>
              </a:rPr>
              <a:t> install git://github.com/user/package.git#v1.1.0</a:t>
            </a:r>
          </a:p>
        </p:txBody>
      </p:sp>
      <p:pic>
        <p:nvPicPr>
          <p:cNvPr id="4" name="Picture 3" descr="img/ch1-npm-install.png">
            <a:extLst>
              <a:ext uri="{FF2B5EF4-FFF2-40B4-BE49-F238E27FC236}">
                <a16:creationId xmlns:a16="http://schemas.microsoft.com/office/drawing/2014/main" id="{E5BFA860-36D1-4F39-B658-F5BE7F07EBF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35950"/>
            <a:ext cx="4038600" cy="36852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6633"/>
            <a:ext cx="8229600" cy="7920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b"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NPM </a:t>
            </a:r>
            <a:r>
              <a:rPr lang="zh-TW" altLang="en-US" sz="3200" dirty="0">
                <a:solidFill>
                  <a:schemeClr val="tx2"/>
                </a:solidFill>
              </a:rPr>
              <a:t>重點命令集 </a:t>
            </a:r>
            <a:r>
              <a:rPr lang="en-US" altLang="zh-TW" dirty="0"/>
              <a:t>(2/2)</a:t>
            </a:r>
            <a:endParaRPr lang="en-US" altLang="zh-TW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NPM 風險偵測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/ch1-npm-audit.png">
            <a:extLst>
              <a:ext uri="{FF2B5EF4-FFF2-40B4-BE49-F238E27FC236}">
                <a16:creationId xmlns:a16="http://schemas.microsoft.com/office/drawing/2014/main" id="{A402BE4A-FDA1-4472-9CB2-2A3A64FC8B3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158"/>
            <a:ext cx="4038600" cy="29928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4648200" y="1026196"/>
            <a:ext cx="4038600" cy="51047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>
            <a:normAutofit/>
          </a:bodyPr>
          <a:lstStyle/>
          <a:p>
            <a:r>
              <a:rPr lang="en-US" sz="2800" err="1">
                <a:solidFill>
                  <a:schemeClr val="tx1"/>
                </a:solidFill>
              </a:rPr>
              <a:t>npm</a:t>
            </a:r>
            <a:r>
              <a:rPr lang="en-US" sz="2800">
                <a:solidFill>
                  <a:schemeClr val="tx1"/>
                </a:solidFill>
              </a:rPr>
              <a:t> audit</a:t>
            </a:r>
          </a:p>
          <a:p>
            <a:pPr lvl="1"/>
            <a:r>
              <a:rPr lang="zh-TW" altLang="en-US" sz="2800">
                <a:solidFill>
                  <a:schemeClr val="tx1"/>
                </a:solidFill>
              </a:rPr>
              <a:t>於</a:t>
            </a:r>
            <a:r>
              <a:rPr lang="en-US" altLang="zh-TW" sz="2800">
                <a:solidFill>
                  <a:schemeClr val="tx1"/>
                </a:solidFill>
              </a:rPr>
              <a:t>2018</a:t>
            </a:r>
            <a:r>
              <a:rPr lang="zh-TW" altLang="en-US" sz="2800">
                <a:solidFill>
                  <a:schemeClr val="tx1"/>
                </a:solidFill>
              </a:rPr>
              <a:t>晚期新增</a:t>
            </a:r>
          </a:p>
          <a:p>
            <a:pPr lvl="1"/>
            <a:r>
              <a:rPr lang="zh-TW" altLang="en-US" sz="2800" err="1">
                <a:solidFill>
                  <a:schemeClr val="tx1"/>
                </a:solidFill>
              </a:rPr>
              <a:t>告知哪些元件具有已知風險</a:t>
            </a:r>
            <a:endParaRPr lang="zh-TW" altLang="en-US" sz="2800">
              <a:solidFill>
                <a:schemeClr val="tx1"/>
              </a:solidFill>
            </a:endParaRPr>
          </a:p>
          <a:p>
            <a:pPr lvl="1"/>
            <a:r>
              <a:rPr lang="zh-TW" altLang="en-US" sz="2800" err="1">
                <a:solidFill>
                  <a:schemeClr val="tx1"/>
                </a:solidFill>
              </a:rPr>
              <a:t>可透過</a:t>
            </a:r>
            <a:r>
              <a:rPr lang="zh-TW" alt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npm</a:t>
            </a:r>
            <a:r>
              <a:rPr lang="en-US" sz="2800">
                <a:solidFill>
                  <a:schemeClr val="tx1"/>
                </a:solidFill>
              </a:rPr>
              <a:t> audit fix </a:t>
            </a:r>
            <a:r>
              <a:rPr lang="zh-TW" altLang="en-US" sz="2800" err="1">
                <a:solidFill>
                  <a:schemeClr val="tx1"/>
                </a:solidFill>
              </a:rPr>
              <a:t>自動更新任何具風險之元件</a:t>
            </a:r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6633"/>
            <a:ext cx="8229600" cy="7920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b">
            <a:normAutofit/>
          </a:bodyPr>
          <a:lstStyle/>
          <a:p>
            <a:pPr marL="0" lvl="0" indent="0">
              <a:buNone/>
            </a:pPr>
            <a:r>
              <a:rPr lang="zh-TW" altLang="en-US" sz="3200">
                <a:solidFill>
                  <a:schemeClr val="tx2"/>
                </a:solidFill>
              </a:rPr>
              <a:t>如何進行初步偵測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Severity (風險等級)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275477"/>
              </p:ext>
            </p:extLst>
          </p:nvPr>
        </p:nvGraphicFramePr>
        <p:xfrm>
          <a:off x="457200" y="2255497"/>
          <a:ext cx="8229600" cy="2347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風險等級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建議行動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Critical (極高)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須立即處理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High (高)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須盡快處理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Moderate (中)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時間准許情況下處理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6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Low (低)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由擁有者自行決定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en-US" dirty="0"/>
              <a:t>大綱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" y="2768138"/>
            <a:ext cx="8229599" cy="3800442"/>
          </a:xfrm>
        </p:spPr>
        <p:txBody>
          <a:bodyPr/>
          <a:lstStyle/>
          <a:p>
            <a:r>
              <a:rPr dirty="0">
                <a:hlinkClick r:id="rId2" action="ppaction://hlinksldjump"/>
              </a:rPr>
              <a:t>Node.js </a:t>
            </a:r>
            <a:r>
              <a:rPr dirty="0" err="1">
                <a:hlinkClick r:id="rId2" action="ppaction://hlinksldjump"/>
              </a:rPr>
              <a:t>是什麼</a:t>
            </a:r>
            <a:r>
              <a:rPr dirty="0">
                <a:hlinkClick r:id="rId2" action="ppaction://hlinksldjump"/>
              </a:rPr>
              <a:t>?</a:t>
            </a:r>
          </a:p>
          <a:p>
            <a:r>
              <a:rPr dirty="0">
                <a:hlinkClick r:id="rId3" action="ppaction://hlinksldjump"/>
              </a:rPr>
              <a:t>NPM </a:t>
            </a:r>
            <a:r>
              <a:rPr dirty="0" err="1">
                <a:hlinkClick r:id="rId3" action="ppaction://hlinksldjump"/>
              </a:rPr>
              <a:t>簡介及使用</a:t>
            </a:r>
            <a:endParaRPr dirty="0">
              <a:hlinkClick r:id="rId3" action="ppaction://hlinksldjump"/>
            </a:endParaRPr>
          </a:p>
          <a:p>
            <a:r>
              <a:rPr dirty="0">
                <a:hlinkClick r:id="rId4" action="ppaction://hlinksldjump"/>
              </a:rPr>
              <a:t>NPM </a:t>
            </a:r>
            <a:r>
              <a:rPr dirty="0" err="1">
                <a:hlinkClick r:id="rId4" action="ppaction://hlinksldjump"/>
              </a:rPr>
              <a:t>重點命令集</a:t>
            </a:r>
            <a:endParaRPr dirty="0">
              <a:hlinkClick r:id="rId4" action="ppaction://hlinksldjump"/>
            </a:endParaRPr>
          </a:p>
          <a:p>
            <a:r>
              <a:rPr dirty="0">
                <a:hlinkClick r:id="rId5" action="ppaction://hlinksldjump"/>
              </a:rPr>
              <a:t>NPM </a:t>
            </a:r>
            <a:r>
              <a:rPr dirty="0" err="1">
                <a:hlinkClick r:id="rId5" action="ppaction://hlinksldjump"/>
              </a:rPr>
              <a:t>風險偵測</a:t>
            </a:r>
            <a:endParaRPr dirty="0">
              <a:hlinkClick r:id="rId5" action="ppaction://hlinksldjum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Node.js 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5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457200" y="1026196"/>
            <a:ext cx="4038600" cy="51047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err="1">
                <a:solidFill>
                  <a:schemeClr val="tx1"/>
                </a:solidFill>
              </a:rPr>
              <a:t>一套基於</a:t>
            </a:r>
            <a:r>
              <a:rPr lang="zh-TW" alt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Google Chrome </a:t>
            </a:r>
            <a:r>
              <a:rPr lang="zh-TW" altLang="en-US" sz="2800">
                <a:solidFill>
                  <a:schemeClr val="tx1"/>
                </a:solidFill>
              </a:rPr>
              <a:t>的 </a:t>
            </a:r>
            <a:r>
              <a:rPr lang="en-US" sz="2800">
                <a:solidFill>
                  <a:schemeClr val="tx1"/>
                </a:solidFill>
              </a:rPr>
              <a:t>V8 </a:t>
            </a:r>
            <a:r>
              <a:rPr lang="zh-TW" altLang="en-US" sz="2800" err="1">
                <a:solidFill>
                  <a:schemeClr val="tx1"/>
                </a:solidFill>
              </a:rPr>
              <a:t>引擎所做的</a:t>
            </a:r>
            <a:r>
              <a:rPr lang="zh-TW" alt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JavaScript </a:t>
            </a:r>
            <a:r>
              <a:rPr lang="zh-TW" altLang="en-US" sz="2800" err="1">
                <a:solidFill>
                  <a:schemeClr val="tx1"/>
                </a:solidFill>
              </a:rPr>
              <a:t>執行引擎</a:t>
            </a:r>
            <a:endParaRPr lang="zh-TW" altLang="en-US" sz="28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800" err="1">
                <a:solidFill>
                  <a:schemeClr val="tx1"/>
                </a:solidFill>
              </a:rPr>
              <a:t>由非同步事件</a:t>
            </a:r>
            <a:r>
              <a:rPr lang="zh-TW" altLang="en-US" sz="2800">
                <a:solidFill>
                  <a:schemeClr val="tx1"/>
                </a:solidFill>
              </a:rPr>
              <a:t> </a:t>
            </a:r>
            <a:r>
              <a:rPr lang="en-US" altLang="zh-TW" sz="2800">
                <a:solidFill>
                  <a:schemeClr val="tx1"/>
                </a:solidFill>
              </a:rPr>
              <a:t>(</a:t>
            </a:r>
            <a:r>
              <a:rPr lang="en-US" sz="2800">
                <a:solidFill>
                  <a:schemeClr val="tx1"/>
                </a:solidFill>
              </a:rPr>
              <a:t>Asynchronous Events) </a:t>
            </a:r>
            <a:r>
              <a:rPr lang="zh-TW" altLang="en-US" sz="2800" err="1">
                <a:solidFill>
                  <a:schemeClr val="tx1"/>
                </a:solidFill>
              </a:rPr>
              <a:t>作為基底</a:t>
            </a:r>
            <a:endParaRPr lang="zh-TW" altLang="en-US" sz="28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800" err="1">
                <a:solidFill>
                  <a:schemeClr val="tx1"/>
                </a:solidFill>
              </a:rPr>
              <a:t>具彈性且易部屬</a:t>
            </a:r>
            <a:endParaRPr lang="zh-TW" altLang="en-US" sz="28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800" err="1">
                <a:solidFill>
                  <a:schemeClr val="tx1"/>
                </a:solidFill>
              </a:rPr>
              <a:t>相較於傳統網頁程式而言較輕巧</a:t>
            </a:r>
            <a:endParaRPr lang="zh-TW" altLang="en-US" sz="28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800" err="1">
                <a:solidFill>
                  <a:schemeClr val="tx1"/>
                </a:solidFill>
              </a:rPr>
              <a:t>官網</a:t>
            </a:r>
            <a:r>
              <a:rPr lang="zh-TW" alt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nodejs.org</a:t>
            </a:r>
          </a:p>
        </p:txBody>
      </p:sp>
      <p:pic>
        <p:nvPicPr>
          <p:cNvPr id="4" name="Picture 3" descr="img/ch1-nodejs-site.png">
            <a:extLst>
              <a:ext uri="{FF2B5EF4-FFF2-40B4-BE49-F238E27FC236}">
                <a16:creationId xmlns:a16="http://schemas.microsoft.com/office/drawing/2014/main" id="{424F2FA9-6F48-4306-BCB9-7F4FCFBDA72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74406"/>
            <a:ext cx="4038600" cy="40083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6633"/>
            <a:ext cx="8229600" cy="7920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b"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Node.js </a:t>
            </a:r>
            <a:r>
              <a:rPr lang="zh-TW" altLang="en-US" sz="3200" dirty="0">
                <a:solidFill>
                  <a:schemeClr val="tx2"/>
                </a:solidFill>
              </a:rPr>
              <a:t>是什麼</a:t>
            </a:r>
            <a:r>
              <a:rPr lang="en-US" altLang="zh-TW" sz="3200" dirty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安裝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Windows</a:t>
            </a:r>
          </a:p>
          <a:p>
            <a:pPr lvl="1"/>
            <a:r>
              <a:rPr dirty="0" err="1"/>
              <a:t>透過</a:t>
            </a:r>
            <a:r>
              <a:rPr dirty="0"/>
              <a:t> </a:t>
            </a:r>
            <a:r>
              <a:rPr dirty="0" err="1"/>
              <a:t>nodist</a:t>
            </a:r>
            <a:endParaRPr dirty="0"/>
          </a:p>
          <a:p>
            <a:pPr lvl="2"/>
            <a:r>
              <a:rPr dirty="0" err="1"/>
              <a:t>可隨時透過此工具更改</a:t>
            </a:r>
            <a:r>
              <a:rPr dirty="0"/>
              <a:t> Node.js </a:t>
            </a:r>
            <a:r>
              <a:rPr dirty="0" err="1"/>
              <a:t>版本</a:t>
            </a:r>
            <a:endParaRPr dirty="0"/>
          </a:p>
          <a:p>
            <a:pPr lvl="2"/>
            <a:r>
              <a:rPr dirty="0"/>
              <a:t>https://github.com/marcelklehr/nodist</a:t>
            </a:r>
          </a:p>
          <a:p>
            <a:pPr lvl="1"/>
            <a:r>
              <a:rPr dirty="0" err="1"/>
              <a:t>透過</a:t>
            </a:r>
            <a:r>
              <a:rPr dirty="0"/>
              <a:t> </a:t>
            </a:r>
            <a:r>
              <a:rPr dirty="0" err="1"/>
              <a:t>choco</a:t>
            </a:r>
            <a:endParaRPr dirty="0"/>
          </a:p>
          <a:p>
            <a:pPr lvl="2"/>
            <a:r>
              <a:rPr sz="2200" dirty="0" err="1">
                <a:latin typeface="Courier"/>
              </a:rPr>
              <a:t>choco</a:t>
            </a:r>
            <a:r>
              <a:rPr sz="2200" dirty="0">
                <a:latin typeface="Courier"/>
              </a:rPr>
              <a:t> install </a:t>
            </a:r>
            <a:r>
              <a:rPr sz="2200" dirty="0" err="1">
                <a:latin typeface="Courier"/>
              </a:rPr>
              <a:t>nodejs</a:t>
            </a:r>
            <a:endParaRPr sz="2200" dirty="0">
              <a:latin typeface="Courier"/>
            </a:endParaRPr>
          </a:p>
          <a:p>
            <a:pPr lvl="2"/>
            <a:r>
              <a:rPr dirty="0"/>
              <a:t>https://chocolatey.org</a:t>
            </a:r>
          </a:p>
          <a:p>
            <a:r>
              <a:rPr dirty="0"/>
              <a:t>Linux</a:t>
            </a:r>
          </a:p>
          <a:p>
            <a:pPr lvl="1"/>
            <a:r>
              <a:rPr dirty="0" err="1"/>
              <a:t>透過</a:t>
            </a:r>
            <a:r>
              <a:rPr dirty="0"/>
              <a:t> </a:t>
            </a:r>
            <a:r>
              <a:rPr sz="2200" dirty="0">
                <a:latin typeface="Courier"/>
              </a:rPr>
              <a:t>apt</a:t>
            </a:r>
            <a:r>
              <a:rPr dirty="0"/>
              <a:t>/</a:t>
            </a:r>
            <a:r>
              <a:rPr sz="2200" dirty="0" err="1">
                <a:latin typeface="Courier"/>
              </a:rPr>
              <a:t>pacman</a:t>
            </a:r>
            <a:endParaRPr sz="2200" dirty="0">
              <a:latin typeface="Courier"/>
            </a:endParaRPr>
          </a:p>
          <a:p>
            <a:pPr lvl="2"/>
            <a:r>
              <a:rPr sz="2200" dirty="0">
                <a:latin typeface="Courier"/>
              </a:rPr>
              <a:t>apt install </a:t>
            </a:r>
            <a:r>
              <a:rPr sz="2200" dirty="0" err="1">
                <a:latin typeface="Courier"/>
              </a:rPr>
              <a:t>nodejs</a:t>
            </a:r>
            <a:endParaRPr sz="2200" dirty="0">
              <a:latin typeface="Courier"/>
            </a:endParaRPr>
          </a:p>
          <a:p>
            <a:pPr lvl="2"/>
            <a:r>
              <a:rPr sz="2200" dirty="0" err="1">
                <a:latin typeface="Courier"/>
              </a:rPr>
              <a:t>pacman</a:t>
            </a:r>
            <a:r>
              <a:rPr sz="2200" dirty="0">
                <a:latin typeface="Courier"/>
              </a:rPr>
              <a:t> -S </a:t>
            </a:r>
            <a:r>
              <a:rPr sz="2200" dirty="0" err="1">
                <a:latin typeface="Courier"/>
              </a:rPr>
              <a:t>nodejs</a:t>
            </a:r>
            <a:r>
              <a:rPr sz="2200" dirty="0">
                <a:latin typeface="Courier"/>
              </a:rPr>
              <a:t> </a:t>
            </a:r>
            <a:r>
              <a:rPr sz="2200" dirty="0" err="1">
                <a:latin typeface="Courier"/>
              </a:rPr>
              <a:t>npm</a:t>
            </a:r>
            <a:endParaRPr sz="2200" dirty="0">
              <a:latin typeface="Courier"/>
            </a:endParaRPr>
          </a:p>
          <a:p>
            <a:pPr lvl="2"/>
            <a:r>
              <a:rPr dirty="0"/>
              <a:t>https://github.com/nodesource/distributions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NPM 簡介及使用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NPM 是什麼?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NPM 為 Node.js </a:t>
            </a:r>
            <a:r>
              <a:rPr dirty="0" err="1"/>
              <a:t>的預設套件管理系統</a:t>
            </a:r>
            <a:endParaRPr dirty="0"/>
          </a:p>
          <a:p>
            <a:r>
              <a:rPr dirty="0"/>
              <a:t>NPM </a:t>
            </a:r>
            <a:r>
              <a:rPr dirty="0" err="1"/>
              <a:t>可用於管理專案中所使用的各式</a:t>
            </a:r>
            <a:r>
              <a:rPr dirty="0"/>
              <a:t> JavaScript </a:t>
            </a:r>
            <a:r>
              <a:rPr dirty="0" err="1"/>
              <a:t>套件</a:t>
            </a:r>
            <a:endParaRPr dirty="0"/>
          </a:p>
          <a:p>
            <a:pPr lvl="1"/>
            <a:r>
              <a:rPr dirty="0"/>
              <a:t>e.g. </a:t>
            </a:r>
            <a:r>
              <a:rPr sz="2200" dirty="0">
                <a:latin typeface="Courier"/>
              </a:rPr>
              <a:t>Express</a:t>
            </a:r>
            <a:r>
              <a:rPr dirty="0"/>
              <a:t>, </a:t>
            </a:r>
            <a:r>
              <a:rPr sz="2200" dirty="0" err="1">
                <a:latin typeface="Courier"/>
              </a:rPr>
              <a:t>lucas</a:t>
            </a:r>
            <a:r>
              <a:rPr dirty="0"/>
              <a:t>, </a:t>
            </a:r>
            <a:r>
              <a:rPr sz="2200" dirty="0" err="1">
                <a:latin typeface="Courier"/>
              </a:rPr>
              <a:t>dompurify</a:t>
            </a:r>
            <a:r>
              <a:rPr dirty="0"/>
              <a:t>…etc.</a:t>
            </a:r>
          </a:p>
          <a:p>
            <a:r>
              <a:rPr dirty="0"/>
              <a:t>NPM </a:t>
            </a:r>
            <a:r>
              <a:rPr dirty="0" err="1"/>
              <a:t>官方技術文件</a:t>
            </a:r>
            <a:endParaRPr dirty="0"/>
          </a:p>
          <a:p>
            <a:pPr lvl="1"/>
            <a:r>
              <a:rPr dirty="0"/>
              <a:t>https://docs.npmjs.com/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pPr marL="0" lvl="0" indent="0">
              <a:buNone/>
            </a:pPr>
            <a:r>
              <a:t>package.json 是什麼?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NPM </a:t>
            </a:r>
            <a:r>
              <a:rPr dirty="0" err="1"/>
              <a:t>專案主核心之一</a:t>
            </a:r>
            <a:endParaRPr dirty="0"/>
          </a:p>
          <a:p>
            <a:r>
              <a:rPr dirty="0" err="1"/>
              <a:t>包含專案的詳細資訊如程式作者、所需套件等等的清單</a:t>
            </a:r>
            <a:endParaRPr dirty="0"/>
          </a:p>
          <a:p>
            <a:pPr lvl="1"/>
            <a:r>
              <a:rPr dirty="0" err="1"/>
              <a:t>類似於</a:t>
            </a:r>
            <a:r>
              <a:rPr dirty="0"/>
              <a:t> .NET </a:t>
            </a:r>
            <a:r>
              <a:rPr dirty="0" err="1"/>
              <a:t>程式的</a:t>
            </a:r>
            <a:r>
              <a:rPr dirty="0"/>
              <a:t> </a:t>
            </a:r>
            <a:r>
              <a:rPr sz="2200" dirty="0">
                <a:latin typeface="Courier"/>
              </a:rPr>
              <a:t>*.</a:t>
            </a:r>
            <a:r>
              <a:rPr sz="2200" dirty="0" err="1">
                <a:latin typeface="Courier"/>
              </a:rPr>
              <a:t>csproj</a:t>
            </a:r>
            <a:endParaRPr sz="2200" dirty="0">
              <a:latin typeface="Courier"/>
            </a:endParaRPr>
          </a:p>
          <a:p>
            <a:r>
              <a:rPr dirty="0" err="1"/>
              <a:t>範例如下</a:t>
            </a:r>
            <a:endParaRPr dirty="0"/>
          </a:p>
          <a:p>
            <a:pPr marL="1270000" lvl="0" indent="0">
              <a:buNone/>
            </a:pPr>
            <a:r>
              <a:rPr sz="1800" dirty="0">
                <a:solidFill>
                  <a:srgbClr val="06287E"/>
                </a:solidFill>
                <a:latin typeface="Courier"/>
              </a:rPr>
              <a:t>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"name"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"my-package-name"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"version"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"1.0.0"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"description"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"main"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"index.js"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"author"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MyName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br>
              <a:rPr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NPM 重點命令集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PTU-Course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5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PTU-Course" id="{769320B9-2447-4614-8F77-F179A4AA27FC}" vid="{FFA91F28-2DC5-4AF3-9464-F1982D3D8B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Courier</vt:lpstr>
      <vt:lpstr>Microsoft JhengHei</vt:lpstr>
      <vt:lpstr>Arial</vt:lpstr>
      <vt:lpstr>Times New Roman</vt:lpstr>
      <vt:lpstr>Wingdings</vt:lpstr>
      <vt:lpstr>NPTU-Course</vt:lpstr>
      <vt:lpstr>Node.js 環境設定及簡介</vt:lpstr>
      <vt:lpstr>大綱</vt:lpstr>
      <vt:lpstr>Node.js 是什麼?</vt:lpstr>
      <vt:lpstr>Node.js 是什麼?</vt:lpstr>
      <vt:lpstr>安裝</vt:lpstr>
      <vt:lpstr>NPM 簡介及使用</vt:lpstr>
      <vt:lpstr>NPM 是什麼?</vt:lpstr>
      <vt:lpstr>package.json 是什麼?</vt:lpstr>
      <vt:lpstr>NPM 重點命令集</vt:lpstr>
      <vt:lpstr>NPM 重點命令集 (1/2)</vt:lpstr>
      <vt:lpstr>NPM 重點命令集 (2/2)</vt:lpstr>
      <vt:lpstr>NPM 風險偵測</vt:lpstr>
      <vt:lpstr>如何進行初步偵測</vt:lpstr>
      <vt:lpstr>Severity (風險等級)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NPTU-Course</Template>
  <TotalTime>18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Microsoft JhengHei</vt:lpstr>
      <vt:lpstr>Arial</vt:lpstr>
      <vt:lpstr>Times New Roman</vt:lpstr>
      <vt:lpstr>Wingdings</vt:lpstr>
      <vt:lpstr>NPTU-Course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環境設定及簡介</dc:title>
  <dc:creator>Still Hsu</dc:creator>
  <cp:lastModifiedBy>Still Hsu</cp:lastModifiedBy>
  <cp:revision>1</cp:revision>
  <dcterms:created xsi:type="dcterms:W3CDTF">2019-10-24T22:21:04Z</dcterms:created>
  <dcterms:modified xsi:type="dcterms:W3CDTF">2019-10-24T22:21:54Z</dcterms:modified>
</cp:coreProperties>
</file>