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9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587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icon to add online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綱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229600" cy="158945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599" y="2768138"/>
            <a:ext cx="8229599" cy="2711912"/>
          </a:xfrm>
          <a:prstGeom prst="rect">
            <a:avLst/>
          </a:prstGeom>
        </p:spPr>
        <p:txBody>
          <a:bodyPr/>
          <a:lstStyle>
            <a:lvl1pPr marL="457200" indent="-457200" algn="l">
              <a:buSzPct val="100000"/>
              <a:buFont typeface="Wingdings" panose="05000000000000000000" pitchFamily="2" charset="2"/>
              <a:buChar char="§"/>
              <a:defRPr sz="3000" b="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0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 + 浮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4CEEC8E9-5A43-42CD-B4B9-6C39E136CC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C119B825-3282-4974-814F-83FCE640B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4F55FCC2-8E54-4D23-B880-630A835CA1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1B9AEDB-BCFF-4C29-8411-B045D1353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ED8E50-C875-4879-BFC0-E7BF0E438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893" y="2944363"/>
            <a:ext cx="8707587" cy="31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4000" b="1" dirty="0"/>
              <a:t>教育部新型態資安實務示範課程</a:t>
            </a:r>
            <a:endParaRPr lang="en-US" altLang="zh-TW" sz="4000" b="1" dirty="0"/>
          </a:p>
          <a:p>
            <a:r>
              <a:rPr lang="zh-TW" altLang="en-US" sz="4000" b="1" dirty="0"/>
              <a:t>發展計畫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en-US" sz="4000" b="1" kern="0" dirty="0"/>
              <a:t>國立屏東大學資料庫安全實務團隊</a:t>
            </a:r>
            <a:endParaRPr lang="en-US" altLang="zh-TW" sz="4000" b="1" kern="0" dirty="0"/>
          </a:p>
          <a:p>
            <a:endParaRPr lang="zh-TW" altLang="en-US" sz="4400" b="1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6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88036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5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23518"/>
            <a:ext cx="7772400" cy="1898853"/>
          </a:xfrm>
          <a:prstGeom prst="rect">
            <a:avLst/>
          </a:prstGeom>
        </p:spPr>
        <p:txBody>
          <a:bodyPr anchor="t"/>
          <a:lstStyle>
            <a:lvl1pPr algn="ctr">
              <a:defRPr sz="4400" b="1" cap="all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03D04-1BAA-440C-A365-B29A4F2F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A48DA0-6574-4D29-86D9-9F964147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716EBBB-2029-46AB-9536-AAE61F026E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536" y="90872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80AC26-2292-4FF2-8E3A-D103A435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D7A6E2F-00D1-4D6F-9A6C-316CF984C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1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1" r:id="rId3"/>
    <p:sldLayoutId id="2147483687" r:id="rId4"/>
    <p:sldLayoutId id="2147483690" r:id="rId5"/>
    <p:sldLayoutId id="2147483688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3200" baseline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800" baseline="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400" baseline="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/blob/master/Node.gitigno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第一支 Node.js 專案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70250"/>
            <a:ext cx="6400800" cy="2209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結果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dirty="0" err="1"/>
              <a:t>於同終端機內執行</a:t>
            </a:r>
            <a:r>
              <a:rPr dirty="0"/>
              <a:t> </a:t>
            </a:r>
            <a:r>
              <a:rPr sz="2200" dirty="0">
                <a:latin typeface="Courier"/>
              </a:rPr>
              <a:t>node app.js</a:t>
            </a:r>
          </a:p>
          <a:p>
            <a:pPr>
              <a:buAutoNum type="arabicPeriod"/>
            </a:pPr>
            <a:r>
              <a:rPr dirty="0" err="1"/>
              <a:t>若在瀏覽器中開啟</a:t>
            </a:r>
            <a:r>
              <a:rPr dirty="0"/>
              <a:t> </a:t>
            </a:r>
            <a:r>
              <a:rPr sz="2200" dirty="0">
                <a:latin typeface="Courier"/>
              </a:rPr>
              <a:t>http://localhost:3000</a:t>
            </a:r>
            <a:r>
              <a:rPr dirty="0"/>
              <a:t> </a:t>
            </a:r>
            <a:r>
              <a:rPr dirty="0" err="1"/>
              <a:t>見到</a:t>
            </a:r>
            <a:r>
              <a:rPr dirty="0"/>
              <a:t> </a:t>
            </a:r>
            <a:r>
              <a:rPr sz="2200" dirty="0">
                <a:latin typeface="Courier"/>
              </a:rPr>
              <a:t>Hello World</a:t>
            </a:r>
            <a:r>
              <a:rPr dirty="0"/>
              <a:t> </a:t>
            </a:r>
            <a:r>
              <a:rPr dirty="0" err="1"/>
              <a:t>的字串即代表運行成功</a:t>
            </a:r>
            <a:endParaRPr dirty="0"/>
          </a:p>
        </p:txBody>
      </p:sp>
      <p:pic>
        <p:nvPicPr>
          <p:cNvPr id="4" name="Picture 3" descr="img/ch2-hello-world-result.png">
            <a:extLst>
              <a:ext uri="{FF2B5EF4-FFF2-40B4-BE49-F238E27FC236}">
                <a16:creationId xmlns:a16="http://schemas.microsoft.com/office/drawing/2014/main" id="{DE586761-0DD2-4592-98E5-B8E52087A6F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832137"/>
            <a:ext cx="82296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基礎路由 (Routing)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路由介紹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路由</a:t>
            </a:r>
            <a:r>
              <a:rPr dirty="0"/>
              <a:t> (Routing) </a:t>
            </a:r>
            <a:r>
              <a:rPr dirty="0" err="1"/>
              <a:t>指的是應用程式如何定義應用程式端點</a:t>
            </a:r>
            <a:r>
              <a:rPr dirty="0"/>
              <a:t> (URI) </a:t>
            </a:r>
            <a:r>
              <a:rPr dirty="0" err="1"/>
              <a:t>以及該如何回應客戶端請求的設定</a:t>
            </a:r>
            <a:r>
              <a:rPr dirty="0"/>
              <a:t>。</a:t>
            </a:r>
          </a:p>
          <a:p>
            <a:r>
              <a:rPr dirty="0" err="1"/>
              <a:t>每一個路由可以有一或多個處理程式函</a:t>
            </a:r>
            <a:r>
              <a:rPr lang="zh-TW" altLang="en-US" dirty="0"/>
              <a:t>數</a:t>
            </a:r>
            <a:endParaRPr dirty="0"/>
          </a:p>
          <a:p>
            <a:pPr lvl="1"/>
            <a:r>
              <a:rPr dirty="0" err="1"/>
              <a:t>當路由相符時，就會執行這些函數</a:t>
            </a:r>
            <a:r>
              <a:rPr dirty="0"/>
              <a:t>。</a:t>
            </a:r>
          </a:p>
          <a:p>
            <a:r>
              <a:rPr dirty="0" err="1"/>
              <a:t>路由定義的結構如下</a:t>
            </a:r>
            <a:r>
              <a:rPr dirty="0"/>
              <a:t>：</a:t>
            </a:r>
          </a:p>
          <a:p>
            <a:pPr marL="1270000" lvl="0" indent="0">
              <a:buNone/>
            </a:pPr>
            <a:r>
              <a:rPr sz="1800" dirty="0" err="1">
                <a:solidFill>
                  <a:srgbClr val="19177C"/>
                </a:solidFill>
                <a:latin typeface="Courier"/>
              </a:rPr>
              <a:t>app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METHOD</a:t>
            </a:r>
            <a:r>
              <a:rPr sz="1800" dirty="0">
                <a:latin typeface="Courier"/>
              </a:rPr>
              <a:t>(PATH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HANDLER)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路由範例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於主頁中回應</a:t>
            </a:r>
            <a:r>
              <a:rPr dirty="0"/>
              <a:t> </a:t>
            </a:r>
            <a:r>
              <a:rPr sz="2200" dirty="0">
                <a:latin typeface="Courier"/>
              </a:rPr>
              <a:t>Hello World!</a:t>
            </a:r>
          </a:p>
          <a:p>
            <a:pPr marL="1270000" lvl="0" indent="0">
              <a:buNone/>
            </a:pPr>
            <a:r>
              <a:rPr sz="1800" dirty="0" err="1">
                <a:solidFill>
                  <a:srgbClr val="19177C"/>
                </a:solidFill>
                <a:latin typeface="Courier"/>
              </a:rPr>
              <a:t>app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get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'/'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(req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res)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=&gt;</a:t>
            </a:r>
            <a:r>
              <a:rPr sz="1800" dirty="0">
                <a:solidFill>
                  <a:srgbClr val="666666"/>
                </a:solidFill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solidFill>
                  <a:srgbClr val="19177C"/>
                </a:solidFill>
                <a:latin typeface="Courier"/>
              </a:rPr>
              <a:t>res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send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'Hello World!'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solidFill>
                  <a:srgbClr val="666666"/>
                </a:solidFill>
                <a:latin typeface="Courier"/>
              </a:rPr>
              <a:t>}</a:t>
            </a:r>
            <a:r>
              <a:rPr sz="1800" dirty="0">
                <a:latin typeface="Courier"/>
              </a:rPr>
              <a:t>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</a:p>
          <a:p>
            <a:r>
              <a:rPr dirty="0"/>
              <a:t>對 </a:t>
            </a:r>
            <a:r>
              <a:rPr sz="2200" dirty="0">
                <a:latin typeface="Courier"/>
              </a:rPr>
              <a:t>/order</a:t>
            </a:r>
            <a:r>
              <a:rPr dirty="0"/>
              <a:t> </a:t>
            </a:r>
            <a:r>
              <a:rPr dirty="0" err="1"/>
              <a:t>路由發出</a:t>
            </a:r>
            <a:r>
              <a:rPr dirty="0"/>
              <a:t> PUT </a:t>
            </a:r>
            <a:r>
              <a:rPr dirty="0" err="1"/>
              <a:t>時的回應</a:t>
            </a: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app</a:t>
            </a:r>
            <a:br>
              <a:rPr dirty="0"/>
            </a:br>
            <a:r>
              <a:rPr sz="1800" dirty="0">
                <a:latin typeface="Courier"/>
              </a:rPr>
              <a:t>  .</a:t>
            </a:r>
            <a:r>
              <a:rPr sz="1800" dirty="0">
                <a:solidFill>
                  <a:srgbClr val="7D9029"/>
                </a:solidFill>
                <a:latin typeface="Courier"/>
              </a:rPr>
              <a:t>route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'/order'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.</a:t>
            </a:r>
            <a:r>
              <a:rPr sz="1800" dirty="0">
                <a:solidFill>
                  <a:srgbClr val="7D9029"/>
                </a:solidFill>
                <a:latin typeface="Courier"/>
              </a:rPr>
              <a:t>put</a:t>
            </a:r>
            <a:r>
              <a:rPr sz="1800" dirty="0">
                <a:latin typeface="Courier"/>
              </a:rPr>
              <a:t>((req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res)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=&gt;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 err="1">
                <a:solidFill>
                  <a:srgbClr val="19177C"/>
                </a:solidFill>
                <a:latin typeface="Courier"/>
              </a:rPr>
              <a:t>res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send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'Received PUT request at /order/.'</a:t>
            </a:r>
            <a:r>
              <a:rPr sz="1800" dirty="0">
                <a:latin typeface="Courier"/>
              </a:rPr>
              <a:t>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}</a:t>
            </a:r>
            <a:r>
              <a:rPr sz="1800" dirty="0">
                <a:latin typeface="Courier"/>
              </a:rPr>
              <a:t>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發送靜態檔案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express.static</a:t>
            </a:r>
            <a:r>
              <a:t> 使用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Express </a:t>
            </a:r>
            <a:r>
              <a:rPr dirty="0" err="1"/>
              <a:t>中有提供</a:t>
            </a:r>
            <a:r>
              <a:rPr dirty="0"/>
              <a:t> </a:t>
            </a:r>
            <a:r>
              <a:rPr sz="2200" dirty="0" err="1">
                <a:latin typeface="Courier"/>
              </a:rPr>
              <a:t>express.static</a:t>
            </a:r>
            <a:r>
              <a:rPr dirty="0"/>
              <a:t> </a:t>
            </a:r>
            <a:r>
              <a:rPr dirty="0" err="1"/>
              <a:t>當作發送靜態檔案的中介軟體</a:t>
            </a:r>
            <a:r>
              <a:rPr dirty="0"/>
              <a:t>。</a:t>
            </a:r>
          </a:p>
          <a:p>
            <a:r>
              <a:rPr sz="2200" dirty="0" err="1">
                <a:latin typeface="Courier"/>
              </a:rPr>
              <a:t>express.static</a:t>
            </a:r>
            <a:r>
              <a:rPr dirty="0"/>
              <a:t> </a:t>
            </a:r>
            <a:r>
              <a:rPr dirty="0" err="1"/>
              <a:t>方法簽章如下</a:t>
            </a:r>
            <a:endParaRPr dirty="0"/>
          </a:p>
          <a:p>
            <a:pPr marL="1270000" lvl="0" indent="0">
              <a:buNone/>
            </a:pPr>
            <a:r>
              <a:rPr sz="1800" dirty="0" err="1">
                <a:solidFill>
                  <a:srgbClr val="19177C"/>
                </a:solidFill>
                <a:latin typeface="Courier"/>
              </a:rPr>
              <a:t>express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static</a:t>
            </a:r>
            <a:r>
              <a:rPr sz="1800" dirty="0">
                <a:latin typeface="Courier"/>
              </a:rPr>
              <a:t>(root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[options])</a:t>
            </a:r>
          </a:p>
          <a:p>
            <a:r>
              <a:rPr dirty="0" err="1"/>
              <a:t>其中</a:t>
            </a:r>
            <a:r>
              <a:rPr dirty="0"/>
              <a:t>， </a:t>
            </a:r>
            <a:r>
              <a:rPr sz="2200" dirty="0">
                <a:latin typeface="Courier"/>
              </a:rPr>
              <a:t>root</a:t>
            </a:r>
            <a:r>
              <a:rPr dirty="0"/>
              <a:t> </a:t>
            </a:r>
            <a:r>
              <a:rPr dirty="0" err="1"/>
              <a:t>指的是該從哪個路徑指派這些靜態檔案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搭配 </a:t>
            </a:r>
            <a:r>
              <a:rPr sz="1800">
                <a:latin typeface="Courier"/>
              </a:rPr>
              <a:t>app.use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舉例來說</a:t>
            </a:r>
            <a:r>
              <a:rPr dirty="0"/>
              <a:t> </a:t>
            </a:r>
            <a:r>
              <a:rPr sz="2200" dirty="0" err="1">
                <a:latin typeface="Courier"/>
              </a:rPr>
              <a:t>app.use</a:t>
            </a:r>
            <a:r>
              <a:rPr sz="2200" dirty="0">
                <a:latin typeface="Courier"/>
              </a:rPr>
              <a:t>(</a:t>
            </a:r>
            <a:r>
              <a:rPr sz="2200" dirty="0" err="1">
                <a:latin typeface="Courier"/>
              </a:rPr>
              <a:t>express.static</a:t>
            </a:r>
            <a:r>
              <a:rPr sz="2200" dirty="0">
                <a:latin typeface="Courier"/>
              </a:rPr>
              <a:t>('public')</a:t>
            </a:r>
            <a:r>
              <a:rPr dirty="0"/>
              <a:t> </a:t>
            </a:r>
            <a:r>
              <a:rPr dirty="0" err="1"/>
              <a:t>將會從</a:t>
            </a:r>
            <a:r>
              <a:rPr dirty="0"/>
              <a:t> </a:t>
            </a:r>
            <a:r>
              <a:rPr sz="2200" dirty="0">
                <a:latin typeface="Courier"/>
              </a:rPr>
              <a:t>/public/</a:t>
            </a:r>
            <a:r>
              <a:rPr dirty="0"/>
              <a:t> </a:t>
            </a:r>
            <a:r>
              <a:rPr dirty="0" err="1"/>
              <a:t>資料夾中發布至該伺服器的主頁中</a:t>
            </a:r>
            <a:endParaRPr dirty="0"/>
          </a:p>
          <a:p>
            <a:r>
              <a:rPr sz="2200" dirty="0">
                <a:latin typeface="Courier"/>
              </a:rPr>
              <a:t>/public/hello-world.html</a:t>
            </a:r>
            <a:r>
              <a:rPr dirty="0"/>
              <a:t> </a:t>
            </a:r>
            <a:r>
              <a:rPr dirty="0" err="1"/>
              <a:t>檔案可於</a:t>
            </a:r>
            <a:r>
              <a:rPr dirty="0"/>
              <a:t> </a:t>
            </a:r>
            <a:r>
              <a:rPr sz="2200" dirty="0">
                <a:latin typeface="Courier"/>
              </a:rPr>
              <a:t>localhost/hello-world.html</a:t>
            </a:r>
            <a:r>
              <a:rPr dirty="0"/>
              <a:t> </a:t>
            </a:r>
            <a:r>
              <a:rPr dirty="0" err="1"/>
              <a:t>中見到</a:t>
            </a:r>
            <a:endParaRPr dirty="0"/>
          </a:p>
          <a:p>
            <a:r>
              <a:rPr dirty="0" err="1"/>
              <a:t>在使用</a:t>
            </a:r>
            <a:r>
              <a:rPr dirty="0"/>
              <a:t> </a:t>
            </a:r>
            <a:r>
              <a:rPr sz="2200" dirty="0" err="1">
                <a:latin typeface="Courier"/>
              </a:rPr>
              <a:t>app.use</a:t>
            </a:r>
            <a:r>
              <a:rPr dirty="0"/>
              <a:t> </a:t>
            </a:r>
            <a:r>
              <a:rPr dirty="0" err="1"/>
              <a:t>設計路由時也可以指定該於哪些路徑中指派這些檔案</a:t>
            </a:r>
            <a:endParaRPr dirty="0"/>
          </a:p>
          <a:p>
            <a:pPr lvl="1"/>
            <a:r>
              <a:rPr dirty="0"/>
              <a:t>e.g. </a:t>
            </a:r>
          </a:p>
          <a:p>
            <a:pPr marL="1270000" lvl="0" indent="0">
              <a:buNone/>
            </a:pPr>
            <a:r>
              <a:rPr sz="1800" dirty="0" err="1">
                <a:solidFill>
                  <a:srgbClr val="19177C"/>
                </a:solidFill>
                <a:latin typeface="Courier"/>
              </a:rPr>
              <a:t>app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use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'/static'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19177C"/>
                </a:solidFill>
                <a:latin typeface="Courier"/>
              </a:rPr>
              <a:t>express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static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'public'</a:t>
            </a:r>
            <a:r>
              <a:rPr sz="18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en-US" dirty="0"/>
              <a:t>大綱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hlinkClick r:id="rId2" action="ppaction://hlinksldjump"/>
              </a:rPr>
              <a:t>專案設定及介紹</a:t>
            </a:r>
            <a:endParaRPr dirty="0">
              <a:hlinkClick r:id="rId2" action="ppaction://hlinksldjump"/>
            </a:endParaRPr>
          </a:p>
          <a:p>
            <a:r>
              <a:rPr dirty="0" err="1">
                <a:hlinkClick r:id="rId3" action="ppaction://hlinksldjump"/>
              </a:rPr>
              <a:t>基礎路由</a:t>
            </a:r>
            <a:r>
              <a:rPr dirty="0">
                <a:hlinkClick r:id="rId3" action="ppaction://hlinksldjump"/>
              </a:rPr>
              <a:t> (Routing)</a:t>
            </a:r>
          </a:p>
          <a:p>
            <a:r>
              <a:rPr dirty="0" err="1">
                <a:hlinkClick r:id="rId4" action="ppaction://hlinksldjump"/>
              </a:rPr>
              <a:t>發送靜態檔案</a:t>
            </a:r>
            <a:endParaRPr dirty="0">
              <a:hlinkClick r:id="rId4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專案設定及介紹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Express 是什麼?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Express </a:t>
            </a:r>
            <a:r>
              <a:rPr dirty="0" err="1"/>
              <a:t>是套快速及精簡的網頁框架</a:t>
            </a:r>
            <a:endParaRPr dirty="0"/>
          </a:p>
          <a:p>
            <a:r>
              <a:rPr dirty="0" err="1"/>
              <a:t>可用於快速設計</a:t>
            </a:r>
            <a:r>
              <a:rPr dirty="0"/>
              <a:t> RESTful API</a:t>
            </a:r>
          </a:p>
        </p:txBody>
      </p:sp>
      <p:pic>
        <p:nvPicPr>
          <p:cNvPr id="4" name="Picture 3" descr="img/ch2-express-homepage.png">
            <a:extLst>
              <a:ext uri="{FF2B5EF4-FFF2-40B4-BE49-F238E27FC236}">
                <a16:creationId xmlns:a16="http://schemas.microsoft.com/office/drawing/2014/main" id="{84B6AB2F-E83E-4282-AC42-C17B98A5B70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89225"/>
            <a:ext cx="82296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Git 注意事項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若有使用</a:t>
            </a:r>
            <a:r>
              <a:rPr dirty="0"/>
              <a:t> Git…</a:t>
            </a:r>
          </a:p>
          <a:p>
            <a:pPr lvl="1"/>
            <a:r>
              <a:rPr dirty="0" err="1"/>
              <a:t>在安裝</a:t>
            </a:r>
            <a:r>
              <a:rPr dirty="0"/>
              <a:t> NPM </a:t>
            </a:r>
            <a:r>
              <a:rPr dirty="0" err="1"/>
              <a:t>模組時會產生</a:t>
            </a:r>
            <a:r>
              <a:rPr dirty="0"/>
              <a:t> </a:t>
            </a:r>
            <a:r>
              <a:rPr sz="2200" dirty="0" err="1">
                <a:latin typeface="Courier"/>
              </a:rPr>
              <a:t>node_modules</a:t>
            </a:r>
            <a:r>
              <a:rPr dirty="0"/>
              <a:t> </a:t>
            </a:r>
            <a:r>
              <a:rPr dirty="0" err="1"/>
              <a:t>資料夾，此資料夾不需加入至</a:t>
            </a:r>
            <a:r>
              <a:rPr dirty="0"/>
              <a:t> Git 內</a:t>
            </a:r>
          </a:p>
          <a:p>
            <a:pPr lvl="1"/>
            <a:r>
              <a:rPr sz="2200" dirty="0">
                <a:latin typeface="Courier"/>
              </a:rPr>
              <a:t>package-</a:t>
            </a:r>
            <a:r>
              <a:rPr sz="2200" dirty="0" err="1">
                <a:latin typeface="Courier"/>
              </a:rPr>
              <a:t>lock.json</a:t>
            </a:r>
            <a:r>
              <a:rPr dirty="0"/>
              <a:t> 及 </a:t>
            </a:r>
            <a:r>
              <a:rPr sz="2200" dirty="0" err="1">
                <a:latin typeface="Courier"/>
              </a:rPr>
              <a:t>package.json</a:t>
            </a:r>
            <a:r>
              <a:rPr dirty="0"/>
              <a:t> </a:t>
            </a:r>
            <a:r>
              <a:rPr dirty="0" err="1"/>
              <a:t>需要加入至</a:t>
            </a:r>
            <a:r>
              <a:rPr dirty="0"/>
              <a:t> Git 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h2-gitignor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977900"/>
            <a:ext cx="58801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800">
                <a:hlinkClick r:id="rId3"/>
              </a:rPr>
              <a:t>.gitignore</a:t>
            </a:r>
            <a:r>
              <a:rPr>
                <a:hlinkClick r:id="rId3"/>
              </a:rPr>
              <a:t> </a:t>
            </a:r>
            <a:r>
              <a:rPr>
                <a:hlinkClick r:id="rId3"/>
              </a:rPr>
              <a:t>範例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設定專案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dirty="0" err="1"/>
              <a:t>建立資料夾並在資料夾內開啟終端機</a:t>
            </a:r>
            <a:endParaRPr dirty="0"/>
          </a:p>
          <a:p>
            <a:pPr>
              <a:buAutoNum type="arabicPeriod"/>
            </a:pPr>
            <a:r>
              <a:rPr dirty="0" err="1"/>
              <a:t>輸入</a:t>
            </a:r>
            <a:r>
              <a:rPr dirty="0"/>
              <a:t> </a:t>
            </a:r>
            <a:r>
              <a:rPr sz="2200" dirty="0" err="1">
                <a:latin typeface="Courier"/>
              </a:rPr>
              <a:t>npm</a:t>
            </a:r>
            <a:r>
              <a:rPr sz="2200" dirty="0">
                <a:latin typeface="Courier"/>
              </a:rPr>
              <a:t> </a:t>
            </a:r>
            <a:r>
              <a:rPr sz="2200" dirty="0" err="1">
                <a:latin typeface="Courier"/>
              </a:rPr>
              <a:t>init</a:t>
            </a:r>
            <a:endParaRPr sz="2200" dirty="0">
              <a:latin typeface="Courier"/>
            </a:endParaRPr>
          </a:p>
          <a:p>
            <a:pPr lvl="1"/>
            <a:r>
              <a:rPr dirty="0" err="1"/>
              <a:t>將設定此專案的</a:t>
            </a:r>
            <a:r>
              <a:rPr dirty="0"/>
              <a:t> </a:t>
            </a:r>
            <a:r>
              <a:rPr sz="2200" dirty="0" err="1">
                <a:latin typeface="Courier"/>
              </a:rPr>
              <a:t>package.json</a:t>
            </a:r>
            <a:endParaRPr sz="2200" dirty="0">
              <a:latin typeface="Courier"/>
            </a:endParaRPr>
          </a:p>
          <a:p>
            <a:pPr lvl="1"/>
            <a:r>
              <a:rPr dirty="0" err="1"/>
              <a:t>預設輸出檔名為</a:t>
            </a:r>
            <a:r>
              <a:rPr dirty="0"/>
              <a:t> </a:t>
            </a:r>
            <a:r>
              <a:rPr sz="2200" dirty="0">
                <a:latin typeface="Courier"/>
              </a:rPr>
              <a:t>index.js</a:t>
            </a:r>
            <a:r>
              <a:rPr dirty="0"/>
              <a:t>; </a:t>
            </a:r>
            <a:r>
              <a:rPr dirty="0" err="1"/>
              <a:t>建議改為</a:t>
            </a:r>
            <a:r>
              <a:rPr dirty="0"/>
              <a:t> </a:t>
            </a:r>
            <a:r>
              <a:rPr sz="2200" dirty="0">
                <a:latin typeface="Courier"/>
              </a:rPr>
              <a:t>app.js</a:t>
            </a:r>
          </a:p>
          <a:p>
            <a:pPr>
              <a:buAutoNum type="arabicPeriod"/>
            </a:pPr>
            <a:r>
              <a:rPr dirty="0" err="1"/>
              <a:t>輸入專案相關資料如專案名稱、版本、作者</a:t>
            </a:r>
            <a:r>
              <a:rPr dirty="0"/>
              <a:t>…等</a:t>
            </a:r>
          </a:p>
          <a:p>
            <a:pPr>
              <a:buAutoNum type="arabicPeriod"/>
            </a:pPr>
            <a:r>
              <a:rPr dirty="0" err="1"/>
              <a:t>輸入</a:t>
            </a:r>
            <a:r>
              <a:rPr dirty="0"/>
              <a:t> </a:t>
            </a:r>
            <a:r>
              <a:rPr sz="2200" dirty="0" err="1">
                <a:latin typeface="Courier"/>
              </a:rPr>
              <a:t>npm</a:t>
            </a:r>
            <a:r>
              <a:rPr sz="2200" dirty="0">
                <a:latin typeface="Courier"/>
              </a:rPr>
              <a:t> install express</a:t>
            </a:r>
          </a:p>
          <a:p>
            <a:pPr lvl="1"/>
            <a:r>
              <a:rPr dirty="0" err="1"/>
              <a:t>將安裝最新版本的</a:t>
            </a:r>
            <a:r>
              <a:rPr dirty="0"/>
              <a:t> </a:t>
            </a:r>
            <a:r>
              <a:rPr sz="2200" dirty="0">
                <a:latin typeface="Courier"/>
              </a:rPr>
              <a:t>Express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h2-npm-instal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11400"/>
            <a:ext cx="8229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安裝 Express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Hello World 程式碼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//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尋找名為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"express" 的 Node.js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套件並將其初始化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const</a:t>
            </a:r>
            <a:r>
              <a:rPr sz="1800" dirty="0">
                <a:latin typeface="Courier"/>
              </a:rPr>
              <a:t> express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require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'express'</a:t>
            </a:r>
            <a:r>
              <a:rPr sz="1800" dirty="0">
                <a:latin typeface="Courier"/>
              </a:rPr>
              <a:t>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創建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express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const</a:t>
            </a:r>
            <a:r>
              <a:rPr sz="1800" dirty="0">
                <a:latin typeface="Courier"/>
              </a:rPr>
              <a:t> app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express</a:t>
            </a:r>
            <a:r>
              <a:rPr sz="1800" dirty="0">
                <a:latin typeface="Courier"/>
              </a:rPr>
              <a:t>()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設定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express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在哪一埠聽取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HTTP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請求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const</a:t>
            </a:r>
            <a:r>
              <a:rPr sz="1800" dirty="0">
                <a:latin typeface="Courier"/>
              </a:rPr>
              <a:t> port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3000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格式：app.get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(path, callback [, callback ...])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    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使用指定的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callback 將 HTTP GET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請求調至指定的路徑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     req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代表收到的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HTTP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請求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     res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代表要送出去的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HTTP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回應</a:t>
            </a:r>
            <a:br>
              <a:rPr dirty="0"/>
            </a:br>
            <a:r>
              <a:rPr sz="1800" dirty="0" err="1">
                <a:solidFill>
                  <a:srgbClr val="19177C"/>
                </a:solidFill>
                <a:latin typeface="Courier"/>
              </a:rPr>
              <a:t>app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get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'/'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(req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res)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=&gt;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19177C"/>
                </a:solidFill>
                <a:latin typeface="Courier"/>
              </a:rPr>
              <a:t>res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send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'Hello World!'</a:t>
            </a:r>
            <a:r>
              <a:rPr sz="1800" dirty="0">
                <a:latin typeface="Courier"/>
              </a:rPr>
              <a:t>))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格式：app.listen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([port[, host[, backlog]]][, callback])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//     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綁定並監測指定埠口上的連接</a:t>
            </a:r>
            <a:br>
              <a:rPr dirty="0"/>
            </a:br>
            <a:r>
              <a:rPr sz="1800" dirty="0" err="1">
                <a:solidFill>
                  <a:srgbClr val="19177C"/>
                </a:solidFill>
                <a:latin typeface="Courier"/>
              </a:rPr>
              <a:t>app</a:t>
            </a:r>
            <a:r>
              <a:rPr sz="1800" dirty="0" err="1">
                <a:latin typeface="Courier"/>
              </a:rPr>
              <a:t>.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listen</a:t>
            </a:r>
            <a:r>
              <a:rPr sz="1800" dirty="0">
                <a:latin typeface="Courier"/>
              </a:rPr>
              <a:t>(port</a:t>
            </a:r>
            <a:r>
              <a:rPr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sz="1800" dirty="0">
                <a:latin typeface="Courier"/>
              </a:rPr>
              <a:t> ()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=&gt;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19177C"/>
                </a:solidFill>
                <a:latin typeface="Courier"/>
              </a:rPr>
              <a:t>console</a:t>
            </a:r>
            <a:r>
              <a:rPr sz="1800" dirty="0">
                <a:latin typeface="Courier"/>
              </a:rPr>
              <a:t>.</a:t>
            </a:r>
            <a:r>
              <a:rPr sz="1800" dirty="0">
                <a:solidFill>
                  <a:srgbClr val="7D9029"/>
                </a:solidFill>
                <a:latin typeface="Courier"/>
              </a:rPr>
              <a:t>log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`Example app listening on port ${</a:t>
            </a:r>
            <a:r>
              <a:rPr sz="1800" dirty="0">
                <a:latin typeface="Courier"/>
              </a:rPr>
              <a:t>port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}!`</a:t>
            </a:r>
            <a:r>
              <a:rPr sz="1800" dirty="0">
                <a:latin typeface="Courier"/>
              </a:rPr>
              <a:t>))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PTU-Course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5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TU-Course" id="{769320B9-2447-4614-8F77-F179A4AA27FC}" vid="{FFA91F28-2DC5-4AF3-9464-F1982D3D8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Courier</vt:lpstr>
      <vt:lpstr>Microsoft JhengHei</vt:lpstr>
      <vt:lpstr>Arial</vt:lpstr>
      <vt:lpstr>Times New Roman</vt:lpstr>
      <vt:lpstr>Wingdings</vt:lpstr>
      <vt:lpstr>NPTU-Course</vt:lpstr>
      <vt:lpstr>第一支 Node.js 專案</vt:lpstr>
      <vt:lpstr>大綱</vt:lpstr>
      <vt:lpstr>專案設定及介紹</vt:lpstr>
      <vt:lpstr>Express 是什麼?</vt:lpstr>
      <vt:lpstr>Git 注意事項</vt:lpstr>
      <vt:lpstr>PowerPoint Presentation</vt:lpstr>
      <vt:lpstr>設定專案</vt:lpstr>
      <vt:lpstr>PowerPoint Presentation</vt:lpstr>
      <vt:lpstr>Hello World 程式碼</vt:lpstr>
      <vt:lpstr>結果</vt:lpstr>
      <vt:lpstr>基礎路由 (Routing)</vt:lpstr>
      <vt:lpstr>路由介紹</vt:lpstr>
      <vt:lpstr>路由範例</vt:lpstr>
      <vt:lpstr>發送靜態檔案</vt:lpstr>
      <vt:lpstr>express.static 使用</vt:lpstr>
      <vt:lpstr>搭配 app.use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NPTU-Course</Template>
  <TotalTime>18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Microsoft JhengHei</vt:lpstr>
      <vt:lpstr>Arial</vt:lpstr>
      <vt:lpstr>Times New Roman</vt:lpstr>
      <vt:lpstr>Wingdings</vt:lpstr>
      <vt:lpstr>NPTU-Course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第一支 Node.js 專案</dc:title>
  <dc:creator>Still Hsu</dc:creator>
  <cp:keywords/>
  <cp:lastModifiedBy>Still Hsu</cp:lastModifiedBy>
  <cp:revision>1</cp:revision>
  <dcterms:created xsi:type="dcterms:W3CDTF">2019-10-24T22:18:37Z</dcterms:created>
  <dcterms:modified xsi:type="dcterms:W3CDTF">2019-10-24T22:24:58Z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institute">
    <vt:lpwstr/>
  </property>
</Properties>
</file>