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82" r:id="rId6"/>
    <p:sldId id="260" r:id="rId7"/>
    <p:sldId id="261" r:id="rId8"/>
    <p:sldId id="262" r:id="rId9"/>
    <p:sldId id="263" r:id="rId10"/>
    <p:sldId id="268" r:id="rId11"/>
    <p:sldId id="264" r:id="rId12"/>
    <p:sldId id="265" r:id="rId13"/>
    <p:sldId id="283" r:id="rId14"/>
    <p:sldId id="266" r:id="rId15"/>
    <p:sldId id="267" r:id="rId16"/>
    <p:sldId id="269" r:id="rId17"/>
    <p:sldId id="270" r:id="rId18"/>
    <p:sldId id="271" r:id="rId19"/>
    <p:sldId id="272" r:id="rId20"/>
    <p:sldId id="273" r:id="rId21"/>
    <p:sldId id="275" r:id="rId22"/>
    <p:sldId id="276" r:id="rId23"/>
    <p:sldId id="277" r:id="rId24"/>
    <p:sldId id="278" r:id="rId25"/>
    <p:sldId id="279" r:id="rId26"/>
    <p:sldId id="281"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13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1371600" y="3270250"/>
            <a:ext cx="6400800" cy="2209800"/>
          </a:xfrm>
          <a:prstGeom prst="rect">
            <a:avLst/>
          </a:prstGeom>
        </p:spPr>
        <p:txBody>
          <a:bodyPr/>
          <a:lstStyle>
            <a:lvl1pPr marL="0" indent="0" algn="ctr">
              <a:buFont typeface="Wingdings" pitchFamily="2" charset="2"/>
              <a:buNone/>
              <a:defRPr sz="4000" b="1"/>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6409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7708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58787"/>
          </a:xfrm>
          <a:prstGeom prst="rect">
            <a:avLst/>
          </a:prstGeom>
        </p:spPr>
        <p:txBody>
          <a:bodyPr/>
          <a:lstStyle>
            <a:lvl1pPr algn="l">
              <a:defRPr sz="2000" b="1"/>
            </a:lvl1pPr>
          </a:lstStyle>
          <a:p>
            <a:r>
              <a:rPr lang="en-US" altLang="zh-TW" dirty="0"/>
              <a:t>Click to edit Master title style</a:t>
            </a:r>
            <a:endParaRPr lang="en-US" dirty="0"/>
          </a:p>
        </p:txBody>
      </p:sp>
      <p:sp>
        <p:nvSpPr>
          <p:cNvPr id="3" name="Content Placeholder 2"/>
          <p:cNvSpPr>
            <a:spLocks noGrp="1"/>
          </p:cNvSpPr>
          <p:nvPr>
            <p:ph idx="1"/>
          </p:nvPr>
        </p:nvSpPr>
        <p:spPr>
          <a:xfrm>
            <a:off x="3575050" y="1435100"/>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87211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altLang="zh-TW"/>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542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449262"/>
          </a:xfrm>
          <a:prstGeom prst="rect">
            <a:avLst/>
          </a:prstGeom>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1600200"/>
            <a:ext cx="8229600" cy="4530725"/>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306947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a:prstGeom prst="rect">
            <a:avLst/>
          </a:prstGeo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277813"/>
            <a:ext cx="6019800" cy="5853112"/>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863411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10/25/2019</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8399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lipArt Placeholder 3"/>
          <p:cNvSpPr>
            <a:spLocks noGrp="1"/>
          </p:cNvSpPr>
          <p:nvPr>
            <p:ph type="clipArt" sz="half" idx="2"/>
          </p:nvPr>
        </p:nvSpPr>
        <p:spPr>
          <a:xfrm>
            <a:off x="4648200" y="1600200"/>
            <a:ext cx="4038600" cy="4530725"/>
          </a:xfrm>
          <a:prstGeom prst="rect">
            <a:avLst/>
          </a:prstGeom>
        </p:spPr>
        <p:txBody>
          <a:bodyPr/>
          <a:lstStyle/>
          <a:p>
            <a:r>
              <a:rPr lang="en-US" altLang="zh-TW"/>
              <a:t>Click icon to add online image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179828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a:xfrm>
            <a:off x="457200" y="980728"/>
            <a:ext cx="8229600" cy="515019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14048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大綱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228600" y="685800"/>
            <a:ext cx="8229600" cy="1589451"/>
          </a:xfrm>
          <a:prstGeom prst="rect">
            <a:avLst/>
          </a:prstGeom>
        </p:spPr>
        <p:txBody>
          <a:bodyPr/>
          <a:lstStyle>
            <a:lvl1pPr algn="l">
              <a:defRPr sz="3000" b="1">
                <a:solidFill>
                  <a:schemeClr val="tx1"/>
                </a:solidFill>
              </a:defRPr>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228599" y="2768138"/>
            <a:ext cx="8229599" cy="2711912"/>
          </a:xfrm>
          <a:prstGeom prst="rect">
            <a:avLst/>
          </a:prstGeom>
        </p:spPr>
        <p:txBody>
          <a:bodyPr/>
          <a:lstStyle>
            <a:lvl1pPr marL="457200" indent="-457200" algn="l">
              <a:buSzPct val="100000"/>
              <a:buFont typeface="Wingdings" panose="05000000000000000000" pitchFamily="2" charset="2"/>
              <a:buChar char="§"/>
              <a:defRPr sz="3000" b="0"/>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38203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標題投影片 + 浮水印">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1" name="Rectangle 8" descr="Gold bar">
            <a:extLst>
              <a:ext uri="{FF2B5EF4-FFF2-40B4-BE49-F238E27FC236}">
                <a16:creationId xmlns:a16="http://schemas.microsoft.com/office/drawing/2014/main" id="{4CEEC8E9-5A43-42CD-B4B9-6C39E136CC2E}"/>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descr="Orange bar">
            <a:extLst>
              <a:ext uri="{FF2B5EF4-FFF2-40B4-BE49-F238E27FC236}">
                <a16:creationId xmlns:a16="http://schemas.microsoft.com/office/drawing/2014/main" id="{C119B825-3282-4974-814F-83FCE640B23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descr="Slate bar">
            <a:extLst>
              <a:ext uri="{FF2B5EF4-FFF2-40B4-BE49-F238E27FC236}">
                <a16:creationId xmlns:a16="http://schemas.microsoft.com/office/drawing/2014/main" id="{4F55FCC2-8E54-4D23-B880-630A835CA1FD}"/>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
            <a:extLst>
              <a:ext uri="{FF2B5EF4-FFF2-40B4-BE49-F238E27FC236}">
                <a16:creationId xmlns:a16="http://schemas.microsoft.com/office/drawing/2014/main" id="{71B9AEDB-BCFF-4C29-8411-B045D13536D5}"/>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0" name="Rectangle 2">
            <a:extLst>
              <a:ext uri="{FF2B5EF4-FFF2-40B4-BE49-F238E27FC236}">
                <a16:creationId xmlns:a16="http://schemas.microsoft.com/office/drawing/2014/main" id="{2AED8E50-C875-4879-BFC0-E7BF0E4386BE}"/>
              </a:ext>
            </a:extLst>
          </p:cNvPr>
          <p:cNvSpPr txBox="1">
            <a:spLocks noChangeArrowheads="1"/>
          </p:cNvSpPr>
          <p:nvPr userDrawn="1"/>
        </p:nvSpPr>
        <p:spPr bwMode="auto">
          <a:xfrm>
            <a:off x="184893" y="2944363"/>
            <a:ext cx="8707587" cy="316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58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TW" altLang="en-US" sz="4000" b="1" dirty="0"/>
              <a:t>教育部新型態資安實務示範課程</a:t>
            </a:r>
            <a:endParaRPr lang="en-US" altLang="zh-TW" sz="4000" b="1" dirty="0"/>
          </a:p>
          <a:p>
            <a:r>
              <a:rPr lang="zh-TW" altLang="en-US" sz="4000" b="1" dirty="0"/>
              <a:t>發展計畫</a:t>
            </a:r>
            <a:endParaRPr lang="en-US" altLang="zh-TW" sz="4000" b="1" dirty="0"/>
          </a:p>
          <a:p>
            <a:endParaRPr lang="en-US" altLang="zh-TW" sz="4000" b="1" dirty="0"/>
          </a:p>
          <a:p>
            <a:r>
              <a:rPr lang="zh-TW" altLang="en-US" sz="4000" b="1" kern="0" dirty="0"/>
              <a:t>國立屏東大學資料庫安全實務團隊</a:t>
            </a:r>
            <a:endParaRPr lang="en-US" altLang="zh-TW" sz="4000" b="1" kern="0" dirty="0"/>
          </a:p>
          <a:p>
            <a:endParaRPr lang="zh-TW" altLang="en-US" sz="4400" b="1" kern="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420565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2880360"/>
            <a:ext cx="7772400" cy="1143000"/>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Tree>
    <p:extLst>
      <p:ext uri="{BB962C8B-B14F-4D97-AF65-F5344CB8AC3E}">
        <p14:creationId xmlns:p14="http://schemas.microsoft.com/office/powerpoint/2010/main" val="86958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章節副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2523518"/>
            <a:ext cx="7772400" cy="1898853"/>
          </a:xfrm>
          <a:prstGeom prst="rect">
            <a:avLst/>
          </a:prstGeom>
        </p:spPr>
        <p:txBody>
          <a:bodyPr anchor="t"/>
          <a:lstStyle>
            <a:lvl1pPr algn="ctr">
              <a:defRPr sz="4400" b="1" cap="all"/>
            </a:lvl1pPr>
          </a:lstStyle>
          <a:p>
            <a:r>
              <a:rPr lang="en-US" altLang="zh-TW" dirty="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613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4648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8" name="Title 1">
            <a:extLst>
              <a:ext uri="{FF2B5EF4-FFF2-40B4-BE49-F238E27FC236}">
                <a16:creationId xmlns:a16="http://schemas.microsoft.com/office/drawing/2014/main" id="{71203D04-1BAA-440C-A365-B29A4F2FEFF1}"/>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685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TW"/>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Date Placeholder 6"/>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92172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6" name="Title 1">
            <a:extLst>
              <a:ext uri="{FF2B5EF4-FFF2-40B4-BE49-F238E27FC236}">
                <a16:creationId xmlns:a16="http://schemas.microsoft.com/office/drawing/2014/main" id="{4FA48DA0-6574-4D29-86D9-9F9641477335}"/>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15844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DF925A2-9B04-41AD-AF8B-82A5F4D315EC}" type="datetimeFigureOut">
              <a:rPr lang="en-US" smtClean="0"/>
              <a:t>10/25/2019</a:t>
            </a:fld>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950C51-85E1-4166-98BA-4226DDC92F1D}" type="slidenum">
              <a:rPr lang="en-US" smtClean="0"/>
              <a:t>‹#›</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 name="Line 8">
            <a:extLst>
              <a:ext uri="{FF2B5EF4-FFF2-40B4-BE49-F238E27FC236}">
                <a16:creationId xmlns:a16="http://schemas.microsoft.com/office/drawing/2014/main" id="{D716EBBB-2029-46AB-9536-AAE61F026E91}"/>
              </a:ext>
            </a:extLst>
          </p:cNvPr>
          <p:cNvSpPr>
            <a:spLocks noChangeShapeType="1"/>
          </p:cNvSpPr>
          <p:nvPr userDrawn="1"/>
        </p:nvSpPr>
        <p:spPr bwMode="auto">
          <a:xfrm>
            <a:off x="395536" y="90872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2">
            <a:extLst>
              <a:ext uri="{FF2B5EF4-FFF2-40B4-BE49-F238E27FC236}">
                <a16:creationId xmlns:a16="http://schemas.microsoft.com/office/drawing/2014/main" id="{5E80AC26-2292-4FF2-8E3A-D103A435D4C3}"/>
              </a:ext>
            </a:extLst>
          </p:cNvPr>
          <p:cNvSpPr>
            <a:spLocks noGrp="1" noChangeArrowheads="1"/>
          </p:cNvSpPr>
          <p:nvPr>
            <p:ph type="title"/>
          </p:nvPr>
        </p:nvSpPr>
        <p:spPr bwMode="auto">
          <a:xfrm>
            <a:off x="457200" y="116633"/>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endParaRPr lang="en-US" dirty="0"/>
          </a:p>
        </p:txBody>
      </p:sp>
      <p:sp>
        <p:nvSpPr>
          <p:cNvPr id="13" name="Rectangle 3">
            <a:extLst>
              <a:ext uri="{FF2B5EF4-FFF2-40B4-BE49-F238E27FC236}">
                <a16:creationId xmlns:a16="http://schemas.microsoft.com/office/drawing/2014/main" id="{0D7A6E2F-00D1-4D6F-9A6C-316CF984C62A}"/>
              </a:ext>
            </a:extLst>
          </p:cNvPr>
          <p:cNvSpPr>
            <a:spLocks noGrp="1" noChangeArrowheads="1"/>
          </p:cNvSpPr>
          <p:nvPr>
            <p:ph type="body" idx="1"/>
          </p:nvPr>
        </p:nvSpPr>
        <p:spPr bwMode="auto">
          <a:xfrm>
            <a:off x="457200" y="980728"/>
            <a:ext cx="8229600" cy="51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49052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91" r:id="rId3"/>
    <p:sldLayoutId id="2147483687" r:id="rId4"/>
    <p:sldLayoutId id="2147483690" r:id="rId5"/>
    <p:sldLayoutId id="2147483688"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rtl="0" eaLnBrk="1" fontAlgn="base" hangingPunct="1">
        <a:spcBef>
          <a:spcPct val="0"/>
        </a:spcBef>
        <a:spcAft>
          <a:spcPct val="0"/>
        </a:spcAft>
        <a:defRPr sz="3200" baseline="0">
          <a:solidFill>
            <a:schemeClr val="tx2"/>
          </a:solidFill>
          <a:latin typeface="+mj-ea"/>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3200" baseline="0">
          <a:solidFill>
            <a:schemeClr val="tx1"/>
          </a:solidFill>
          <a:latin typeface="+mj-ea"/>
          <a:ea typeface="+mj-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800" baseline="0">
          <a:solidFill>
            <a:schemeClr val="tx1"/>
          </a:solidFill>
          <a:latin typeface="+mj-ea"/>
          <a:ea typeface="+mj-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400" baseline="0">
          <a:solidFill>
            <a:schemeClr val="tx1"/>
          </a:solidFill>
          <a:latin typeface="+mj-ea"/>
          <a:ea typeface="+mj-ea"/>
        </a:defRPr>
      </a:lvl3pPr>
      <a:lvl4pPr marL="1600200" indent="-228600" algn="l" rtl="0" eaLnBrk="1" fontAlgn="base" hangingPunct="1">
        <a:spcBef>
          <a:spcPct val="20000"/>
        </a:spcBef>
        <a:spcAft>
          <a:spcPct val="0"/>
        </a:spcAft>
        <a:buClr>
          <a:schemeClr val="bg2"/>
        </a:buClr>
        <a:buFont typeface="Wingdings" pitchFamily="2" charset="2"/>
        <a:buChar char="§"/>
        <a:defRPr sz="2000" baseline="0">
          <a:solidFill>
            <a:schemeClr val="tx1"/>
          </a:solidFill>
          <a:latin typeface="+mj-ea"/>
          <a:ea typeface="+mj-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baseline="0">
          <a:solidFill>
            <a:schemeClr val="tx1"/>
          </a:solidFill>
          <a:latin typeface="+mj-ea"/>
          <a:ea typeface="+mj-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跨網站指令碼 (XSS) 簡介及防範</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Node.js XSS 防禦措施</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t>Node.js XSS 防禦措施前言</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注意事項</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lvl="1"/>
            <a:r>
              <a:t>每道所新增的防禦措施都可能會有缺點</a:t>
            </a:r>
          </a:p>
          <a:p>
            <a:pPr lvl="2"/>
            <a:r>
              <a:t>因此在防禦時，每道防線都要確實做好</a:t>
            </a:r>
          </a:p>
          <a:p>
            <a:pPr lvl="1"/>
            <a:r>
              <a:t>千萬不能相信使用者所提供的任何東西</a:t>
            </a:r>
          </a:p>
          <a:p>
            <a:pPr lvl="2"/>
            <a:r>
              <a:t>不論使用者是有意還是無意的，只要前後端有處理使用者可提供的物件都有可能會有缺失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dirty="0"/>
              <a:t>Node.js XSS </a:t>
            </a:r>
            <a:r>
              <a:rPr dirty="0" err="1"/>
              <a:t>防禦措施</a:t>
            </a:r>
            <a:r>
              <a:rPr lang="zh-TW" altLang="en-US" dirty="0"/>
              <a:t>實作</a:t>
            </a:r>
            <a:endParaRPr dirty="0"/>
          </a:p>
        </p:txBody>
      </p:sp>
    </p:spTree>
    <p:extLst>
      <p:ext uri="{BB962C8B-B14F-4D97-AF65-F5344CB8AC3E}">
        <p14:creationId xmlns:p14="http://schemas.microsoft.com/office/powerpoint/2010/main" val="258689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a:t>Helmet</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Helmet </a:t>
            </a:r>
            <a:r>
              <a:rPr dirty="0" err="1"/>
              <a:t>是一套專門與</a:t>
            </a:r>
            <a:r>
              <a:rPr dirty="0"/>
              <a:t> Express </a:t>
            </a:r>
            <a:r>
              <a:rPr dirty="0" err="1"/>
              <a:t>搭配的</a:t>
            </a:r>
            <a:r>
              <a:rPr dirty="0"/>
              <a:t> Node.js </a:t>
            </a:r>
            <a:r>
              <a:rPr dirty="0" err="1"/>
              <a:t>套件</a:t>
            </a:r>
            <a:endParaRPr dirty="0"/>
          </a:p>
          <a:p>
            <a:r>
              <a:rPr dirty="0"/>
              <a:t>Helmet </a:t>
            </a:r>
            <a:r>
              <a:rPr dirty="0" err="1"/>
              <a:t>將自動套用某些防止第三方攻擊的</a:t>
            </a:r>
            <a:r>
              <a:rPr dirty="0"/>
              <a:t> HTTP Header</a:t>
            </a:r>
          </a:p>
          <a:p>
            <a:r>
              <a:rPr dirty="0" err="1"/>
              <a:t>安裝</a:t>
            </a:r>
            <a:endParaRPr dirty="0"/>
          </a:p>
          <a:p>
            <a:pPr lvl="1"/>
            <a:r>
              <a:rPr sz="2200" dirty="0" err="1">
                <a:latin typeface="Courier"/>
              </a:rPr>
              <a:t>npm</a:t>
            </a:r>
            <a:r>
              <a:rPr sz="2200" dirty="0">
                <a:latin typeface="Courier"/>
              </a:rPr>
              <a:t> install helmet --save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Helmet 使用</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2000" b="1" dirty="0">
                <a:solidFill>
                  <a:srgbClr val="007020"/>
                </a:solidFill>
                <a:latin typeface="Courier"/>
              </a:rPr>
              <a:t>let</a:t>
            </a:r>
            <a:r>
              <a:rPr sz="2000" dirty="0">
                <a:latin typeface="Courier"/>
              </a:rPr>
              <a:t> express </a:t>
            </a:r>
            <a:r>
              <a:rPr sz="2000" dirty="0">
                <a:solidFill>
                  <a:srgbClr val="666666"/>
                </a:solidFill>
                <a:latin typeface="Courier"/>
              </a:rPr>
              <a:t>=</a:t>
            </a:r>
            <a:r>
              <a:rPr sz="2000" dirty="0">
                <a:latin typeface="Courier"/>
              </a:rPr>
              <a:t> </a:t>
            </a:r>
            <a:r>
              <a:rPr sz="2000" dirty="0">
                <a:solidFill>
                  <a:srgbClr val="7D9029"/>
                </a:solidFill>
                <a:latin typeface="Courier"/>
              </a:rPr>
              <a:t>require</a:t>
            </a:r>
            <a:r>
              <a:rPr sz="2000" dirty="0">
                <a:latin typeface="Courier"/>
              </a:rPr>
              <a:t>(</a:t>
            </a:r>
            <a:r>
              <a:rPr sz="2000" dirty="0">
                <a:solidFill>
                  <a:srgbClr val="4070A0"/>
                </a:solidFill>
                <a:latin typeface="Courier"/>
              </a:rPr>
              <a:t>'express'</a:t>
            </a:r>
            <a:r>
              <a:rPr sz="2000" dirty="0">
                <a:latin typeface="Courier"/>
              </a:rPr>
              <a:t>)</a:t>
            </a:r>
            <a:r>
              <a:rPr sz="2000" dirty="0">
                <a:solidFill>
                  <a:srgbClr val="666666"/>
                </a:solidFill>
                <a:latin typeface="Courier"/>
              </a:rPr>
              <a:t>;</a:t>
            </a:r>
            <a:br>
              <a:rPr sz="3600" dirty="0"/>
            </a:br>
            <a:r>
              <a:rPr sz="2000" b="1" dirty="0">
                <a:solidFill>
                  <a:srgbClr val="007020"/>
                </a:solidFill>
                <a:latin typeface="Courier"/>
              </a:rPr>
              <a:t>let</a:t>
            </a:r>
            <a:r>
              <a:rPr sz="2000" dirty="0">
                <a:latin typeface="Courier"/>
              </a:rPr>
              <a:t> helmet </a:t>
            </a:r>
            <a:r>
              <a:rPr sz="2000" dirty="0">
                <a:solidFill>
                  <a:srgbClr val="666666"/>
                </a:solidFill>
                <a:latin typeface="Courier"/>
              </a:rPr>
              <a:t>=</a:t>
            </a:r>
            <a:r>
              <a:rPr sz="2000" dirty="0">
                <a:latin typeface="Courier"/>
              </a:rPr>
              <a:t> </a:t>
            </a:r>
            <a:r>
              <a:rPr sz="2000" dirty="0">
                <a:solidFill>
                  <a:srgbClr val="7D9029"/>
                </a:solidFill>
                <a:latin typeface="Courier"/>
              </a:rPr>
              <a:t>require</a:t>
            </a:r>
            <a:r>
              <a:rPr sz="2000" dirty="0">
                <a:latin typeface="Courier"/>
              </a:rPr>
              <a:t>(</a:t>
            </a:r>
            <a:r>
              <a:rPr sz="2000" dirty="0">
                <a:solidFill>
                  <a:srgbClr val="4070A0"/>
                </a:solidFill>
                <a:latin typeface="Courier"/>
              </a:rPr>
              <a:t>'helmet'</a:t>
            </a:r>
            <a:r>
              <a:rPr sz="2000" dirty="0">
                <a:latin typeface="Courier"/>
              </a:rPr>
              <a:t>)</a:t>
            </a:r>
            <a:r>
              <a:rPr sz="2000" dirty="0">
                <a:solidFill>
                  <a:srgbClr val="666666"/>
                </a:solidFill>
                <a:latin typeface="Courier"/>
              </a:rPr>
              <a:t>;</a:t>
            </a:r>
            <a:br>
              <a:rPr sz="3600" dirty="0"/>
            </a:br>
            <a:r>
              <a:rPr sz="2000" b="1" dirty="0">
                <a:solidFill>
                  <a:srgbClr val="007020"/>
                </a:solidFill>
                <a:latin typeface="Courier"/>
              </a:rPr>
              <a:t>let</a:t>
            </a:r>
            <a:r>
              <a:rPr sz="2000" dirty="0">
                <a:latin typeface="Courier"/>
              </a:rPr>
              <a:t> app </a:t>
            </a:r>
            <a:r>
              <a:rPr sz="2000" dirty="0">
                <a:solidFill>
                  <a:srgbClr val="666666"/>
                </a:solidFill>
                <a:latin typeface="Courier"/>
              </a:rPr>
              <a:t>=</a:t>
            </a:r>
            <a:r>
              <a:rPr sz="2000" dirty="0">
                <a:latin typeface="Courier"/>
              </a:rPr>
              <a:t> </a:t>
            </a:r>
            <a:r>
              <a:rPr sz="2000" dirty="0">
                <a:solidFill>
                  <a:srgbClr val="7D9029"/>
                </a:solidFill>
                <a:latin typeface="Courier"/>
              </a:rPr>
              <a:t>express</a:t>
            </a:r>
            <a:r>
              <a:rPr sz="2000" dirty="0">
                <a:latin typeface="Courier"/>
              </a:rPr>
              <a:t>()</a:t>
            </a:r>
            <a:r>
              <a:rPr sz="2000" dirty="0">
                <a:solidFill>
                  <a:srgbClr val="666666"/>
                </a:solidFill>
                <a:latin typeface="Courier"/>
              </a:rPr>
              <a:t>;</a:t>
            </a:r>
            <a:br>
              <a:rPr sz="3600" dirty="0"/>
            </a:br>
            <a:br>
              <a:rPr sz="3600" dirty="0"/>
            </a:br>
            <a:r>
              <a:rPr sz="2000" i="1" dirty="0">
                <a:solidFill>
                  <a:srgbClr val="60A0B0"/>
                </a:solidFill>
                <a:latin typeface="Courier"/>
              </a:rPr>
              <a:t>// </a:t>
            </a:r>
            <a:r>
              <a:rPr sz="2000" i="1" dirty="0" err="1">
                <a:solidFill>
                  <a:srgbClr val="60A0B0"/>
                </a:solidFill>
                <a:latin typeface="Courier"/>
              </a:rPr>
              <a:t>選項一</a:t>
            </a:r>
            <a:r>
              <a:rPr sz="2000" i="1" dirty="0">
                <a:solidFill>
                  <a:srgbClr val="60A0B0"/>
                </a:solidFill>
                <a:latin typeface="Courier"/>
              </a:rPr>
              <a:t>：</a:t>
            </a:r>
            <a:br>
              <a:rPr sz="3600" dirty="0"/>
            </a:br>
            <a:r>
              <a:rPr sz="2000" i="1" dirty="0">
                <a:solidFill>
                  <a:srgbClr val="60A0B0"/>
                </a:solidFill>
                <a:latin typeface="Courier"/>
              </a:rPr>
              <a:t>//      </a:t>
            </a:r>
            <a:r>
              <a:rPr sz="2000" i="1" dirty="0" err="1">
                <a:solidFill>
                  <a:srgbClr val="60A0B0"/>
                </a:solidFill>
                <a:latin typeface="Courier"/>
              </a:rPr>
              <a:t>使用</a:t>
            </a:r>
            <a:r>
              <a:rPr sz="2000" i="1" dirty="0">
                <a:solidFill>
                  <a:srgbClr val="60A0B0"/>
                </a:solidFill>
                <a:latin typeface="Courier"/>
              </a:rPr>
              <a:t> Helmet </a:t>
            </a:r>
            <a:r>
              <a:rPr sz="2000" i="1" dirty="0" err="1">
                <a:solidFill>
                  <a:srgbClr val="60A0B0"/>
                </a:solidFill>
                <a:latin typeface="Courier"/>
              </a:rPr>
              <a:t>所提供的預設值</a:t>
            </a:r>
            <a:br>
              <a:rPr sz="3600" dirty="0"/>
            </a:br>
            <a:r>
              <a:rPr sz="2000" i="1" dirty="0">
                <a:solidFill>
                  <a:srgbClr val="60A0B0"/>
                </a:solidFill>
                <a:latin typeface="Courier"/>
              </a:rPr>
              <a:t>//      </a:t>
            </a:r>
            <a:r>
              <a:rPr sz="2000" i="1" dirty="0" err="1">
                <a:solidFill>
                  <a:srgbClr val="60A0B0"/>
                </a:solidFill>
                <a:latin typeface="Courier"/>
              </a:rPr>
              <a:t>預設值詳情請見</a:t>
            </a:r>
            <a:r>
              <a:rPr sz="2000" i="1" dirty="0">
                <a:solidFill>
                  <a:srgbClr val="60A0B0"/>
                </a:solidFill>
                <a:latin typeface="Courier"/>
              </a:rPr>
              <a:t> https://helmetjs.github.io/</a:t>
            </a:r>
            <a:br>
              <a:rPr sz="3600" dirty="0"/>
            </a:br>
            <a:r>
              <a:rPr sz="2000" dirty="0" err="1">
                <a:solidFill>
                  <a:srgbClr val="19177C"/>
                </a:solidFill>
                <a:latin typeface="Courier"/>
              </a:rPr>
              <a:t>app</a:t>
            </a:r>
            <a:r>
              <a:rPr sz="2000" dirty="0" err="1">
                <a:latin typeface="Courier"/>
              </a:rPr>
              <a:t>.</a:t>
            </a:r>
            <a:r>
              <a:rPr sz="2000" dirty="0" err="1">
                <a:solidFill>
                  <a:srgbClr val="7D9029"/>
                </a:solidFill>
                <a:latin typeface="Courier"/>
              </a:rPr>
              <a:t>use</a:t>
            </a:r>
            <a:r>
              <a:rPr sz="2000" dirty="0">
                <a:latin typeface="Courier"/>
              </a:rPr>
              <a:t>(</a:t>
            </a:r>
            <a:r>
              <a:rPr sz="2000" dirty="0">
                <a:solidFill>
                  <a:srgbClr val="7D9029"/>
                </a:solidFill>
                <a:latin typeface="Courier"/>
              </a:rPr>
              <a:t>helmet</a:t>
            </a:r>
            <a:r>
              <a:rPr sz="2000" dirty="0">
                <a:latin typeface="Courier"/>
              </a:rPr>
              <a:t>())</a:t>
            </a:r>
            <a:r>
              <a:rPr sz="2000" dirty="0">
                <a:solidFill>
                  <a:srgbClr val="666666"/>
                </a:solidFill>
                <a:latin typeface="Courier"/>
              </a:rPr>
              <a:t>;</a:t>
            </a:r>
            <a:br>
              <a:rPr sz="3600" dirty="0"/>
            </a:br>
            <a:br>
              <a:rPr sz="3600" dirty="0"/>
            </a:br>
            <a:r>
              <a:rPr sz="2000" i="1" dirty="0">
                <a:solidFill>
                  <a:srgbClr val="60A0B0"/>
                </a:solidFill>
                <a:latin typeface="Courier"/>
              </a:rPr>
              <a:t>// </a:t>
            </a:r>
            <a:r>
              <a:rPr sz="2000" i="1" dirty="0" err="1">
                <a:solidFill>
                  <a:srgbClr val="60A0B0"/>
                </a:solidFill>
                <a:latin typeface="Courier"/>
              </a:rPr>
              <a:t>選項二</a:t>
            </a:r>
            <a:r>
              <a:rPr sz="2000" i="1" dirty="0">
                <a:solidFill>
                  <a:srgbClr val="60A0B0"/>
                </a:solidFill>
                <a:latin typeface="Courier"/>
              </a:rPr>
              <a:t>：</a:t>
            </a:r>
            <a:br>
              <a:rPr sz="3600" dirty="0"/>
            </a:br>
            <a:r>
              <a:rPr sz="2000" i="1" dirty="0">
                <a:solidFill>
                  <a:srgbClr val="60A0B0"/>
                </a:solidFill>
                <a:latin typeface="Courier"/>
              </a:rPr>
              <a:t>//      </a:t>
            </a:r>
            <a:r>
              <a:rPr sz="2000" i="1" dirty="0" err="1">
                <a:solidFill>
                  <a:srgbClr val="60A0B0"/>
                </a:solidFill>
                <a:latin typeface="Courier"/>
              </a:rPr>
              <a:t>自行選擇使用</a:t>
            </a:r>
            <a:r>
              <a:rPr sz="2000" i="1" dirty="0">
                <a:solidFill>
                  <a:srgbClr val="60A0B0"/>
                </a:solidFill>
                <a:latin typeface="Courier"/>
              </a:rPr>
              <a:t> Helmet </a:t>
            </a:r>
            <a:r>
              <a:rPr sz="2000" i="1" dirty="0" err="1">
                <a:solidFill>
                  <a:srgbClr val="60A0B0"/>
                </a:solidFill>
                <a:latin typeface="Courier"/>
              </a:rPr>
              <a:t>所提供的防禦措施</a:t>
            </a:r>
            <a:br>
              <a:rPr sz="3600" dirty="0"/>
            </a:br>
            <a:r>
              <a:rPr sz="2000" dirty="0" err="1">
                <a:solidFill>
                  <a:srgbClr val="19177C"/>
                </a:solidFill>
                <a:latin typeface="Courier"/>
              </a:rPr>
              <a:t>app</a:t>
            </a:r>
            <a:r>
              <a:rPr sz="2000" dirty="0" err="1">
                <a:latin typeface="Courier"/>
              </a:rPr>
              <a:t>.</a:t>
            </a:r>
            <a:r>
              <a:rPr sz="2000" dirty="0" err="1">
                <a:solidFill>
                  <a:srgbClr val="7D9029"/>
                </a:solidFill>
                <a:latin typeface="Courier"/>
              </a:rPr>
              <a:t>use</a:t>
            </a:r>
            <a:r>
              <a:rPr sz="2000" dirty="0">
                <a:latin typeface="Courier"/>
              </a:rPr>
              <a:t>(</a:t>
            </a:r>
            <a:r>
              <a:rPr sz="2000" dirty="0" err="1">
                <a:solidFill>
                  <a:srgbClr val="19177C"/>
                </a:solidFill>
                <a:latin typeface="Courier"/>
              </a:rPr>
              <a:t>helmet</a:t>
            </a:r>
            <a:r>
              <a:rPr sz="2000" dirty="0" err="1">
                <a:latin typeface="Courier"/>
              </a:rPr>
              <a:t>.</a:t>
            </a:r>
            <a:r>
              <a:rPr sz="2000" dirty="0" err="1">
                <a:solidFill>
                  <a:srgbClr val="7D9029"/>
                </a:solidFill>
                <a:latin typeface="Courier"/>
              </a:rPr>
              <a:t>xssFilter</a:t>
            </a:r>
            <a:r>
              <a:rPr sz="2000" dirty="0">
                <a:latin typeface="Courier"/>
              </a:rPr>
              <a:t>())</a:t>
            </a:r>
            <a:r>
              <a:rPr sz="2000" dirty="0">
                <a:solidFill>
                  <a:srgbClr val="666666"/>
                </a:solidFill>
                <a:latin typeface="Courier"/>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清理/跳離使用者所提供的字串</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DOMPurify</a:t>
            </a:r>
            <a:endParaRPr dirty="0"/>
          </a:p>
          <a:p>
            <a:r>
              <a:rPr dirty="0"/>
              <a:t>HTML </a:t>
            </a:r>
            <a:r>
              <a:rPr dirty="0" err="1"/>
              <a:t>跳離</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DOMPurify</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清理</a:t>
            </a:r>
            <a:r>
              <a:rPr dirty="0"/>
              <a:t> HTML </a:t>
            </a:r>
            <a:r>
              <a:rPr dirty="0" err="1"/>
              <a:t>字串</a:t>
            </a:r>
            <a:endParaRPr dirty="0"/>
          </a:p>
          <a:p>
            <a:pPr lvl="1"/>
            <a:r>
              <a:rPr dirty="0" err="1"/>
              <a:t>降低</a:t>
            </a:r>
            <a:r>
              <a:rPr dirty="0"/>
              <a:t> XSS </a:t>
            </a:r>
            <a:r>
              <a:rPr dirty="0" err="1"/>
              <a:t>可能性</a:t>
            </a:r>
            <a:endParaRPr dirty="0"/>
          </a:p>
          <a:p>
            <a:r>
              <a:rPr dirty="0" err="1"/>
              <a:t>FastMail</a:t>
            </a:r>
            <a:r>
              <a:rPr dirty="0"/>
              <a:t> </a:t>
            </a:r>
            <a:r>
              <a:rPr dirty="0" err="1"/>
              <a:t>贊助開發</a:t>
            </a:r>
            <a:endParaRPr dirty="0"/>
          </a:p>
          <a:p>
            <a:pPr lvl="1"/>
            <a:r>
              <a:rPr dirty="0" err="1"/>
              <a:t>有持續進行的</a:t>
            </a:r>
            <a:r>
              <a:rPr dirty="0"/>
              <a:t> Bug Bounty </a:t>
            </a:r>
            <a:r>
              <a:rPr dirty="0" err="1"/>
              <a:t>計畫</a:t>
            </a:r>
            <a:endParaRPr dirty="0"/>
          </a:p>
          <a:p>
            <a:pPr lvl="1"/>
            <a:r>
              <a:rPr dirty="0" err="1"/>
              <a:t>找到漏洞並修補的頻率較高</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0F0994-262C-494B-ADB9-BC725C3D7F74}"/>
              </a:ext>
            </a:extLst>
          </p:cNvPr>
          <p:cNvSpPr>
            <a:spLocks noGrp="1"/>
          </p:cNvSpPr>
          <p:nvPr>
            <p:ph type="title"/>
          </p:nvPr>
        </p:nvSpPr>
        <p:spPr/>
        <p:txBody>
          <a:bodyPr/>
          <a:lstStyle/>
          <a:p>
            <a:r>
              <a:rPr lang="en-US" dirty="0" err="1"/>
              <a:t>DOMPurify</a:t>
            </a:r>
            <a:r>
              <a:rPr lang="zh-TW" altLang="en-US" dirty="0"/>
              <a:t>範例</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b="1" dirty="0">
                <a:solidFill>
                  <a:srgbClr val="007020"/>
                </a:solidFill>
                <a:latin typeface="Courier"/>
              </a:rPr>
              <a:t>const</a:t>
            </a:r>
            <a:r>
              <a:rPr sz="1800" dirty="0">
                <a:latin typeface="Courier"/>
              </a:rPr>
              <a:t> </a:t>
            </a:r>
            <a:r>
              <a:rPr sz="1800" dirty="0" err="1">
                <a:latin typeface="Courier"/>
              </a:rPr>
              <a:t>createDOMPurify</a:t>
            </a:r>
            <a:r>
              <a:rPr sz="1800" dirty="0">
                <a:latin typeface="Courier"/>
              </a:rPr>
              <a:t>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a:t>
            </a:r>
            <a:r>
              <a:rPr sz="1800" dirty="0" err="1">
                <a:solidFill>
                  <a:srgbClr val="4070A0"/>
                </a:solidFill>
                <a:latin typeface="Courier"/>
              </a:rPr>
              <a:t>dompurify</a:t>
            </a:r>
            <a:r>
              <a:rPr sz="1800" dirty="0">
                <a:solidFill>
                  <a:srgbClr val="4070A0"/>
                </a:solidFill>
                <a:latin typeface="Courier"/>
              </a:rPr>
              <a:t>'</a:t>
            </a:r>
            <a:r>
              <a:rPr sz="1800" dirty="0">
                <a:latin typeface="Courier"/>
              </a:rPr>
              <a:t>)</a:t>
            </a:r>
            <a:r>
              <a:rPr sz="1800" dirty="0">
                <a:solidFill>
                  <a:srgbClr val="666666"/>
                </a:solidFill>
                <a:latin typeface="Courier"/>
              </a:rPr>
              <a:t>;</a:t>
            </a:r>
            <a:br>
              <a:rPr dirty="0"/>
            </a:br>
            <a:r>
              <a:rPr sz="1800" b="1" dirty="0">
                <a:solidFill>
                  <a:srgbClr val="007020"/>
                </a:solidFill>
                <a:latin typeface="Courier"/>
              </a:rPr>
              <a:t>const</a:t>
            </a:r>
            <a:r>
              <a:rPr sz="1800" dirty="0">
                <a:latin typeface="Courier"/>
              </a:rPr>
              <a:t> </a:t>
            </a:r>
            <a:r>
              <a:rPr sz="1800" dirty="0">
                <a:solidFill>
                  <a:srgbClr val="666666"/>
                </a:solidFill>
                <a:latin typeface="Courier"/>
              </a:rPr>
              <a:t>{</a:t>
            </a:r>
            <a:r>
              <a:rPr sz="1800" dirty="0">
                <a:latin typeface="Courier"/>
              </a:rPr>
              <a:t> JSDOM </a:t>
            </a:r>
            <a:r>
              <a:rPr sz="1800" dirty="0">
                <a:solidFill>
                  <a:srgbClr val="666666"/>
                </a:solidFill>
                <a:latin typeface="Courier"/>
              </a:rPr>
              <a:t>}</a:t>
            </a:r>
            <a:r>
              <a:rPr sz="1800" dirty="0">
                <a:latin typeface="Courier"/>
              </a:rPr>
              <a:t> </a:t>
            </a:r>
            <a:r>
              <a:rPr sz="1800" dirty="0">
                <a:solidFill>
                  <a:srgbClr val="666666"/>
                </a:solidFill>
                <a:latin typeface="Courier"/>
              </a:rPr>
              <a:t>=</a:t>
            </a:r>
            <a:r>
              <a:rPr sz="1800" dirty="0">
                <a:latin typeface="Courier"/>
              </a:rPr>
              <a:t> </a:t>
            </a:r>
            <a:r>
              <a:rPr sz="1800" dirty="0">
                <a:solidFill>
                  <a:srgbClr val="7D9029"/>
                </a:solidFill>
                <a:latin typeface="Courier"/>
              </a:rPr>
              <a:t>require</a:t>
            </a:r>
            <a:r>
              <a:rPr sz="1800" dirty="0">
                <a:latin typeface="Courier"/>
              </a:rPr>
              <a:t>(</a:t>
            </a:r>
            <a:r>
              <a:rPr sz="1800" dirty="0">
                <a:solidFill>
                  <a:srgbClr val="4070A0"/>
                </a:solidFill>
                <a:latin typeface="Courier"/>
              </a:rPr>
              <a:t>'</a:t>
            </a:r>
            <a:r>
              <a:rPr sz="1800" dirty="0" err="1">
                <a:solidFill>
                  <a:srgbClr val="4070A0"/>
                </a:solidFill>
                <a:latin typeface="Courier"/>
              </a:rPr>
              <a:t>jsdom</a:t>
            </a:r>
            <a:r>
              <a:rPr sz="1800" dirty="0">
                <a:solidFill>
                  <a:srgbClr val="4070A0"/>
                </a:solidFill>
                <a:latin typeface="Courier"/>
              </a:rPr>
              <a:t>'</a:t>
            </a:r>
            <a:r>
              <a:rPr sz="1800" dirty="0">
                <a:latin typeface="Courier"/>
              </a:rPr>
              <a:t>)</a:t>
            </a:r>
            <a:r>
              <a:rPr sz="1800" dirty="0">
                <a:solidFill>
                  <a:srgbClr val="666666"/>
                </a:solidFill>
                <a:latin typeface="Courier"/>
              </a:rPr>
              <a:t>;</a:t>
            </a:r>
            <a:br>
              <a:rPr dirty="0"/>
            </a:br>
            <a:r>
              <a:rPr sz="1800" b="1" dirty="0">
                <a:solidFill>
                  <a:srgbClr val="007020"/>
                </a:solidFill>
                <a:latin typeface="Courier"/>
              </a:rPr>
              <a:t>const</a:t>
            </a:r>
            <a:r>
              <a:rPr sz="1800" dirty="0">
                <a:latin typeface="Courier"/>
              </a:rPr>
              <a:t> </a:t>
            </a:r>
            <a:r>
              <a:rPr sz="1800" dirty="0" err="1">
                <a:latin typeface="Courier"/>
              </a:rPr>
              <a:t>DOMPurify</a:t>
            </a:r>
            <a:r>
              <a:rPr sz="1800" dirty="0">
                <a:latin typeface="Courier"/>
              </a:rPr>
              <a:t> </a:t>
            </a:r>
            <a:r>
              <a:rPr sz="1800" dirty="0">
                <a:solidFill>
                  <a:srgbClr val="666666"/>
                </a:solidFill>
                <a:latin typeface="Courier"/>
              </a:rPr>
              <a:t>=</a:t>
            </a:r>
            <a:r>
              <a:rPr sz="1800" dirty="0">
                <a:latin typeface="Courier"/>
              </a:rPr>
              <a:t> </a:t>
            </a:r>
            <a:r>
              <a:rPr sz="1800" dirty="0" err="1">
                <a:solidFill>
                  <a:srgbClr val="7D9029"/>
                </a:solidFill>
                <a:latin typeface="Courier"/>
              </a:rPr>
              <a:t>createDOMPurify</a:t>
            </a:r>
            <a:r>
              <a:rPr sz="1800" dirty="0">
                <a:latin typeface="Courier"/>
              </a:rPr>
              <a:t>(window)</a:t>
            </a:r>
            <a:r>
              <a:rPr sz="1800" dirty="0">
                <a:solidFill>
                  <a:srgbClr val="666666"/>
                </a:solidFill>
                <a:latin typeface="Courier"/>
              </a:rPr>
              <a:t>;</a:t>
            </a:r>
            <a:br>
              <a:rPr dirty="0"/>
            </a:br>
            <a:br>
              <a:rPr dirty="0"/>
            </a:br>
            <a:r>
              <a:rPr sz="1800" i="1" dirty="0">
                <a:solidFill>
                  <a:srgbClr val="60A0B0"/>
                </a:solidFill>
                <a:latin typeface="Courier"/>
              </a:rPr>
              <a:t>// dirty </a:t>
            </a:r>
            <a:r>
              <a:rPr sz="1800" i="1" dirty="0" err="1">
                <a:solidFill>
                  <a:srgbClr val="60A0B0"/>
                </a:solidFill>
                <a:latin typeface="Courier"/>
              </a:rPr>
              <a:t>為不可信任的字串</a:t>
            </a:r>
            <a:br>
              <a:rPr dirty="0"/>
            </a:br>
            <a:r>
              <a:rPr sz="1800" i="1" dirty="0">
                <a:solidFill>
                  <a:srgbClr val="60A0B0"/>
                </a:solidFill>
                <a:latin typeface="Courier"/>
              </a:rPr>
              <a:t>// clean </a:t>
            </a:r>
            <a:r>
              <a:rPr sz="1800" i="1" dirty="0" err="1">
                <a:solidFill>
                  <a:srgbClr val="60A0B0"/>
                </a:solidFill>
                <a:latin typeface="Courier"/>
              </a:rPr>
              <a:t>為清理過後的字串</a:t>
            </a:r>
            <a:br>
              <a:rPr dirty="0"/>
            </a:br>
            <a:r>
              <a:rPr sz="1800" b="1" dirty="0">
                <a:solidFill>
                  <a:srgbClr val="007020"/>
                </a:solidFill>
                <a:latin typeface="Courier"/>
              </a:rPr>
              <a:t>const</a:t>
            </a:r>
            <a:r>
              <a:rPr sz="1800" dirty="0">
                <a:latin typeface="Courier"/>
              </a:rPr>
              <a:t> clean </a:t>
            </a:r>
            <a:r>
              <a:rPr sz="1800" dirty="0">
                <a:solidFill>
                  <a:srgbClr val="666666"/>
                </a:solidFill>
                <a:latin typeface="Courier"/>
              </a:rPr>
              <a:t>=</a:t>
            </a:r>
            <a:r>
              <a:rPr sz="1800" dirty="0">
                <a:latin typeface="Courier"/>
              </a:rPr>
              <a:t> </a:t>
            </a:r>
            <a:r>
              <a:rPr sz="1800" dirty="0" err="1">
                <a:solidFill>
                  <a:srgbClr val="19177C"/>
                </a:solidFill>
                <a:latin typeface="Courier"/>
              </a:rPr>
              <a:t>DOMPurify</a:t>
            </a:r>
            <a:r>
              <a:rPr sz="1800" dirty="0" err="1">
                <a:latin typeface="Courier"/>
              </a:rPr>
              <a:t>.</a:t>
            </a:r>
            <a:r>
              <a:rPr sz="1800" dirty="0" err="1">
                <a:solidFill>
                  <a:srgbClr val="7D9029"/>
                </a:solidFill>
                <a:latin typeface="Courier"/>
              </a:rPr>
              <a:t>sanitize</a:t>
            </a:r>
            <a:r>
              <a:rPr sz="1800" dirty="0">
                <a:latin typeface="Courier"/>
              </a:rPr>
              <a:t>(dirty)</a:t>
            </a:r>
            <a:r>
              <a:rPr sz="1800" dirty="0">
                <a:solidFill>
                  <a:srgbClr val="666666"/>
                </a:solidFill>
                <a:latin typeface="Courie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HTML 跳離</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可透過</a:t>
            </a:r>
            <a:r>
              <a:rPr dirty="0"/>
              <a:t> JavaScript 的 </a:t>
            </a:r>
            <a:r>
              <a:rPr sz="2200" dirty="0">
                <a:latin typeface="Courier"/>
              </a:rPr>
              <a:t>replace</a:t>
            </a:r>
            <a:r>
              <a:rPr dirty="0"/>
              <a:t> </a:t>
            </a:r>
            <a:r>
              <a:rPr dirty="0" err="1"/>
              <a:t>將敏感字元跳脫為無害的字元</a:t>
            </a:r>
            <a:endParaRPr dirty="0"/>
          </a:p>
          <a:p>
            <a:r>
              <a:rPr dirty="0"/>
              <a:t>e.g.</a:t>
            </a:r>
          </a:p>
          <a:p>
            <a:pPr marL="228600" lvl="0" indent="0">
              <a:buNone/>
            </a:pPr>
            <a:r>
              <a:rPr sz="1800" b="1" dirty="0">
                <a:solidFill>
                  <a:srgbClr val="007020"/>
                </a:solidFill>
                <a:latin typeface="Courier"/>
              </a:rPr>
              <a:t>let</a:t>
            </a:r>
            <a:r>
              <a:rPr sz="1800" dirty="0">
                <a:latin typeface="Courier"/>
              </a:rPr>
              <a:t> </a:t>
            </a:r>
            <a:r>
              <a:rPr sz="1800" dirty="0" err="1">
                <a:latin typeface="Courier"/>
              </a:rPr>
              <a:t>escapedInput</a:t>
            </a:r>
            <a:r>
              <a:rPr sz="1800" dirty="0">
                <a:latin typeface="Courier"/>
              </a:rPr>
              <a:t> </a:t>
            </a:r>
            <a:r>
              <a:rPr sz="1800" dirty="0">
                <a:solidFill>
                  <a:srgbClr val="666666"/>
                </a:solidFill>
                <a:latin typeface="Courier"/>
              </a:rPr>
              <a:t>=</a:t>
            </a:r>
            <a:r>
              <a:rPr sz="1800" dirty="0">
                <a:latin typeface="Courier"/>
              </a:rPr>
              <a:t> </a:t>
            </a:r>
            <a:r>
              <a:rPr sz="1800" dirty="0" err="1">
                <a:solidFill>
                  <a:srgbClr val="19177C"/>
                </a:solidFill>
                <a:latin typeface="Courier"/>
              </a:rPr>
              <a:t>sanitizedInput</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/&amp;/g</a:t>
            </a:r>
            <a:r>
              <a:rPr sz="1800" dirty="0">
                <a:solidFill>
                  <a:srgbClr val="666666"/>
                </a:solidFill>
                <a:latin typeface="Courier"/>
              </a:rPr>
              <a:t>,</a:t>
            </a:r>
            <a:r>
              <a:rPr sz="1800" dirty="0">
                <a:latin typeface="Courier"/>
              </a:rPr>
              <a:t> </a:t>
            </a:r>
            <a:r>
              <a:rPr sz="1800" dirty="0">
                <a:solidFill>
                  <a:srgbClr val="4070A0"/>
                </a:solidFill>
                <a:latin typeface="Courier"/>
              </a:rPr>
              <a:t>'&amp;amp;'</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/&lt;/g</a:t>
            </a:r>
            <a:r>
              <a:rPr sz="1800" dirty="0">
                <a:solidFill>
                  <a:srgbClr val="666666"/>
                </a:solidFill>
                <a:latin typeface="Courier"/>
              </a:rPr>
              <a:t>,</a:t>
            </a:r>
            <a:r>
              <a:rPr sz="1800" dirty="0">
                <a:latin typeface="Courier"/>
              </a:rPr>
              <a:t> </a:t>
            </a:r>
            <a:r>
              <a:rPr sz="1800" dirty="0">
                <a:solidFill>
                  <a:srgbClr val="4070A0"/>
                </a:solidFill>
                <a:latin typeface="Courier"/>
              </a:rPr>
              <a:t>'&amp;</a:t>
            </a:r>
            <a:r>
              <a:rPr sz="1800" dirty="0" err="1">
                <a:solidFill>
                  <a:srgbClr val="4070A0"/>
                </a:solidFill>
                <a:latin typeface="Courier"/>
              </a:rPr>
              <a:t>lt</a:t>
            </a:r>
            <a:r>
              <a:rPr sz="1800" dirty="0">
                <a:solidFill>
                  <a:srgbClr val="4070A0"/>
                </a:solidFill>
                <a:latin typeface="Courier"/>
              </a:rPr>
              <a:t>;'</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/"/g</a:t>
            </a:r>
            <a:r>
              <a:rPr sz="1800" dirty="0">
                <a:solidFill>
                  <a:srgbClr val="666666"/>
                </a:solidFill>
                <a:latin typeface="Courier"/>
              </a:rPr>
              <a:t>,</a:t>
            </a:r>
            <a:r>
              <a:rPr sz="1800" dirty="0">
                <a:latin typeface="Courier"/>
              </a:rPr>
              <a:t> </a:t>
            </a:r>
            <a:r>
              <a:rPr sz="1800" dirty="0">
                <a:solidFill>
                  <a:srgbClr val="4070A0"/>
                </a:solidFill>
                <a:latin typeface="Courier"/>
              </a:rPr>
              <a:t>'&amp;</a:t>
            </a:r>
            <a:r>
              <a:rPr sz="1800" dirty="0" err="1">
                <a:solidFill>
                  <a:srgbClr val="4070A0"/>
                </a:solidFill>
                <a:latin typeface="Courier"/>
              </a:rPr>
              <a:t>quot</a:t>
            </a:r>
            <a:r>
              <a:rPr sz="1800" dirty="0">
                <a:solidFill>
                  <a:srgbClr val="4070A0"/>
                </a:solidFill>
                <a:latin typeface="Courier"/>
              </a:rPr>
              <a:t>;'</a:t>
            </a:r>
            <a:r>
              <a:rPr sz="1800" dirty="0">
                <a:latin typeface="Courier"/>
              </a:rPr>
              <a:t>).</a:t>
            </a:r>
            <a:br>
              <a:rPr dirty="0"/>
            </a:br>
            <a:r>
              <a:rPr sz="1800" dirty="0">
                <a:latin typeface="Courier"/>
              </a:rPr>
              <a:t>    </a:t>
            </a:r>
            <a:r>
              <a:rPr sz="1800" dirty="0">
                <a:solidFill>
                  <a:srgbClr val="7D9029"/>
                </a:solidFill>
                <a:latin typeface="Courier"/>
              </a:rPr>
              <a:t>replace</a:t>
            </a:r>
            <a:r>
              <a:rPr sz="1800" dirty="0">
                <a:latin typeface="Courier"/>
              </a:rPr>
              <a:t>(</a:t>
            </a:r>
            <a:r>
              <a:rPr sz="1800" dirty="0">
                <a:solidFill>
                  <a:srgbClr val="BB6688"/>
                </a:solidFill>
                <a:latin typeface="Courier"/>
              </a:rPr>
              <a:t>/'/g</a:t>
            </a:r>
            <a:r>
              <a:rPr sz="1800" dirty="0">
                <a:solidFill>
                  <a:srgbClr val="666666"/>
                </a:solidFill>
                <a:latin typeface="Courier"/>
              </a:rPr>
              <a:t>,</a:t>
            </a:r>
            <a:r>
              <a:rPr sz="1800" dirty="0">
                <a:latin typeface="Courier"/>
              </a:rPr>
              <a:t> </a:t>
            </a:r>
            <a:r>
              <a:rPr sz="1800" dirty="0">
                <a:solidFill>
                  <a:srgbClr val="4070A0"/>
                </a:solidFill>
                <a:latin typeface="Courier"/>
              </a:rPr>
              <a:t>'&amp;#039;'</a:t>
            </a:r>
            <a:r>
              <a:rPr sz="1800" dirty="0">
                <a:latin typeface="Courier"/>
              </a:rPr>
              <a:t>)</a:t>
            </a:r>
            <a:r>
              <a:rPr sz="1800" dirty="0">
                <a:solidFill>
                  <a:srgbClr val="666666"/>
                </a:solidFill>
                <a:latin typeface="Courier"/>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ctrTitle"/>
          </p:nvPr>
        </p:nvSpPr>
        <p:spPr/>
        <p:txBody>
          <a:bodyPr/>
          <a:lstStyle/>
          <a:p>
            <a:pPr marL="0" lvl="0" indent="0">
              <a:buNone/>
            </a:pPr>
            <a:r>
              <a:t>Table of Contents</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type="subTitle" idx="1"/>
          </p:nvPr>
        </p:nvSpPr>
        <p:spPr/>
        <p:txBody>
          <a:bodyPr/>
          <a:lstStyle/>
          <a:p>
            <a:r>
              <a:rPr dirty="0">
                <a:hlinkClick r:id="rId2" action="ppaction://hlinksldjump"/>
              </a:rPr>
              <a:t>XSS </a:t>
            </a:r>
            <a:r>
              <a:rPr dirty="0" err="1">
                <a:hlinkClick r:id="rId2" action="ppaction://hlinksldjump"/>
              </a:rPr>
              <a:t>簡介</a:t>
            </a:r>
            <a:endParaRPr dirty="0">
              <a:hlinkClick r:id="rId2" action="ppaction://hlinksldjump"/>
            </a:endParaRPr>
          </a:p>
          <a:p>
            <a:r>
              <a:rPr dirty="0">
                <a:hlinkClick r:id="rId3" action="ppaction://hlinksldjump"/>
              </a:rPr>
              <a:t>Node.js XSS </a:t>
            </a:r>
            <a:r>
              <a:rPr dirty="0" err="1">
                <a:hlinkClick r:id="rId3" action="ppaction://hlinksldjump"/>
              </a:rPr>
              <a:t>防禦措施</a:t>
            </a:r>
            <a:endParaRPr dirty="0">
              <a:hlinkClick r:id="rId3" action="ppaction://hlinksldjump"/>
            </a:endParaRPr>
          </a:p>
          <a:p>
            <a:r>
              <a:rPr dirty="0" err="1">
                <a:hlinkClick r:id="rId4" action="ppaction://hlinksldjump"/>
              </a:rPr>
              <a:t>實際操作</a:t>
            </a:r>
            <a:r>
              <a:rPr dirty="0">
                <a:hlinkClick r:id="rId4" action="ppaction://hlinksldjump"/>
              </a:rPr>
              <a:t> 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Content Security Policy (CSP)</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CSP </a:t>
            </a:r>
            <a:r>
              <a:rPr dirty="0" err="1"/>
              <a:t>是近年來</a:t>
            </a:r>
            <a:r>
              <a:rPr dirty="0"/>
              <a:t> HTTP Header </a:t>
            </a:r>
            <a:r>
              <a:rPr dirty="0" err="1"/>
              <a:t>中新增的一個</a:t>
            </a:r>
            <a:r>
              <a:rPr dirty="0"/>
              <a:t> Response Header</a:t>
            </a:r>
          </a:p>
          <a:p>
            <a:pPr lvl="1"/>
            <a:r>
              <a:rPr sz="2200" dirty="0">
                <a:latin typeface="Courier"/>
              </a:rPr>
              <a:t>Content-Security-Policy</a:t>
            </a:r>
          </a:p>
          <a:p>
            <a:r>
              <a:rPr dirty="0" err="1"/>
              <a:t>提供一系列可指定來源的物件種類</a:t>
            </a:r>
            <a:endParaRPr dirty="0"/>
          </a:p>
          <a:p>
            <a:r>
              <a:rPr dirty="0" err="1"/>
              <a:t>可助於瀏覽器了解哪些是可信任且執行的腳本</a:t>
            </a:r>
            <a:endParaRPr dirty="0"/>
          </a:p>
          <a:p>
            <a:pPr lvl="1"/>
            <a:r>
              <a:rPr dirty="0" err="1"/>
              <a:t>透過這點，即可以降低</a:t>
            </a:r>
            <a:r>
              <a:rPr dirty="0"/>
              <a:t> XSS </a:t>
            </a:r>
            <a:r>
              <a:rPr dirty="0" err="1"/>
              <a:t>成功的風險性</a:t>
            </a:r>
            <a:endParaRPr dirty="0"/>
          </a:p>
          <a:p>
            <a:r>
              <a:rPr dirty="0"/>
              <a:t>CSP </a:t>
            </a:r>
            <a:r>
              <a:rPr dirty="0" err="1"/>
              <a:t>並不是萬能法寶</a:t>
            </a:r>
            <a:r>
              <a:rPr dirty="0"/>
              <a:t>! </a:t>
            </a:r>
            <a:r>
              <a:rPr dirty="0" err="1"/>
              <a:t>只是其中一道防線</a:t>
            </a:r>
            <a:r>
              <a:rPr dirty="0"/>
              <a:t>!</a:t>
            </a:r>
            <a:endParaRPr lang="en-US" dirty="0"/>
          </a:p>
          <a:p>
            <a:r>
              <a:rPr lang="zh-TW" altLang="en-US" dirty="0"/>
              <a:t>詳細列表請見 </a:t>
            </a:r>
            <a:r>
              <a:rPr lang="en-US" altLang="zh-TW" dirty="0"/>
              <a:t>https://content-security-policy.com/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6055-D39C-48B3-8DD0-7C7D1BE7A599}"/>
              </a:ext>
            </a:extLst>
          </p:cNvPr>
          <p:cNvSpPr>
            <a:spLocks noGrp="1"/>
          </p:cNvSpPr>
          <p:nvPr>
            <p:ph type="title"/>
          </p:nvPr>
        </p:nvSpPr>
        <p:spPr/>
        <p:txBody>
          <a:bodyPr/>
          <a:lstStyle/>
          <a:p>
            <a:r>
              <a:rPr lang="zh-TW" altLang="en-US" dirty="0"/>
              <a:t>可透過 </a:t>
            </a:r>
            <a:r>
              <a:rPr lang="en-US" altLang="zh-TW" dirty="0"/>
              <a:t>CSP </a:t>
            </a:r>
            <a:r>
              <a:rPr lang="zh-TW" altLang="en-US" dirty="0"/>
              <a:t>控制來源的物件種類</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6236258"/>
              </p:ext>
            </p:extLst>
          </p:nvPr>
        </p:nvGraphicFramePr>
        <p:xfrm>
          <a:off x="457200" y="981075"/>
          <a:ext cx="8229600" cy="2926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種類</a:t>
                      </a:r>
                    </a:p>
                  </a:txBody>
                  <a:tcPr/>
                </a:tc>
                <a:tc>
                  <a:txBody>
                    <a:bodyPr/>
                    <a:lstStyle/>
                    <a:p>
                      <a:pPr marL="0" lvl="0" indent="0">
                        <a:buNone/>
                      </a:pPr>
                      <a:r>
                        <a:t>名稱</a:t>
                      </a:r>
                    </a:p>
                  </a:txBody>
                  <a:tcPr/>
                </a:tc>
                <a:extLst>
                  <a:ext uri="{0D108BD9-81ED-4DB2-BD59-A6C34878D82A}">
                    <a16:rowId xmlns:a16="http://schemas.microsoft.com/office/drawing/2014/main" val="10000"/>
                  </a:ext>
                </a:extLst>
              </a:tr>
              <a:tr h="0">
                <a:tc>
                  <a:txBody>
                    <a:bodyPr/>
                    <a:lstStyle/>
                    <a:p>
                      <a:pPr marL="0" lvl="0" indent="0">
                        <a:buNone/>
                      </a:pPr>
                      <a:r>
                        <a:t>腳本</a:t>
                      </a:r>
                    </a:p>
                  </a:txBody>
                  <a:tcPr/>
                </a:tc>
                <a:tc>
                  <a:txBody>
                    <a:bodyPr/>
                    <a:lstStyle/>
                    <a:p>
                      <a:pPr marL="0" lvl="0" indent="0">
                        <a:buNone/>
                      </a:pPr>
                      <a:r>
                        <a:rPr sz="1800">
                          <a:latin typeface="Courier"/>
                        </a:rPr>
                        <a:t>script-src</a:t>
                      </a:r>
                    </a:p>
                  </a:txBody>
                  <a:tcPr/>
                </a:tc>
                <a:extLst>
                  <a:ext uri="{0D108BD9-81ED-4DB2-BD59-A6C34878D82A}">
                    <a16:rowId xmlns:a16="http://schemas.microsoft.com/office/drawing/2014/main" val="10001"/>
                  </a:ext>
                </a:extLst>
              </a:tr>
              <a:tr h="0">
                <a:tc>
                  <a:txBody>
                    <a:bodyPr/>
                    <a:lstStyle/>
                    <a:p>
                      <a:pPr marL="0" lvl="0" indent="0">
                        <a:buNone/>
                      </a:pPr>
                      <a:r>
                        <a:t>圖片</a:t>
                      </a:r>
                    </a:p>
                  </a:txBody>
                  <a:tcPr/>
                </a:tc>
                <a:tc>
                  <a:txBody>
                    <a:bodyPr/>
                    <a:lstStyle/>
                    <a:p>
                      <a:pPr marL="0" lvl="0" indent="0">
                        <a:buNone/>
                      </a:pPr>
                      <a:r>
                        <a:rPr sz="1800">
                          <a:latin typeface="Courier"/>
                        </a:rPr>
                        <a:t>img-src</a:t>
                      </a:r>
                    </a:p>
                  </a:txBody>
                  <a:tcPr/>
                </a:tc>
                <a:extLst>
                  <a:ext uri="{0D108BD9-81ED-4DB2-BD59-A6C34878D82A}">
                    <a16:rowId xmlns:a16="http://schemas.microsoft.com/office/drawing/2014/main" val="10002"/>
                  </a:ext>
                </a:extLst>
              </a:tr>
              <a:tr h="0">
                <a:tc>
                  <a:txBody>
                    <a:bodyPr/>
                    <a:lstStyle/>
                    <a:p>
                      <a:pPr marL="0" lvl="0" indent="0">
                        <a:buNone/>
                      </a:pPr>
                      <a:r>
                        <a:t>樣式表</a:t>
                      </a:r>
                    </a:p>
                  </a:txBody>
                  <a:tcPr/>
                </a:tc>
                <a:tc>
                  <a:txBody>
                    <a:bodyPr/>
                    <a:lstStyle/>
                    <a:p>
                      <a:pPr marL="0" lvl="0" indent="0">
                        <a:buNone/>
                      </a:pPr>
                      <a:r>
                        <a:rPr sz="1800">
                          <a:latin typeface="Courier"/>
                        </a:rPr>
                        <a:t>style-src</a:t>
                      </a:r>
                    </a:p>
                  </a:txBody>
                  <a:tcPr/>
                </a:tc>
                <a:extLst>
                  <a:ext uri="{0D108BD9-81ED-4DB2-BD59-A6C34878D82A}">
                    <a16:rowId xmlns:a16="http://schemas.microsoft.com/office/drawing/2014/main" val="10003"/>
                  </a:ext>
                </a:extLst>
              </a:tr>
              <a:tr h="0">
                <a:tc>
                  <a:txBody>
                    <a:bodyPr/>
                    <a:lstStyle/>
                    <a:p>
                      <a:pPr marL="0" lvl="0" indent="0">
                        <a:buNone/>
                      </a:pPr>
                      <a:r>
                        <a:t>字型</a:t>
                      </a:r>
                    </a:p>
                  </a:txBody>
                  <a:tcPr/>
                </a:tc>
                <a:tc>
                  <a:txBody>
                    <a:bodyPr/>
                    <a:lstStyle/>
                    <a:p>
                      <a:pPr marL="0" lvl="0" indent="0">
                        <a:buNone/>
                      </a:pPr>
                      <a:r>
                        <a:rPr sz="1800">
                          <a:latin typeface="Courier"/>
                        </a:rPr>
                        <a:t>font-src</a:t>
                      </a:r>
                    </a:p>
                  </a:txBody>
                  <a:tcPr/>
                </a:tc>
                <a:extLst>
                  <a:ext uri="{0D108BD9-81ED-4DB2-BD59-A6C34878D82A}">
                    <a16:rowId xmlns:a16="http://schemas.microsoft.com/office/drawing/2014/main" val="10004"/>
                  </a:ext>
                </a:extLst>
              </a:tr>
              <a:tr h="0">
                <a:tc>
                  <a:txBody>
                    <a:bodyPr/>
                    <a:lstStyle/>
                    <a:p>
                      <a:pPr marL="0" lvl="0" indent="0">
                        <a:buNone/>
                      </a:pPr>
                      <a:r>
                        <a:t>連結</a:t>
                      </a:r>
                    </a:p>
                  </a:txBody>
                  <a:tcPr/>
                </a:tc>
                <a:tc>
                  <a:txBody>
                    <a:bodyPr/>
                    <a:lstStyle/>
                    <a:p>
                      <a:pPr marL="0" lvl="0" indent="0">
                        <a:buNone/>
                      </a:pPr>
                      <a:r>
                        <a:rPr sz="1800">
                          <a:latin typeface="Courier"/>
                        </a:rPr>
                        <a:t>connect-src</a:t>
                      </a:r>
                    </a:p>
                  </a:txBody>
                  <a:tcPr/>
                </a:tc>
                <a:extLst>
                  <a:ext uri="{0D108BD9-81ED-4DB2-BD59-A6C34878D82A}">
                    <a16:rowId xmlns:a16="http://schemas.microsoft.com/office/drawing/2014/main" val="10005"/>
                  </a:ext>
                </a:extLst>
              </a:tr>
              <a:tr h="0">
                <a:tc>
                  <a:txBody>
                    <a:bodyPr/>
                    <a:lstStyle/>
                    <a:p>
                      <a:pPr marL="0" lvl="0" indent="0">
                        <a:buNone/>
                      </a:pPr>
                      <a:r>
                        <a:t>多媒體</a:t>
                      </a:r>
                    </a:p>
                  </a:txBody>
                  <a:tcPr/>
                </a:tc>
                <a:tc>
                  <a:txBody>
                    <a:bodyPr/>
                    <a:lstStyle/>
                    <a:p>
                      <a:pPr marL="0" lvl="0" indent="0">
                        <a:buNone/>
                      </a:pPr>
                      <a:r>
                        <a:rPr sz="1800">
                          <a:latin typeface="Courier"/>
                        </a:rPr>
                        <a:t>media-src</a:t>
                      </a:r>
                    </a:p>
                  </a:txBody>
                  <a:tcPr/>
                </a:tc>
                <a:extLst>
                  <a:ext uri="{0D108BD9-81ED-4DB2-BD59-A6C34878D82A}">
                    <a16:rowId xmlns:a16="http://schemas.microsoft.com/office/drawing/2014/main" val="10006"/>
                  </a:ext>
                </a:extLst>
              </a:tr>
              <a:tr h="0">
                <a:tc>
                  <a:txBody>
                    <a:bodyPr/>
                    <a:lstStyle/>
                    <a:p>
                      <a:pPr marL="0" lvl="0" indent="0">
                        <a:buNone/>
                      </a:pPr>
                      <a:r>
                        <a:t>表單動作</a:t>
                      </a:r>
                    </a:p>
                  </a:txBody>
                  <a:tcPr/>
                </a:tc>
                <a:tc>
                  <a:txBody>
                    <a:bodyPr/>
                    <a:lstStyle/>
                    <a:p>
                      <a:pPr marL="0" lvl="0" indent="0">
                        <a:buNone/>
                      </a:pPr>
                      <a:r>
                        <a:rPr sz="1800" dirty="0">
                          <a:latin typeface="Courier"/>
                        </a:rPr>
                        <a:t>form-action</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透過 Helmet 設定 CSP</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2400" dirty="0">
                <a:solidFill>
                  <a:srgbClr val="19177C"/>
                </a:solidFill>
                <a:latin typeface="Courier"/>
              </a:rPr>
              <a:t>app</a:t>
            </a:r>
            <a:r>
              <a:rPr sz="2400" dirty="0">
                <a:latin typeface="Courier"/>
              </a:rPr>
              <a:t>.</a:t>
            </a:r>
            <a:r>
              <a:rPr sz="2400" dirty="0">
                <a:solidFill>
                  <a:srgbClr val="7D9029"/>
                </a:solidFill>
                <a:latin typeface="Courier"/>
              </a:rPr>
              <a:t>use</a:t>
            </a:r>
            <a:r>
              <a:rPr sz="2400" dirty="0">
                <a:latin typeface="Courier"/>
              </a:rPr>
              <a:t>(</a:t>
            </a:r>
            <a:r>
              <a:rPr sz="2400" dirty="0" err="1">
                <a:solidFill>
                  <a:srgbClr val="19177C"/>
                </a:solidFill>
                <a:latin typeface="Courier"/>
              </a:rPr>
              <a:t>helmet</a:t>
            </a:r>
            <a:r>
              <a:rPr sz="2400" dirty="0" err="1">
                <a:latin typeface="Courier"/>
              </a:rPr>
              <a:t>.</a:t>
            </a:r>
            <a:r>
              <a:rPr sz="2400" dirty="0" err="1">
                <a:solidFill>
                  <a:srgbClr val="7D9029"/>
                </a:solidFill>
                <a:latin typeface="Courier"/>
              </a:rPr>
              <a:t>contentSecurityPolicy</a:t>
            </a:r>
            <a:r>
              <a:rPr sz="2400" dirty="0">
                <a:latin typeface="Courier"/>
              </a:rPr>
              <a:t>(</a:t>
            </a:r>
            <a:r>
              <a:rPr sz="2400" dirty="0">
                <a:solidFill>
                  <a:srgbClr val="666666"/>
                </a:solidFill>
                <a:latin typeface="Courier"/>
              </a:rPr>
              <a:t>{</a:t>
            </a:r>
            <a:br>
              <a:rPr sz="4000" dirty="0"/>
            </a:br>
            <a:r>
              <a:rPr sz="2400" dirty="0">
                <a:latin typeface="Courier"/>
              </a:rPr>
              <a:t>    </a:t>
            </a:r>
            <a:r>
              <a:rPr sz="2400" dirty="0">
                <a:solidFill>
                  <a:srgbClr val="902000"/>
                </a:solidFill>
                <a:latin typeface="Courier"/>
              </a:rPr>
              <a:t>directives</a:t>
            </a:r>
            <a:r>
              <a:rPr sz="2400" dirty="0">
                <a:solidFill>
                  <a:srgbClr val="666666"/>
                </a:solidFill>
                <a:latin typeface="Courier"/>
              </a:rPr>
              <a:t>:{</a:t>
            </a:r>
            <a:br>
              <a:rPr sz="4000" dirty="0"/>
            </a:br>
            <a:r>
              <a:rPr sz="2400" dirty="0">
                <a:latin typeface="Courier"/>
              </a:rPr>
              <a:t>        </a:t>
            </a:r>
            <a:r>
              <a:rPr sz="2400" i="1" dirty="0">
                <a:solidFill>
                  <a:srgbClr val="60A0B0"/>
                </a:solidFill>
                <a:latin typeface="Courier"/>
              </a:rPr>
              <a:t>// </a:t>
            </a:r>
            <a:r>
              <a:rPr sz="2400" i="1" dirty="0" err="1">
                <a:solidFill>
                  <a:srgbClr val="60A0B0"/>
                </a:solidFill>
                <a:latin typeface="Courier"/>
              </a:rPr>
              <a:t>相等於</a:t>
            </a:r>
            <a:r>
              <a:rPr sz="2400" i="1" dirty="0">
                <a:solidFill>
                  <a:srgbClr val="60A0B0"/>
                </a:solidFill>
                <a:latin typeface="Courier"/>
              </a:rPr>
              <a:t> Content-Security-Policy: script-</a:t>
            </a:r>
            <a:r>
              <a:rPr sz="2400" i="1" dirty="0" err="1">
                <a:solidFill>
                  <a:srgbClr val="60A0B0"/>
                </a:solidFill>
                <a:latin typeface="Courier"/>
              </a:rPr>
              <a:t>src</a:t>
            </a:r>
            <a:r>
              <a:rPr sz="2400" i="1" dirty="0">
                <a:solidFill>
                  <a:srgbClr val="60A0B0"/>
                </a:solidFill>
                <a:latin typeface="Courier"/>
              </a:rPr>
              <a:t> 'self' code.jquery.com;</a:t>
            </a:r>
            <a:br>
              <a:rPr sz="4000" dirty="0"/>
            </a:br>
            <a:r>
              <a:rPr sz="2400" dirty="0">
                <a:latin typeface="Courier"/>
              </a:rPr>
              <a:t>        </a:t>
            </a:r>
            <a:r>
              <a:rPr sz="2400" dirty="0" err="1">
                <a:solidFill>
                  <a:srgbClr val="902000"/>
                </a:solidFill>
                <a:latin typeface="Courier"/>
              </a:rPr>
              <a:t>scriptSrc</a:t>
            </a:r>
            <a:r>
              <a:rPr sz="2400" dirty="0">
                <a:solidFill>
                  <a:srgbClr val="666666"/>
                </a:solidFill>
                <a:latin typeface="Courier"/>
              </a:rPr>
              <a:t>:</a:t>
            </a:r>
            <a:r>
              <a:rPr sz="2400" dirty="0">
                <a:latin typeface="Courier"/>
              </a:rPr>
              <a:t> [</a:t>
            </a:r>
            <a:r>
              <a:rPr sz="2400" dirty="0">
                <a:solidFill>
                  <a:srgbClr val="4070A0"/>
                </a:solidFill>
                <a:latin typeface="Courier"/>
              </a:rPr>
              <a:t>"'self'"</a:t>
            </a:r>
            <a:r>
              <a:rPr sz="2400" dirty="0">
                <a:solidFill>
                  <a:srgbClr val="666666"/>
                </a:solidFill>
                <a:latin typeface="Courier"/>
              </a:rPr>
              <a:t>,</a:t>
            </a:r>
            <a:r>
              <a:rPr sz="2400" dirty="0">
                <a:latin typeface="Courier"/>
              </a:rPr>
              <a:t> </a:t>
            </a:r>
            <a:r>
              <a:rPr sz="2400" dirty="0">
                <a:solidFill>
                  <a:srgbClr val="4070A0"/>
                </a:solidFill>
                <a:latin typeface="Courier"/>
              </a:rPr>
              <a:t>"code.jquery.com"</a:t>
            </a:r>
            <a:r>
              <a:rPr sz="2400" dirty="0">
                <a:latin typeface="Courier"/>
              </a:rPr>
              <a:t>]</a:t>
            </a:r>
            <a:br>
              <a:rPr sz="4000" dirty="0"/>
            </a:br>
            <a:r>
              <a:rPr sz="2400" dirty="0">
                <a:latin typeface="Courier"/>
              </a:rPr>
              <a:t>    </a:t>
            </a:r>
            <a:r>
              <a:rPr sz="2400" dirty="0">
                <a:solidFill>
                  <a:srgbClr val="666666"/>
                </a:solidFill>
                <a:latin typeface="Courier"/>
              </a:rPr>
              <a:t>}</a:t>
            </a:r>
            <a:br>
              <a:rPr sz="4000" dirty="0"/>
            </a:br>
            <a:r>
              <a:rPr sz="2400" dirty="0">
                <a:solidFill>
                  <a:srgbClr val="666666"/>
                </a:solidFill>
                <a:latin typeface="Courier"/>
              </a:rPr>
              <a:t>}</a:t>
            </a:r>
            <a:r>
              <a:rPr sz="2400" dirty="0">
                <a:latin typeface="Courier"/>
              </a:rPr>
              <a:t>))</a:t>
            </a:r>
            <a:r>
              <a:rPr sz="2400" dirty="0">
                <a:solidFill>
                  <a:srgbClr val="666666"/>
                </a:solidFill>
                <a:latin typeface="Courier"/>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實際操作 Demo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運行範例程式</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a:buAutoNum type="arabicPeriod"/>
            </a:pPr>
            <a:r>
              <a:rPr dirty="0" err="1"/>
              <a:t>開啟終端機</a:t>
            </a:r>
            <a:endParaRPr dirty="0"/>
          </a:p>
          <a:p>
            <a:pPr>
              <a:buAutoNum type="arabicPeriod"/>
            </a:pPr>
            <a:r>
              <a:rPr dirty="0" err="1"/>
              <a:t>透過</a:t>
            </a:r>
            <a:r>
              <a:rPr dirty="0"/>
              <a:t> </a:t>
            </a:r>
            <a:r>
              <a:rPr sz="2200" dirty="0">
                <a:latin typeface="Courier"/>
              </a:rPr>
              <a:t>node app.js</a:t>
            </a:r>
            <a:r>
              <a:rPr dirty="0"/>
              <a:t> </a:t>
            </a:r>
            <a:r>
              <a:rPr dirty="0" err="1"/>
              <a:t>運行第三章底下的範例</a:t>
            </a:r>
            <a:endParaRPr dirty="0"/>
          </a:p>
          <a:p>
            <a:pPr>
              <a:buAutoNum type="arabicPeriod"/>
            </a:pPr>
            <a:r>
              <a:rPr dirty="0" err="1"/>
              <a:t>瀏覽至</a:t>
            </a:r>
            <a:r>
              <a:rPr dirty="0"/>
              <a:t> </a:t>
            </a:r>
            <a:r>
              <a:rPr sz="2200" dirty="0">
                <a:latin typeface="Courier"/>
              </a:rPr>
              <a:t>http://localhost:3000/?input=sample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弱點</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如果更改使用者所提供的參數</a:t>
            </a:r>
            <a:r>
              <a:rPr dirty="0"/>
              <a:t> </a:t>
            </a:r>
            <a:r>
              <a:rPr sz="2200" dirty="0" err="1">
                <a:latin typeface="Courier"/>
              </a:rPr>
              <a:t>input</a:t>
            </a:r>
            <a:r>
              <a:rPr dirty="0" err="1"/>
              <a:t>，使用者可造成</a:t>
            </a:r>
            <a:r>
              <a:rPr dirty="0"/>
              <a:t> Reflective XSS。</a:t>
            </a:r>
          </a:p>
          <a:p>
            <a:r>
              <a:rPr dirty="0" err="1"/>
              <a:t>例如：</a:t>
            </a:r>
            <a:r>
              <a:rPr sz="2200" dirty="0" err="1">
                <a:latin typeface="Courier"/>
              </a:rPr>
              <a:t>http</a:t>
            </a:r>
            <a:r>
              <a:rPr sz="2200" dirty="0">
                <a:latin typeface="Courier"/>
              </a:rPr>
              <a:t>://localhost:3000/?input=&lt;script&gt;alert(1)&lt;/script&gt;&lt;b&gt;</a:t>
            </a:r>
            <a:r>
              <a:rPr sz="2200" dirty="0" err="1">
                <a:latin typeface="Courier"/>
              </a:rPr>
              <a:t>Hello+World</a:t>
            </a:r>
            <a:r>
              <a:rPr sz="2200" dirty="0">
                <a:latin typeface="Courier"/>
              </a:rPr>
              <a:t>!&lt;/b&gt;</a:t>
            </a:r>
          </a:p>
        </p:txBody>
      </p:sp>
      <p:pic>
        <p:nvPicPr>
          <p:cNvPr id="4" name="Picture 3" descr="img/ch3-demo-xss.png">
            <a:extLst>
              <a:ext uri="{FF2B5EF4-FFF2-40B4-BE49-F238E27FC236}">
                <a16:creationId xmlns:a16="http://schemas.microsoft.com/office/drawing/2014/main" id="{BC985198-D941-472A-8A74-FDC1FD9D999A}"/>
              </a:ext>
            </a:extLst>
          </p:cNvPr>
          <p:cNvPicPr>
            <a:picLocks noGrp="1" noChangeAspect="1"/>
          </p:cNvPicPr>
          <p:nvPr/>
        </p:nvPicPr>
        <p:blipFill>
          <a:blip r:embed="rId2"/>
          <a:stretch>
            <a:fillRect/>
          </a:stretch>
        </p:blipFill>
        <p:spPr bwMode="auto">
          <a:xfrm>
            <a:off x="1030705" y="3429000"/>
            <a:ext cx="7082589" cy="3289906"/>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弱點修補</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問題在於開發人員過於信賴使用者所提供的資料，因此，我們在回傳資料時需要非常小心，將敏感字串過濾</a:t>
            </a:r>
            <a:r>
              <a:rPr dirty="0"/>
              <a:t>。</a:t>
            </a:r>
            <a:r>
              <a:rPr lang="en-US" dirty="0"/>
              <a:t> </a:t>
            </a:r>
          </a:p>
          <a:p>
            <a:pPr lvl="1">
              <a:buFontTx/>
              <a:buChar char="-"/>
            </a:pPr>
            <a:r>
              <a:rPr dirty="0" err="1"/>
              <a:t>DOMPurify</a:t>
            </a:r>
            <a:r>
              <a:rPr dirty="0"/>
              <a:t> </a:t>
            </a:r>
            <a:endParaRPr lang="en-US" dirty="0"/>
          </a:p>
          <a:p>
            <a:pPr lvl="2">
              <a:buFontTx/>
              <a:buChar char="-"/>
            </a:pPr>
            <a:r>
              <a:rPr dirty="0"/>
              <a:t>於 </a:t>
            </a:r>
            <a:r>
              <a:rPr sz="1000" dirty="0">
                <a:latin typeface="Courier"/>
              </a:rPr>
              <a:t>validation/purify.js</a:t>
            </a:r>
            <a:r>
              <a:rPr dirty="0"/>
              <a:t> </a:t>
            </a:r>
            <a:r>
              <a:rPr dirty="0" err="1"/>
              <a:t>裡面，有進行呼叫</a:t>
            </a:r>
            <a:r>
              <a:rPr dirty="0"/>
              <a:t> </a:t>
            </a:r>
            <a:r>
              <a:rPr dirty="0" err="1"/>
              <a:t>DOMPurify</a:t>
            </a:r>
            <a:r>
              <a:rPr dirty="0"/>
              <a:t> </a:t>
            </a:r>
            <a:r>
              <a:rPr dirty="0" err="1"/>
              <a:t>以及將敏感字元替換的功能</a:t>
            </a:r>
            <a:r>
              <a:rPr dirty="0"/>
              <a:t>。</a:t>
            </a:r>
            <a:endParaRPr lang="en-US" dirty="0"/>
          </a:p>
          <a:p>
            <a:pPr lvl="2">
              <a:buFontTx/>
              <a:buChar char="-"/>
            </a:pPr>
            <a:r>
              <a:rPr dirty="0" err="1"/>
              <a:t>我們在</a:t>
            </a:r>
            <a:r>
              <a:rPr dirty="0"/>
              <a:t> </a:t>
            </a:r>
            <a:r>
              <a:rPr sz="1000" dirty="0">
                <a:latin typeface="Courier"/>
              </a:rPr>
              <a:t>app.js</a:t>
            </a:r>
            <a:r>
              <a:rPr dirty="0"/>
              <a:t> </a:t>
            </a:r>
            <a:r>
              <a:rPr dirty="0" err="1"/>
              <a:t>中即可呼叫我們所做的過濾方法，再回傳給用戶</a:t>
            </a:r>
            <a:r>
              <a:rPr dirty="0"/>
              <a:t>。 </a:t>
            </a:r>
            <a:endParaRPr lang="en-US" dirty="0"/>
          </a:p>
          <a:p>
            <a:pPr lvl="1">
              <a:buFontTx/>
              <a:buChar char="-"/>
            </a:pPr>
            <a:r>
              <a:rPr dirty="0"/>
              <a:t>Helmet </a:t>
            </a:r>
            <a:endParaRPr lang="en-US" dirty="0"/>
          </a:p>
          <a:p>
            <a:pPr lvl="2">
              <a:buFontTx/>
              <a:buChar char="-"/>
            </a:pPr>
            <a:r>
              <a:rPr dirty="0"/>
              <a:t>在 </a:t>
            </a:r>
            <a:r>
              <a:rPr sz="1000" dirty="0">
                <a:latin typeface="Courier"/>
              </a:rPr>
              <a:t>configs/responseHeaderConfig.js</a:t>
            </a:r>
            <a:r>
              <a:rPr dirty="0"/>
              <a:t> </a:t>
            </a:r>
            <a:r>
              <a:rPr dirty="0" err="1"/>
              <a:t>裡面，對</a:t>
            </a:r>
            <a:r>
              <a:rPr dirty="0"/>
              <a:t> CSP </a:t>
            </a:r>
            <a:r>
              <a:rPr dirty="0" err="1"/>
              <a:t>進行設定，進一步禁止in-line</a:t>
            </a:r>
            <a:r>
              <a:rPr dirty="0"/>
              <a:t> </a:t>
            </a:r>
            <a:r>
              <a:rPr dirty="0" err="1"/>
              <a:t>scripting執行</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XSS 簡介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什麼是跨網站指令碼 (XSS) 攻擊</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依 OWASP </a:t>
            </a:r>
            <a:r>
              <a:rPr dirty="0" err="1"/>
              <a:t>描述，Cross-Site</a:t>
            </a:r>
            <a:r>
              <a:rPr dirty="0"/>
              <a:t> Scripting (XSS) </a:t>
            </a:r>
            <a:r>
              <a:rPr dirty="0" err="1"/>
              <a:t>攻擊指的是透過網頁設計漏洞注入惡意腳本至良性或可信賴的網站中</a:t>
            </a:r>
            <a:r>
              <a:rPr dirty="0"/>
              <a:t>。</a:t>
            </a:r>
          </a:p>
          <a:p>
            <a:r>
              <a:rPr dirty="0"/>
              <a:t>XSS </a:t>
            </a:r>
            <a:r>
              <a:rPr dirty="0" err="1"/>
              <a:t>攻擊通常都是攻擊者透過具有漏洞的網頁程式來轉發惡意程式碼</a:t>
            </a:r>
            <a:r>
              <a:rPr dirty="0"/>
              <a:t>。</a:t>
            </a:r>
          </a:p>
          <a:p>
            <a:pPr lvl="1"/>
            <a:r>
              <a:rPr dirty="0" err="1"/>
              <a:t>這些攻擊之所以能成功大多是因為開發者疏忽，任意聽信於使用者所提供的字串</a:t>
            </a:r>
            <a:r>
              <a:rPr dirty="0"/>
              <a:t>。</a:t>
            </a:r>
          </a:p>
        </p:txBody>
      </p:sp>
      <p:sp>
        <p:nvSpPr>
          <p:cNvPr id="4" name="內容版面配置區 2">
            <a:extLst>
              <a:ext uri="{FF2B5EF4-FFF2-40B4-BE49-F238E27FC236}">
                <a16:creationId xmlns:a16="http://schemas.microsoft.com/office/drawing/2014/main" id="{F1B3BEEA-7736-4D1E-8DBE-2C6CC90AC13C}"/>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Cross-site Scripting via OWASP: </a:t>
            </a:r>
            <a:r>
              <a:rPr lang="en-US" altLang="zh-TW" sz="1200" b="1" u="sng" dirty="0">
                <a:latin typeface="+mj-ea"/>
              </a:rPr>
              <a:t>https://www.owasp.org/index.php/Cross-site_Scripting_(XSS)</a:t>
            </a:r>
            <a:r>
              <a:rPr lang="en-US" altLang="zh-TW" sz="1200" b="1" dirty="0">
                <a:latin typeface="+mj-ea"/>
              </a:rPr>
              <a:t> </a:t>
            </a:r>
            <a:endParaRPr lang="en-US" altLang="zh-TW" sz="1200" dirty="0"/>
          </a:p>
          <a:p>
            <a:pPr marL="0" indent="0">
              <a:buNone/>
            </a:pPr>
            <a:endParaRPr lang="en-US" altLang="zh-TW"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什麼是跨網站指令碼 (XSS) 攻擊</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XSS </a:t>
            </a:r>
            <a:r>
              <a:rPr dirty="0" err="1"/>
              <a:t>攻擊為</a:t>
            </a:r>
            <a:r>
              <a:rPr dirty="0"/>
              <a:t> OWASP 2017 </a:t>
            </a:r>
            <a:r>
              <a:rPr dirty="0" err="1"/>
              <a:t>年報導中第七常見的網頁漏洞攻擊</a:t>
            </a:r>
            <a:r>
              <a:rPr dirty="0"/>
              <a:t>。</a:t>
            </a:r>
          </a:p>
          <a:p>
            <a:r>
              <a:rPr dirty="0" err="1"/>
              <a:t>分為以下</a:t>
            </a:r>
            <a:endParaRPr dirty="0"/>
          </a:p>
          <a:p>
            <a:pPr lvl="1"/>
            <a:r>
              <a:rPr dirty="0"/>
              <a:t>Stored XSS</a:t>
            </a:r>
          </a:p>
          <a:p>
            <a:pPr lvl="1"/>
            <a:r>
              <a:rPr dirty="0"/>
              <a:t>Reflected XSS</a:t>
            </a:r>
          </a:p>
          <a:p>
            <a:pPr lvl="1"/>
            <a:r>
              <a:rPr dirty="0"/>
              <a:t>DOM-based XSS</a:t>
            </a:r>
          </a:p>
        </p:txBody>
      </p:sp>
      <p:sp>
        <p:nvSpPr>
          <p:cNvPr id="4" name="內容版面配置區 2">
            <a:extLst>
              <a:ext uri="{FF2B5EF4-FFF2-40B4-BE49-F238E27FC236}">
                <a16:creationId xmlns:a16="http://schemas.microsoft.com/office/drawing/2014/main" id="{DF6E1773-F172-4356-A2A9-124F2652B329}"/>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Cross-site Scripting via OWASP: </a:t>
            </a:r>
            <a:r>
              <a:rPr lang="en-US" altLang="zh-TW" sz="1200" b="1" u="sng" dirty="0">
                <a:latin typeface="+mj-ea"/>
              </a:rPr>
              <a:t>https://www.owasp.org/index.php/Cross-site_Scripting_(XSS)</a:t>
            </a:r>
            <a:r>
              <a:rPr lang="en-US" altLang="zh-TW" sz="1200" b="1" dirty="0">
                <a:latin typeface="+mj-ea"/>
              </a:rPr>
              <a:t> </a:t>
            </a:r>
            <a:endParaRPr lang="en-US" altLang="zh-TW" sz="1200" dirty="0"/>
          </a:p>
          <a:p>
            <a:pPr marL="0" indent="0">
              <a:buNone/>
            </a:pPr>
            <a:endParaRPr lang="en-US" altLang="zh-TW" kern="0" dirty="0"/>
          </a:p>
        </p:txBody>
      </p:sp>
    </p:spTree>
    <p:extLst>
      <p:ext uri="{BB962C8B-B14F-4D97-AF65-F5344CB8AC3E}">
        <p14:creationId xmlns:p14="http://schemas.microsoft.com/office/powerpoint/2010/main" val="256604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XSS 種類 - Stored XSS</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Stored XSS</a:t>
            </a:r>
          </a:p>
          <a:p>
            <a:pPr lvl="1"/>
            <a:r>
              <a:rPr dirty="0" err="1"/>
              <a:t>存儲式</a:t>
            </a:r>
            <a:r>
              <a:rPr dirty="0"/>
              <a:t> XSS</a:t>
            </a:r>
          </a:p>
          <a:p>
            <a:pPr lvl="1"/>
            <a:r>
              <a:rPr dirty="0"/>
              <a:t>XSS </a:t>
            </a:r>
            <a:r>
              <a:rPr dirty="0" err="1"/>
              <a:t>腳本儲存在對方伺服器</a:t>
            </a:r>
            <a:endParaRPr dirty="0"/>
          </a:p>
          <a:p>
            <a:pPr lvl="1"/>
            <a:r>
              <a:rPr dirty="0" err="1"/>
              <a:t>造成每次造訪都可能觸發此惡意腳本</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3-stored-xss.png"/>
          <p:cNvPicPr>
            <a:picLocks noGrp="1" noChangeAspect="1"/>
          </p:cNvPicPr>
          <p:nvPr/>
        </p:nvPicPr>
        <p:blipFill>
          <a:blip r:embed="rId2"/>
          <a:stretch>
            <a:fillRect/>
          </a:stretch>
        </p:blipFill>
        <p:spPr bwMode="auto">
          <a:xfrm>
            <a:off x="457200" y="977900"/>
            <a:ext cx="8229600" cy="4622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Stored XSS 攻擊流程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XSS 種類 - Reflected XSS</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Reflected XSS</a:t>
            </a:r>
          </a:p>
          <a:p>
            <a:pPr lvl="1"/>
            <a:r>
              <a:rPr dirty="0" err="1"/>
              <a:t>反射式</a:t>
            </a:r>
            <a:r>
              <a:rPr dirty="0"/>
              <a:t> XSS</a:t>
            </a:r>
          </a:p>
          <a:p>
            <a:pPr lvl="1"/>
            <a:r>
              <a:rPr dirty="0"/>
              <a:t>XSS </a:t>
            </a:r>
            <a:r>
              <a:rPr dirty="0" err="1"/>
              <a:t>腳本為單次觸發</a:t>
            </a:r>
            <a:endParaRPr dirty="0"/>
          </a:p>
          <a:p>
            <a:pPr lvl="1"/>
            <a:r>
              <a:rPr dirty="0" err="1"/>
              <a:t>常見為透過</a:t>
            </a:r>
            <a:r>
              <a:rPr dirty="0"/>
              <a:t> query string </a:t>
            </a:r>
            <a:r>
              <a:rPr dirty="0" err="1"/>
              <a:t>進行攻擊</a:t>
            </a:r>
            <a:endParaRPr dirty="0"/>
          </a:p>
          <a:p>
            <a:pPr lvl="2"/>
            <a:r>
              <a:rPr dirty="0"/>
              <a:t>e.g. </a:t>
            </a:r>
            <a:r>
              <a:rPr sz="2200" dirty="0">
                <a:latin typeface="Courier"/>
              </a:rPr>
              <a:t>https://victim.corp/search?q=&lt;script&gt;alert('hi!')&lt;/script&gt;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h3-reflected-xss.png"/>
          <p:cNvPicPr>
            <a:picLocks noGrp="1" noChangeAspect="1"/>
          </p:cNvPicPr>
          <p:nvPr/>
        </p:nvPicPr>
        <p:blipFill>
          <a:blip r:embed="rId2"/>
          <a:stretch>
            <a:fillRect/>
          </a:stretch>
        </p:blipFill>
        <p:spPr bwMode="auto">
          <a:xfrm>
            <a:off x="457200" y="977900"/>
            <a:ext cx="8229600" cy="4622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Reflected XSS 攻擊流程</a:t>
            </a:r>
          </a:p>
        </p:txBody>
      </p:sp>
    </p:spTree>
  </p:cSld>
  <p:clrMapOvr>
    <a:masterClrMapping/>
  </p:clrMapOvr>
</p:sld>
</file>

<file path=ppt/theme/theme1.xml><?xml version="1.0" encoding="utf-8"?>
<a:theme xmlns:a="http://schemas.openxmlformats.org/drawingml/2006/main" name="NPTU-Course">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ustom 5">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TU-Course" id="{769320B9-2447-4614-8F77-F179A4AA27FC}" vid="{FFA91F28-2DC5-4AF3-9464-F1982D3D8B07}"/>
    </a:ext>
  </a:extLst>
</a:theme>
</file>

<file path=docProps/app.xml><?xml version="1.0" encoding="utf-8"?>
<Properties xmlns="http://schemas.openxmlformats.org/officeDocument/2006/extended-properties" xmlns:vt="http://schemas.openxmlformats.org/officeDocument/2006/docPropsVTypes">
  <TotalTime>0</TotalTime>
  <Words>616</Words>
  <Application>Microsoft Office PowerPoint</Application>
  <PresentationFormat>On-screen Show (4:3)</PresentationFormat>
  <Paragraphs>104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Courier</vt:lpstr>
      <vt:lpstr>Microsoft JhengHei</vt:lpstr>
      <vt:lpstr>Arial</vt:lpstr>
      <vt:lpstr>Times New Roman</vt:lpstr>
      <vt:lpstr>Wingdings</vt:lpstr>
      <vt:lpstr>NPTU-Course</vt:lpstr>
      <vt:lpstr>跨網站指令碼 (XSS) 簡介及防範</vt:lpstr>
      <vt:lpstr>Table of Contents</vt:lpstr>
      <vt:lpstr>XSS 簡介</vt:lpstr>
      <vt:lpstr>什麼是跨網站指令碼 (XSS) 攻擊</vt:lpstr>
      <vt:lpstr>什麼是跨網站指令碼 (XSS) 攻擊</vt:lpstr>
      <vt:lpstr>XSS 種類 - Stored XSS</vt:lpstr>
      <vt:lpstr>PowerPoint Presentation</vt:lpstr>
      <vt:lpstr>XSS 種類 - Reflected XSS</vt:lpstr>
      <vt:lpstr>PowerPoint Presentation</vt:lpstr>
      <vt:lpstr>Node.js XSS 防禦措施</vt:lpstr>
      <vt:lpstr>Node.js XSS 防禦措施前言</vt:lpstr>
      <vt:lpstr>注意事項</vt:lpstr>
      <vt:lpstr>Node.js XSS 防禦措施實作</vt:lpstr>
      <vt:lpstr>Helmet</vt:lpstr>
      <vt:lpstr>Helmet 使用</vt:lpstr>
      <vt:lpstr>清理/跳離使用者所提供的字串</vt:lpstr>
      <vt:lpstr>DOMPurify</vt:lpstr>
      <vt:lpstr>DOMPurify範例</vt:lpstr>
      <vt:lpstr>HTML 跳離</vt:lpstr>
      <vt:lpstr>Content Security Policy (CSP)</vt:lpstr>
      <vt:lpstr>可透過 CSP 控制來源的物件種類</vt:lpstr>
      <vt:lpstr>透過 Helmet 設定 CSP</vt:lpstr>
      <vt:lpstr>實際操作 Demo</vt:lpstr>
      <vt:lpstr>運行範例程式</vt:lpstr>
      <vt:lpstr>弱點</vt:lpstr>
      <vt:lpstr>弱點修補</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NPTU-Course</Template>
  <TotalTime>18</TotalTime>
  <Words>0</Words>
  <Application>Microsoft Office PowerPoint</Application>
  <PresentationFormat>On-screen Show (4:3)</PresentationFormat>
  <Paragraphs>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 Unicode MS</vt:lpstr>
      <vt:lpstr>Microsoft JhengHei</vt:lpstr>
      <vt:lpstr>Arial</vt:lpstr>
      <vt:lpstr>Times New Roman</vt:lpstr>
      <vt:lpstr>Wingdings</vt:lpstr>
      <vt:lpstr>NPTU-Course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跨網站指令碼 (XSS) 簡介及防範</dc:title>
  <dc:creator>Still Hsu</dc:creator>
  <cp:keywords/>
  <cp:lastModifiedBy>Still Hsu</cp:lastModifiedBy>
  <cp:revision>1</cp:revision>
  <dcterms:created xsi:type="dcterms:W3CDTF">2019-10-24T22:18:38Z</dcterms:created>
  <dcterms:modified xsi:type="dcterms:W3CDTF">2019-10-24T22:36:17Z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institute">
    <vt:lpwstr/>
  </property>
</Properties>
</file>