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Alata" charset="1" panose="00000500000000000000"/>
      <p:regular r:id="rId20"/>
    </p:embeddedFont>
    <p:embeddedFont>
      <p:font typeface="Open Sans Bold" charset="1" panose="020B0806030504020204"/>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8.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9.jpeg" Type="http://schemas.openxmlformats.org/officeDocument/2006/relationships/image"/><Relationship Id="rId5" Target="../media/image10.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1.jpeg" Type="http://schemas.openxmlformats.org/officeDocument/2006/relationships/image"/><Relationship Id="rId5" Target="../media/image12.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3.jpeg" Type="http://schemas.openxmlformats.org/officeDocument/2006/relationships/image"/><Relationship Id="rId5" Target="../media/image14.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7DA"/>
        </a:solidFill>
      </p:bgPr>
    </p:bg>
    <p:spTree>
      <p:nvGrpSpPr>
        <p:cNvPr id="1" name=""/>
        <p:cNvGrpSpPr/>
        <p:nvPr/>
      </p:nvGrpSpPr>
      <p:grpSpPr>
        <a:xfrm>
          <a:off x="0" y="0"/>
          <a:ext cx="0" cy="0"/>
          <a:chOff x="0" y="0"/>
          <a:chExt cx="0" cy="0"/>
        </a:xfrm>
      </p:grpSpPr>
      <p:sp>
        <p:nvSpPr>
          <p:cNvPr name="TextBox 2" id="2"/>
          <p:cNvSpPr txBox="true"/>
          <p:nvPr/>
        </p:nvSpPr>
        <p:spPr>
          <a:xfrm rot="0">
            <a:off x="2478727" y="2026483"/>
            <a:ext cx="13330547" cy="3270250"/>
          </a:xfrm>
          <a:prstGeom prst="rect">
            <a:avLst/>
          </a:prstGeom>
        </p:spPr>
        <p:txBody>
          <a:bodyPr anchor="t" rtlCol="false" tIns="0" lIns="0" bIns="0" rIns="0">
            <a:spAutoFit/>
          </a:bodyPr>
          <a:lstStyle/>
          <a:p>
            <a:pPr algn="ctr">
              <a:lnSpc>
                <a:spcPts val="6500"/>
              </a:lnSpc>
            </a:pPr>
            <a:r>
              <a:rPr lang="en-US" sz="5000" spc="5">
                <a:solidFill>
                  <a:srgbClr val="003172"/>
                </a:solidFill>
                <a:latin typeface="Alata"/>
              </a:rPr>
              <a:t> APLIKASI PENDATAAN ADMINISTRASI PELAYANAN MAJELIS SE-DISTRIK II SILINDUNG BERBASIS WEBSITE</a:t>
            </a:r>
          </a:p>
          <a:p>
            <a:pPr algn="ctr">
              <a:lnSpc>
                <a:spcPts val="6500"/>
              </a:lnSpc>
            </a:pPr>
            <a:r>
              <a:rPr lang="en-US" sz="5000" spc="5">
                <a:solidFill>
                  <a:srgbClr val="003172"/>
                </a:solidFill>
                <a:latin typeface="Alata"/>
              </a:rPr>
              <a:t>Menggunakan Arsitektur Microservice</a:t>
            </a:r>
          </a:p>
        </p:txBody>
      </p:sp>
      <p:sp>
        <p:nvSpPr>
          <p:cNvPr name="Freeform 3" id="3"/>
          <p:cNvSpPr/>
          <p:nvPr/>
        </p:nvSpPr>
        <p:spPr>
          <a:xfrm flipH="false" flipV="false" rot="0">
            <a:off x="-3254755" y="6114430"/>
            <a:ext cx="7315200" cy="1460658"/>
          </a:xfrm>
          <a:custGeom>
            <a:avLst/>
            <a:gdLst/>
            <a:ahLst/>
            <a:cxnLst/>
            <a:rect r="r" b="b" t="t" l="l"/>
            <a:pathLst>
              <a:path h="1460658" w="7315200">
                <a:moveTo>
                  <a:pt x="0" y="0"/>
                </a:moveTo>
                <a:lnTo>
                  <a:pt x="7315200" y="0"/>
                </a:lnTo>
                <a:lnTo>
                  <a:pt x="7315200" y="1460659"/>
                </a:lnTo>
                <a:lnTo>
                  <a:pt x="0" y="146065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912774" y="-385488"/>
            <a:ext cx="3882948" cy="3742577"/>
          </a:xfrm>
          <a:custGeom>
            <a:avLst/>
            <a:gdLst/>
            <a:ahLst/>
            <a:cxnLst/>
            <a:rect r="r" b="b" t="t" l="l"/>
            <a:pathLst>
              <a:path h="3742577" w="3882948">
                <a:moveTo>
                  <a:pt x="0" y="0"/>
                </a:moveTo>
                <a:lnTo>
                  <a:pt x="3882948" y="0"/>
                </a:lnTo>
                <a:lnTo>
                  <a:pt x="3882948" y="3742576"/>
                </a:lnTo>
                <a:lnTo>
                  <a:pt x="0" y="3742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2831326" y="5640804"/>
            <a:ext cx="12625348" cy="606425"/>
          </a:xfrm>
          <a:prstGeom prst="rect">
            <a:avLst/>
          </a:prstGeom>
        </p:spPr>
        <p:txBody>
          <a:bodyPr anchor="t" rtlCol="false" tIns="0" lIns="0" bIns="0" rIns="0">
            <a:spAutoFit/>
          </a:bodyPr>
          <a:lstStyle/>
          <a:p>
            <a:pPr algn="ctr">
              <a:lnSpc>
                <a:spcPts val="4900"/>
              </a:lnSpc>
            </a:pPr>
            <a:r>
              <a:rPr lang="en-US" sz="3500">
                <a:solidFill>
                  <a:srgbClr val="003172"/>
                </a:solidFill>
                <a:latin typeface="Alata Bold"/>
              </a:rPr>
              <a:t>Oleh : Kelompok 04</a:t>
            </a:r>
          </a:p>
        </p:txBody>
      </p:sp>
      <p:sp>
        <p:nvSpPr>
          <p:cNvPr name="Freeform 6" id="6"/>
          <p:cNvSpPr/>
          <p:nvPr/>
        </p:nvSpPr>
        <p:spPr>
          <a:xfrm flipH="false" flipV="false" rot="0">
            <a:off x="15456674" y="7148662"/>
            <a:ext cx="3882948" cy="3742577"/>
          </a:xfrm>
          <a:custGeom>
            <a:avLst/>
            <a:gdLst/>
            <a:ahLst/>
            <a:cxnLst/>
            <a:rect r="r" b="b" t="t" l="l"/>
            <a:pathLst>
              <a:path h="3742577" w="3882948">
                <a:moveTo>
                  <a:pt x="0" y="0"/>
                </a:moveTo>
                <a:lnTo>
                  <a:pt x="3882948" y="0"/>
                </a:lnTo>
                <a:lnTo>
                  <a:pt x="3882948" y="3742577"/>
                </a:lnTo>
                <a:lnTo>
                  <a:pt x="0" y="374257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2585054" y="2229524"/>
            <a:ext cx="7315200" cy="1460658"/>
          </a:xfrm>
          <a:custGeom>
            <a:avLst/>
            <a:gdLst/>
            <a:ahLst/>
            <a:cxnLst/>
            <a:rect r="r" b="b" t="t" l="l"/>
            <a:pathLst>
              <a:path h="1460658" w="7315200">
                <a:moveTo>
                  <a:pt x="0" y="0"/>
                </a:moveTo>
                <a:lnTo>
                  <a:pt x="7315200" y="0"/>
                </a:lnTo>
                <a:lnTo>
                  <a:pt x="7315200" y="1460659"/>
                </a:lnTo>
                <a:lnTo>
                  <a:pt x="0" y="146065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2524691" y="8781876"/>
            <a:ext cx="2352308" cy="2267270"/>
          </a:xfrm>
          <a:custGeom>
            <a:avLst/>
            <a:gdLst/>
            <a:ahLst/>
            <a:cxnLst/>
            <a:rect r="r" b="b" t="t" l="l"/>
            <a:pathLst>
              <a:path h="2267270" w="2352308">
                <a:moveTo>
                  <a:pt x="0" y="0"/>
                </a:moveTo>
                <a:lnTo>
                  <a:pt x="2352308" y="0"/>
                </a:lnTo>
                <a:lnTo>
                  <a:pt x="2352308" y="2267271"/>
                </a:lnTo>
                <a:lnTo>
                  <a:pt x="0" y="226727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0232746" y="-781471"/>
            <a:ext cx="2352308" cy="2267270"/>
          </a:xfrm>
          <a:custGeom>
            <a:avLst/>
            <a:gdLst/>
            <a:ahLst/>
            <a:cxnLst/>
            <a:rect r="r" b="b" t="t" l="l"/>
            <a:pathLst>
              <a:path h="2267270" w="2352308">
                <a:moveTo>
                  <a:pt x="0" y="0"/>
                </a:moveTo>
                <a:lnTo>
                  <a:pt x="2352308" y="0"/>
                </a:lnTo>
                <a:lnTo>
                  <a:pt x="2352308" y="2267271"/>
                </a:lnTo>
                <a:lnTo>
                  <a:pt x="0" y="226727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0" id="10"/>
          <p:cNvSpPr txBox="true"/>
          <p:nvPr/>
        </p:nvSpPr>
        <p:spPr>
          <a:xfrm rot="0">
            <a:off x="6153443" y="6600825"/>
            <a:ext cx="5981113" cy="2657475"/>
          </a:xfrm>
          <a:prstGeom prst="rect">
            <a:avLst/>
          </a:prstGeom>
        </p:spPr>
        <p:txBody>
          <a:bodyPr anchor="t" rtlCol="false" tIns="0" lIns="0" bIns="0" rIns="0">
            <a:spAutoFit/>
          </a:bodyPr>
          <a:lstStyle/>
          <a:p>
            <a:pPr algn="l">
              <a:lnSpc>
                <a:spcPts val="4200"/>
              </a:lnSpc>
            </a:pPr>
            <a:r>
              <a:rPr lang="en-US" sz="3000">
                <a:solidFill>
                  <a:srgbClr val="003172"/>
                </a:solidFill>
                <a:latin typeface="Alata Bold"/>
              </a:rPr>
              <a:t>11422026 - Samuel Aritonang</a:t>
            </a:r>
          </a:p>
          <a:p>
            <a:pPr algn="l">
              <a:lnSpc>
                <a:spcPts val="4200"/>
              </a:lnSpc>
            </a:pPr>
            <a:r>
              <a:rPr lang="en-US" sz="3000">
                <a:solidFill>
                  <a:srgbClr val="003172"/>
                </a:solidFill>
                <a:latin typeface="Alata Bold"/>
              </a:rPr>
              <a:t>11422028 - Nehemia Sitorus</a:t>
            </a:r>
          </a:p>
          <a:p>
            <a:pPr algn="l">
              <a:lnSpc>
                <a:spcPts val="4200"/>
              </a:lnSpc>
            </a:pPr>
            <a:r>
              <a:rPr lang="en-US" sz="3000">
                <a:solidFill>
                  <a:srgbClr val="003172"/>
                </a:solidFill>
                <a:latin typeface="Alata Bold"/>
              </a:rPr>
              <a:t>11422043 - Samuel Volder</a:t>
            </a:r>
          </a:p>
          <a:p>
            <a:pPr algn="l">
              <a:lnSpc>
                <a:spcPts val="4200"/>
              </a:lnSpc>
            </a:pPr>
            <a:r>
              <a:rPr lang="en-US" sz="3000">
                <a:solidFill>
                  <a:srgbClr val="003172"/>
                </a:solidFill>
                <a:latin typeface="Alata Bold"/>
              </a:rPr>
              <a:t>11422057 - Roulina Sianipar</a:t>
            </a:r>
          </a:p>
          <a:p>
            <a:pPr algn="l">
              <a:lnSpc>
                <a:spcPts val="4200"/>
              </a:lnSpc>
            </a:pPr>
            <a:r>
              <a:rPr lang="en-US" sz="3000">
                <a:solidFill>
                  <a:srgbClr val="003172"/>
                </a:solidFill>
                <a:latin typeface="Alata Bold"/>
              </a:rPr>
              <a:t>11422061 - Emalia Telaumbanua</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7DA"/>
        </a:solidFill>
      </p:bgPr>
    </p:bg>
    <p:spTree>
      <p:nvGrpSpPr>
        <p:cNvPr id="1" name=""/>
        <p:cNvGrpSpPr/>
        <p:nvPr/>
      </p:nvGrpSpPr>
      <p:grpSpPr>
        <a:xfrm>
          <a:off x="0" y="0"/>
          <a:ext cx="0" cy="0"/>
          <a:chOff x="0" y="0"/>
          <a:chExt cx="0" cy="0"/>
        </a:xfrm>
      </p:grpSpPr>
      <p:grpSp>
        <p:nvGrpSpPr>
          <p:cNvPr name="Group 2" id="2"/>
          <p:cNvGrpSpPr/>
          <p:nvPr/>
        </p:nvGrpSpPr>
        <p:grpSpPr>
          <a:xfrm rot="0">
            <a:off x="15905659" y="-114646"/>
            <a:ext cx="1516108" cy="1940618"/>
            <a:chOff x="0" y="0"/>
            <a:chExt cx="635000" cy="812800"/>
          </a:xfrm>
        </p:grpSpPr>
        <p:sp>
          <p:nvSpPr>
            <p:cNvPr name="Freeform 3" id="3"/>
            <p:cNvSpPr/>
            <p:nvPr/>
          </p:nvSpPr>
          <p:spPr>
            <a:xfrm flipH="false" flipV="false" rot="0">
              <a:off x="0" y="0"/>
              <a:ext cx="635000" cy="812800"/>
            </a:xfrm>
            <a:custGeom>
              <a:avLst/>
              <a:gdLst/>
              <a:ahLst/>
              <a:cxnLst/>
              <a:rect r="r" b="b" t="t" l="l"/>
              <a:pathLst>
                <a:path h="812800" w="635000">
                  <a:moveTo>
                    <a:pt x="635000" y="0"/>
                  </a:moveTo>
                  <a:lnTo>
                    <a:pt x="635000" y="698500"/>
                  </a:lnTo>
                  <a:lnTo>
                    <a:pt x="317500" y="812800"/>
                  </a:lnTo>
                  <a:lnTo>
                    <a:pt x="0" y="698500"/>
                  </a:lnTo>
                  <a:lnTo>
                    <a:pt x="0" y="0"/>
                  </a:lnTo>
                  <a:lnTo>
                    <a:pt x="635000" y="0"/>
                  </a:lnTo>
                  <a:close/>
                </a:path>
              </a:pathLst>
            </a:custGeom>
            <a:solidFill>
              <a:srgbClr val="003172"/>
            </a:solidFill>
          </p:spPr>
        </p:sp>
        <p:sp>
          <p:nvSpPr>
            <p:cNvPr name="TextBox 4" id="4"/>
            <p:cNvSpPr txBox="true"/>
            <p:nvPr/>
          </p:nvSpPr>
          <p:spPr>
            <a:xfrm>
              <a:off x="0" y="-38100"/>
              <a:ext cx="635000" cy="736600"/>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2553980" y="923925"/>
            <a:ext cx="13180039" cy="863600"/>
          </a:xfrm>
          <a:prstGeom prst="rect">
            <a:avLst/>
          </a:prstGeom>
        </p:spPr>
        <p:txBody>
          <a:bodyPr anchor="t" rtlCol="false" tIns="0" lIns="0" bIns="0" rIns="0">
            <a:spAutoFit/>
          </a:bodyPr>
          <a:lstStyle/>
          <a:p>
            <a:pPr algn="ctr">
              <a:lnSpc>
                <a:spcPts val="7000"/>
              </a:lnSpc>
            </a:pPr>
            <a:r>
              <a:rPr lang="en-US" sz="5000">
                <a:solidFill>
                  <a:srgbClr val="003172"/>
                </a:solidFill>
                <a:latin typeface="Alata Bold"/>
              </a:rPr>
              <a:t>DATABASE</a:t>
            </a:r>
          </a:p>
        </p:txBody>
      </p:sp>
      <p:sp>
        <p:nvSpPr>
          <p:cNvPr name="Freeform 6" id="6"/>
          <p:cNvSpPr/>
          <p:nvPr/>
        </p:nvSpPr>
        <p:spPr>
          <a:xfrm flipH="false" flipV="false" rot="0">
            <a:off x="0" y="-2105864"/>
            <a:ext cx="3882948" cy="3742577"/>
          </a:xfrm>
          <a:custGeom>
            <a:avLst/>
            <a:gdLst/>
            <a:ahLst/>
            <a:cxnLst/>
            <a:rect r="r" b="b" t="t" l="l"/>
            <a:pathLst>
              <a:path h="3742577" w="3882948">
                <a:moveTo>
                  <a:pt x="0" y="0"/>
                </a:moveTo>
                <a:lnTo>
                  <a:pt x="3882948" y="0"/>
                </a:lnTo>
                <a:lnTo>
                  <a:pt x="3882948" y="3742576"/>
                </a:lnTo>
                <a:lnTo>
                  <a:pt x="0" y="37425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9760995" y="2521853"/>
            <a:ext cx="7660772" cy="6736447"/>
          </a:xfrm>
          <a:custGeom>
            <a:avLst/>
            <a:gdLst/>
            <a:ahLst/>
            <a:cxnLst/>
            <a:rect r="r" b="b" t="t" l="l"/>
            <a:pathLst>
              <a:path h="6736447" w="7660772">
                <a:moveTo>
                  <a:pt x="0" y="0"/>
                </a:moveTo>
                <a:lnTo>
                  <a:pt x="7660772" y="0"/>
                </a:lnTo>
                <a:lnTo>
                  <a:pt x="7660772" y="6736447"/>
                </a:lnTo>
                <a:lnTo>
                  <a:pt x="0" y="6736447"/>
                </a:lnTo>
                <a:lnTo>
                  <a:pt x="0" y="0"/>
                </a:lnTo>
                <a:close/>
              </a:path>
            </a:pathLst>
          </a:custGeom>
          <a:blipFill>
            <a:blip r:embed="rId4"/>
            <a:stretch>
              <a:fillRect l="0" t="-6149" r="0" b="-25700"/>
            </a:stretch>
          </a:blipFill>
        </p:spPr>
      </p:sp>
      <p:sp>
        <p:nvSpPr>
          <p:cNvPr name="TextBox 8" id="8"/>
          <p:cNvSpPr txBox="true"/>
          <p:nvPr/>
        </p:nvSpPr>
        <p:spPr>
          <a:xfrm rot="0">
            <a:off x="15859155" y="299611"/>
            <a:ext cx="1562612" cy="959703"/>
          </a:xfrm>
          <a:prstGeom prst="rect">
            <a:avLst/>
          </a:prstGeom>
        </p:spPr>
        <p:txBody>
          <a:bodyPr anchor="t" rtlCol="false" tIns="0" lIns="0" bIns="0" rIns="0">
            <a:spAutoFit/>
          </a:bodyPr>
          <a:lstStyle/>
          <a:p>
            <a:pPr algn="ctr">
              <a:lnSpc>
                <a:spcPts val="7805"/>
              </a:lnSpc>
            </a:pPr>
            <a:r>
              <a:rPr lang="en-US" sz="5575">
                <a:solidFill>
                  <a:srgbClr val="FFF7DA"/>
                </a:solidFill>
                <a:latin typeface="Open Sans Bold"/>
              </a:rPr>
              <a:t>9</a:t>
            </a:r>
          </a:p>
        </p:txBody>
      </p:sp>
      <p:grpSp>
        <p:nvGrpSpPr>
          <p:cNvPr name="Group 9" id="9"/>
          <p:cNvGrpSpPr/>
          <p:nvPr/>
        </p:nvGrpSpPr>
        <p:grpSpPr>
          <a:xfrm rot="0">
            <a:off x="480520" y="2521853"/>
            <a:ext cx="8663480" cy="6736447"/>
            <a:chOff x="0" y="0"/>
            <a:chExt cx="2281740" cy="1774208"/>
          </a:xfrm>
        </p:grpSpPr>
        <p:sp>
          <p:nvSpPr>
            <p:cNvPr name="Freeform 10" id="10"/>
            <p:cNvSpPr/>
            <p:nvPr/>
          </p:nvSpPr>
          <p:spPr>
            <a:xfrm flipH="false" flipV="false" rot="0">
              <a:off x="0" y="0"/>
              <a:ext cx="2281740" cy="1774208"/>
            </a:xfrm>
            <a:custGeom>
              <a:avLst/>
              <a:gdLst/>
              <a:ahLst/>
              <a:cxnLst/>
              <a:rect r="r" b="b" t="t" l="l"/>
              <a:pathLst>
                <a:path h="1774208" w="2281740">
                  <a:moveTo>
                    <a:pt x="45575" y="0"/>
                  </a:moveTo>
                  <a:lnTo>
                    <a:pt x="2236165" y="0"/>
                  </a:lnTo>
                  <a:cubicBezTo>
                    <a:pt x="2261335" y="0"/>
                    <a:pt x="2281740" y="20405"/>
                    <a:pt x="2281740" y="45575"/>
                  </a:cubicBezTo>
                  <a:lnTo>
                    <a:pt x="2281740" y="1728633"/>
                  </a:lnTo>
                  <a:cubicBezTo>
                    <a:pt x="2281740" y="1753804"/>
                    <a:pt x="2261335" y="1774208"/>
                    <a:pt x="2236165" y="1774208"/>
                  </a:cubicBezTo>
                  <a:lnTo>
                    <a:pt x="45575" y="1774208"/>
                  </a:lnTo>
                  <a:cubicBezTo>
                    <a:pt x="20405" y="1774208"/>
                    <a:pt x="0" y="1753804"/>
                    <a:pt x="0" y="1728633"/>
                  </a:cubicBezTo>
                  <a:lnTo>
                    <a:pt x="0" y="45575"/>
                  </a:lnTo>
                  <a:cubicBezTo>
                    <a:pt x="0" y="20405"/>
                    <a:pt x="20405" y="0"/>
                    <a:pt x="45575" y="0"/>
                  </a:cubicBezTo>
                  <a:close/>
                </a:path>
              </a:pathLst>
            </a:custGeom>
            <a:solidFill>
              <a:srgbClr val="DAD4B4"/>
            </a:solidFill>
          </p:spPr>
        </p:sp>
        <p:sp>
          <p:nvSpPr>
            <p:cNvPr name="TextBox 11" id="11"/>
            <p:cNvSpPr txBox="true"/>
            <p:nvPr/>
          </p:nvSpPr>
          <p:spPr>
            <a:xfrm>
              <a:off x="0" y="-28575"/>
              <a:ext cx="2281740" cy="1802783"/>
            </a:xfrm>
            <a:prstGeom prst="rect">
              <a:avLst/>
            </a:prstGeom>
          </p:spPr>
          <p:txBody>
            <a:bodyPr anchor="ctr" rtlCol="false" tIns="50800" lIns="50800" bIns="50800" rIns="50800"/>
            <a:lstStyle/>
            <a:p>
              <a:pPr algn="ctr">
                <a:lnSpc>
                  <a:spcPts val="2100"/>
                </a:lnSpc>
              </a:pPr>
            </a:p>
          </p:txBody>
        </p:sp>
      </p:grpSp>
      <p:sp>
        <p:nvSpPr>
          <p:cNvPr name="TextBox 12" id="12"/>
          <p:cNvSpPr txBox="true"/>
          <p:nvPr/>
        </p:nvSpPr>
        <p:spPr>
          <a:xfrm rot="0">
            <a:off x="727687" y="3019242"/>
            <a:ext cx="8169146" cy="5694045"/>
          </a:xfrm>
          <a:prstGeom prst="rect">
            <a:avLst/>
          </a:prstGeom>
        </p:spPr>
        <p:txBody>
          <a:bodyPr anchor="t" rtlCol="false" tIns="0" lIns="0" bIns="0" rIns="0">
            <a:spAutoFit/>
          </a:bodyPr>
          <a:lstStyle/>
          <a:p>
            <a:pPr algn="just">
              <a:lnSpc>
                <a:spcPts val="3779"/>
              </a:lnSpc>
              <a:spcBef>
                <a:spcPct val="0"/>
              </a:spcBef>
            </a:pPr>
            <a:r>
              <a:rPr lang="en-US" sz="2700">
                <a:solidFill>
                  <a:srgbClr val="000000"/>
                </a:solidFill>
                <a:latin typeface="Alata Bold"/>
              </a:rPr>
              <a:t>Basis data adalah tempat aplikasi menyimpan datanya. Dalam sistem monolitik, biasanya ada satu basis data terpusat. Namun, dalam arsitektur mikroservis: </a:t>
            </a:r>
            <a:r>
              <a:rPr lang="en-US" sz="2700">
                <a:solidFill>
                  <a:srgbClr val="000000"/>
                </a:solidFill>
                <a:latin typeface="Alata Bold"/>
              </a:rPr>
              <a:t>Setiap mikroservis mungkin memiliki basis data sendiri untuk menyimpan data yang relevan dengan fungsinya. Pendekatan ini membantu memastikan bahwa layanan-layanan tidak saling bergantung dan dapat dikembangkan, di-deploy, dan diskalakan secara independen. Ini juga membantu menghindari kemacetan dan titik kegagalan tunggal yang terkait dengan satu basis data.</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F7DA"/>
        </a:solidFill>
      </p:bgPr>
    </p:bg>
    <p:spTree>
      <p:nvGrpSpPr>
        <p:cNvPr id="1" name=""/>
        <p:cNvGrpSpPr/>
        <p:nvPr/>
      </p:nvGrpSpPr>
      <p:grpSpPr>
        <a:xfrm>
          <a:off x="0" y="0"/>
          <a:ext cx="0" cy="0"/>
          <a:chOff x="0" y="0"/>
          <a:chExt cx="0" cy="0"/>
        </a:xfrm>
      </p:grpSpPr>
      <p:grpSp>
        <p:nvGrpSpPr>
          <p:cNvPr name="Group 2" id="2"/>
          <p:cNvGrpSpPr/>
          <p:nvPr/>
        </p:nvGrpSpPr>
        <p:grpSpPr>
          <a:xfrm rot="0">
            <a:off x="15905659" y="-114646"/>
            <a:ext cx="1516108" cy="1940618"/>
            <a:chOff x="0" y="0"/>
            <a:chExt cx="635000" cy="812800"/>
          </a:xfrm>
        </p:grpSpPr>
        <p:sp>
          <p:nvSpPr>
            <p:cNvPr name="Freeform 3" id="3"/>
            <p:cNvSpPr/>
            <p:nvPr/>
          </p:nvSpPr>
          <p:spPr>
            <a:xfrm flipH="false" flipV="false" rot="0">
              <a:off x="0" y="0"/>
              <a:ext cx="635000" cy="812800"/>
            </a:xfrm>
            <a:custGeom>
              <a:avLst/>
              <a:gdLst/>
              <a:ahLst/>
              <a:cxnLst/>
              <a:rect r="r" b="b" t="t" l="l"/>
              <a:pathLst>
                <a:path h="812800" w="635000">
                  <a:moveTo>
                    <a:pt x="635000" y="0"/>
                  </a:moveTo>
                  <a:lnTo>
                    <a:pt x="635000" y="698500"/>
                  </a:lnTo>
                  <a:lnTo>
                    <a:pt x="317500" y="812800"/>
                  </a:lnTo>
                  <a:lnTo>
                    <a:pt x="0" y="698500"/>
                  </a:lnTo>
                  <a:lnTo>
                    <a:pt x="0" y="0"/>
                  </a:lnTo>
                  <a:lnTo>
                    <a:pt x="635000" y="0"/>
                  </a:lnTo>
                  <a:close/>
                </a:path>
              </a:pathLst>
            </a:custGeom>
            <a:solidFill>
              <a:srgbClr val="003172"/>
            </a:solidFill>
          </p:spPr>
        </p:sp>
        <p:sp>
          <p:nvSpPr>
            <p:cNvPr name="TextBox 4" id="4"/>
            <p:cNvSpPr txBox="true"/>
            <p:nvPr/>
          </p:nvSpPr>
          <p:spPr>
            <a:xfrm>
              <a:off x="0" y="-38100"/>
              <a:ext cx="635000" cy="736600"/>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2553980" y="923925"/>
            <a:ext cx="13180039" cy="863600"/>
          </a:xfrm>
          <a:prstGeom prst="rect">
            <a:avLst/>
          </a:prstGeom>
        </p:spPr>
        <p:txBody>
          <a:bodyPr anchor="t" rtlCol="false" tIns="0" lIns="0" bIns="0" rIns="0">
            <a:spAutoFit/>
          </a:bodyPr>
          <a:lstStyle/>
          <a:p>
            <a:pPr algn="ctr">
              <a:lnSpc>
                <a:spcPts val="7000"/>
              </a:lnSpc>
            </a:pPr>
            <a:r>
              <a:rPr lang="en-US" sz="5000">
                <a:solidFill>
                  <a:srgbClr val="003172"/>
                </a:solidFill>
                <a:latin typeface="Alata Bold"/>
              </a:rPr>
              <a:t>SERVER</a:t>
            </a:r>
          </a:p>
        </p:txBody>
      </p:sp>
      <p:sp>
        <p:nvSpPr>
          <p:cNvPr name="Freeform 6" id="6"/>
          <p:cNvSpPr/>
          <p:nvPr/>
        </p:nvSpPr>
        <p:spPr>
          <a:xfrm flipH="false" flipV="false" rot="0">
            <a:off x="0" y="-2105864"/>
            <a:ext cx="3882948" cy="3742577"/>
          </a:xfrm>
          <a:custGeom>
            <a:avLst/>
            <a:gdLst/>
            <a:ahLst/>
            <a:cxnLst/>
            <a:rect r="r" b="b" t="t" l="l"/>
            <a:pathLst>
              <a:path h="3742577" w="3882948">
                <a:moveTo>
                  <a:pt x="0" y="0"/>
                </a:moveTo>
                <a:lnTo>
                  <a:pt x="3882948" y="0"/>
                </a:lnTo>
                <a:lnTo>
                  <a:pt x="3882948" y="3742576"/>
                </a:lnTo>
                <a:lnTo>
                  <a:pt x="0" y="37425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15859155" y="299611"/>
            <a:ext cx="1562612" cy="959703"/>
          </a:xfrm>
          <a:prstGeom prst="rect">
            <a:avLst/>
          </a:prstGeom>
        </p:spPr>
        <p:txBody>
          <a:bodyPr anchor="t" rtlCol="false" tIns="0" lIns="0" bIns="0" rIns="0">
            <a:spAutoFit/>
          </a:bodyPr>
          <a:lstStyle/>
          <a:p>
            <a:pPr algn="ctr">
              <a:lnSpc>
                <a:spcPts val="7805"/>
              </a:lnSpc>
            </a:pPr>
            <a:r>
              <a:rPr lang="en-US" sz="5575">
                <a:solidFill>
                  <a:srgbClr val="FFF7DA"/>
                </a:solidFill>
                <a:latin typeface="Open Sans Bold"/>
              </a:rPr>
              <a:t>10</a:t>
            </a:r>
          </a:p>
        </p:txBody>
      </p:sp>
      <p:grpSp>
        <p:nvGrpSpPr>
          <p:cNvPr name="Group 8" id="8"/>
          <p:cNvGrpSpPr/>
          <p:nvPr/>
        </p:nvGrpSpPr>
        <p:grpSpPr>
          <a:xfrm rot="0">
            <a:off x="1626400" y="2303269"/>
            <a:ext cx="15037313" cy="3372983"/>
            <a:chOff x="0" y="0"/>
            <a:chExt cx="3960445" cy="888358"/>
          </a:xfrm>
        </p:grpSpPr>
        <p:sp>
          <p:nvSpPr>
            <p:cNvPr name="Freeform 9" id="9"/>
            <p:cNvSpPr/>
            <p:nvPr/>
          </p:nvSpPr>
          <p:spPr>
            <a:xfrm flipH="false" flipV="false" rot="0">
              <a:off x="0" y="0"/>
              <a:ext cx="3960445" cy="888358"/>
            </a:xfrm>
            <a:custGeom>
              <a:avLst/>
              <a:gdLst/>
              <a:ahLst/>
              <a:cxnLst/>
              <a:rect r="r" b="b" t="t" l="l"/>
              <a:pathLst>
                <a:path h="888358" w="3960445">
                  <a:moveTo>
                    <a:pt x="26257" y="0"/>
                  </a:moveTo>
                  <a:lnTo>
                    <a:pt x="3934187" y="0"/>
                  </a:lnTo>
                  <a:cubicBezTo>
                    <a:pt x="3941151" y="0"/>
                    <a:pt x="3947830" y="2766"/>
                    <a:pt x="3952754" y="7691"/>
                  </a:cubicBezTo>
                  <a:cubicBezTo>
                    <a:pt x="3957678" y="12615"/>
                    <a:pt x="3960445" y="19293"/>
                    <a:pt x="3960445" y="26257"/>
                  </a:cubicBezTo>
                  <a:lnTo>
                    <a:pt x="3960445" y="862101"/>
                  </a:lnTo>
                  <a:cubicBezTo>
                    <a:pt x="3960445" y="869064"/>
                    <a:pt x="3957678" y="875743"/>
                    <a:pt x="3952754" y="880667"/>
                  </a:cubicBezTo>
                  <a:cubicBezTo>
                    <a:pt x="3947830" y="885591"/>
                    <a:pt x="3941151" y="888358"/>
                    <a:pt x="3934187" y="888358"/>
                  </a:cubicBezTo>
                  <a:lnTo>
                    <a:pt x="26257" y="888358"/>
                  </a:lnTo>
                  <a:cubicBezTo>
                    <a:pt x="19293" y="888358"/>
                    <a:pt x="12615" y="885591"/>
                    <a:pt x="7691" y="880667"/>
                  </a:cubicBezTo>
                  <a:cubicBezTo>
                    <a:pt x="2766" y="875743"/>
                    <a:pt x="0" y="869064"/>
                    <a:pt x="0" y="862101"/>
                  </a:cubicBezTo>
                  <a:lnTo>
                    <a:pt x="0" y="26257"/>
                  </a:lnTo>
                  <a:cubicBezTo>
                    <a:pt x="0" y="19293"/>
                    <a:pt x="2766" y="12615"/>
                    <a:pt x="7691" y="7691"/>
                  </a:cubicBezTo>
                  <a:cubicBezTo>
                    <a:pt x="12615" y="2766"/>
                    <a:pt x="19293" y="0"/>
                    <a:pt x="26257" y="0"/>
                  </a:cubicBezTo>
                  <a:close/>
                </a:path>
              </a:pathLst>
            </a:custGeom>
            <a:solidFill>
              <a:srgbClr val="DAD4B4"/>
            </a:solidFill>
          </p:spPr>
        </p:sp>
        <p:sp>
          <p:nvSpPr>
            <p:cNvPr name="TextBox 10" id="10"/>
            <p:cNvSpPr txBox="true"/>
            <p:nvPr/>
          </p:nvSpPr>
          <p:spPr>
            <a:xfrm>
              <a:off x="0" y="-28575"/>
              <a:ext cx="3960445" cy="916933"/>
            </a:xfrm>
            <a:prstGeom prst="rect">
              <a:avLst/>
            </a:prstGeom>
          </p:spPr>
          <p:txBody>
            <a:bodyPr anchor="ctr" rtlCol="false" tIns="50800" lIns="50800" bIns="50800" rIns="50800"/>
            <a:lstStyle/>
            <a:p>
              <a:pPr algn="ctr">
                <a:lnSpc>
                  <a:spcPts val="2100"/>
                </a:lnSpc>
              </a:pPr>
            </a:p>
          </p:txBody>
        </p:sp>
      </p:grpSp>
      <p:grpSp>
        <p:nvGrpSpPr>
          <p:cNvPr name="Group 11" id="11"/>
          <p:cNvGrpSpPr/>
          <p:nvPr/>
        </p:nvGrpSpPr>
        <p:grpSpPr>
          <a:xfrm rot="0">
            <a:off x="3037667" y="5993695"/>
            <a:ext cx="12212666" cy="3690359"/>
            <a:chOff x="0" y="0"/>
            <a:chExt cx="3216505" cy="971947"/>
          </a:xfrm>
        </p:grpSpPr>
        <p:sp>
          <p:nvSpPr>
            <p:cNvPr name="Freeform 12" id="12"/>
            <p:cNvSpPr/>
            <p:nvPr/>
          </p:nvSpPr>
          <p:spPr>
            <a:xfrm flipH="false" flipV="false" rot="0">
              <a:off x="0" y="0"/>
              <a:ext cx="3216505" cy="971946"/>
            </a:xfrm>
            <a:custGeom>
              <a:avLst/>
              <a:gdLst/>
              <a:ahLst/>
              <a:cxnLst/>
              <a:rect r="r" b="b" t="t" l="l"/>
              <a:pathLst>
                <a:path h="971946" w="3216505">
                  <a:moveTo>
                    <a:pt x="32330" y="0"/>
                  </a:moveTo>
                  <a:lnTo>
                    <a:pt x="3184174" y="0"/>
                  </a:lnTo>
                  <a:cubicBezTo>
                    <a:pt x="3192749" y="0"/>
                    <a:pt x="3200972" y="3406"/>
                    <a:pt x="3207035" y="9469"/>
                  </a:cubicBezTo>
                  <a:cubicBezTo>
                    <a:pt x="3213098" y="15532"/>
                    <a:pt x="3216505" y="23756"/>
                    <a:pt x="3216505" y="32330"/>
                  </a:cubicBezTo>
                  <a:lnTo>
                    <a:pt x="3216505" y="939616"/>
                  </a:lnTo>
                  <a:cubicBezTo>
                    <a:pt x="3216505" y="957472"/>
                    <a:pt x="3202030" y="971946"/>
                    <a:pt x="3184174" y="971946"/>
                  </a:cubicBezTo>
                  <a:lnTo>
                    <a:pt x="32330" y="971946"/>
                  </a:lnTo>
                  <a:cubicBezTo>
                    <a:pt x="23756" y="971946"/>
                    <a:pt x="15532" y="968540"/>
                    <a:pt x="9469" y="962477"/>
                  </a:cubicBezTo>
                  <a:cubicBezTo>
                    <a:pt x="3406" y="956414"/>
                    <a:pt x="0" y="948191"/>
                    <a:pt x="0" y="939616"/>
                  </a:cubicBezTo>
                  <a:lnTo>
                    <a:pt x="0" y="32330"/>
                  </a:lnTo>
                  <a:cubicBezTo>
                    <a:pt x="0" y="14475"/>
                    <a:pt x="14475" y="0"/>
                    <a:pt x="32330" y="0"/>
                  </a:cubicBezTo>
                  <a:close/>
                </a:path>
              </a:pathLst>
            </a:custGeom>
            <a:solidFill>
              <a:srgbClr val="DAD4B4"/>
            </a:solidFill>
          </p:spPr>
        </p:sp>
        <p:sp>
          <p:nvSpPr>
            <p:cNvPr name="TextBox 13" id="13"/>
            <p:cNvSpPr txBox="true"/>
            <p:nvPr/>
          </p:nvSpPr>
          <p:spPr>
            <a:xfrm>
              <a:off x="0" y="-28575"/>
              <a:ext cx="3216505" cy="1000522"/>
            </a:xfrm>
            <a:prstGeom prst="rect">
              <a:avLst/>
            </a:prstGeom>
          </p:spPr>
          <p:txBody>
            <a:bodyPr anchor="ctr" rtlCol="false" tIns="50800" lIns="50800" bIns="50800" rIns="50800"/>
            <a:lstStyle/>
            <a:p>
              <a:pPr algn="ctr">
                <a:lnSpc>
                  <a:spcPts val="2100"/>
                </a:lnSpc>
              </a:pPr>
            </a:p>
          </p:txBody>
        </p:sp>
      </p:grpSp>
      <p:sp>
        <p:nvSpPr>
          <p:cNvPr name="TextBox 14" id="14"/>
          <p:cNvSpPr txBox="true"/>
          <p:nvPr/>
        </p:nvSpPr>
        <p:spPr>
          <a:xfrm rot="0">
            <a:off x="3966552" y="6013885"/>
            <a:ext cx="10357009" cy="3573780"/>
          </a:xfrm>
          <a:prstGeom prst="rect">
            <a:avLst/>
          </a:prstGeom>
        </p:spPr>
        <p:txBody>
          <a:bodyPr anchor="t" rtlCol="false" tIns="0" lIns="0" bIns="0" rIns="0">
            <a:spAutoFit/>
          </a:bodyPr>
          <a:lstStyle/>
          <a:p>
            <a:pPr algn="l">
              <a:lnSpc>
                <a:spcPts val="4050"/>
              </a:lnSpc>
            </a:pPr>
            <a:r>
              <a:rPr lang="en-US" sz="2700">
                <a:solidFill>
                  <a:srgbClr val="000000"/>
                </a:solidFill>
                <a:latin typeface="Alata"/>
              </a:rPr>
              <a:t>Service Pekerjaan diakses melalui localhost:8080/pekerjaan</a:t>
            </a:r>
          </a:p>
          <a:p>
            <a:pPr algn="l">
              <a:lnSpc>
                <a:spcPts val="4050"/>
              </a:lnSpc>
            </a:pPr>
            <a:r>
              <a:rPr lang="en-US" sz="2700">
                <a:solidFill>
                  <a:srgbClr val="000000"/>
                </a:solidFill>
                <a:latin typeface="Alata"/>
              </a:rPr>
              <a:t>Service JenisGereja diakses melalui localhost:8081/jenisgereja</a:t>
            </a:r>
          </a:p>
          <a:p>
            <a:pPr algn="l">
              <a:lnSpc>
                <a:spcPts val="4050"/>
              </a:lnSpc>
            </a:pPr>
            <a:r>
              <a:rPr lang="en-US" sz="2700">
                <a:solidFill>
                  <a:srgbClr val="000000"/>
                </a:solidFill>
                <a:latin typeface="Alata"/>
              </a:rPr>
              <a:t>Service HubKeluarga diakses melalui localhost:8082/hubkeluarga</a:t>
            </a:r>
          </a:p>
          <a:p>
            <a:pPr algn="l">
              <a:lnSpc>
                <a:spcPts val="4050"/>
              </a:lnSpc>
            </a:pPr>
            <a:r>
              <a:rPr lang="en-US" sz="2700">
                <a:solidFill>
                  <a:srgbClr val="000000"/>
                </a:solidFill>
                <a:latin typeface="Alata"/>
              </a:rPr>
              <a:t>Service Pendidikan diakses melalui localhost:8083/pendidikan</a:t>
            </a:r>
          </a:p>
          <a:p>
            <a:pPr algn="l">
              <a:lnSpc>
                <a:spcPts val="4050"/>
              </a:lnSpc>
            </a:pPr>
            <a:r>
              <a:rPr lang="en-US" sz="2700">
                <a:solidFill>
                  <a:srgbClr val="000000"/>
                </a:solidFill>
                <a:latin typeface="Alata"/>
              </a:rPr>
              <a:t>Service JenisStatus diakses melalui localhost:8084/statuses</a:t>
            </a:r>
          </a:p>
          <a:p>
            <a:pPr algn="l">
              <a:lnSpc>
                <a:spcPts val="4050"/>
              </a:lnSpc>
            </a:pPr>
            <a:r>
              <a:rPr lang="en-US" sz="2700">
                <a:solidFill>
                  <a:srgbClr val="000000"/>
                </a:solidFill>
                <a:latin typeface="Alata"/>
              </a:rPr>
              <a:t>Service Status diakses melalui localhost:8085/statuses</a:t>
            </a:r>
          </a:p>
          <a:p>
            <a:pPr algn="l">
              <a:lnSpc>
                <a:spcPts val="4050"/>
              </a:lnSpc>
            </a:pPr>
            <a:r>
              <a:rPr lang="en-US" sz="2700">
                <a:solidFill>
                  <a:srgbClr val="000000"/>
                </a:solidFill>
                <a:latin typeface="Alata"/>
              </a:rPr>
              <a:t>Service Country diakses melalui localhost:8086/country</a:t>
            </a:r>
          </a:p>
        </p:txBody>
      </p:sp>
      <p:sp>
        <p:nvSpPr>
          <p:cNvPr name="TextBox 15" id="15"/>
          <p:cNvSpPr txBox="true"/>
          <p:nvPr/>
        </p:nvSpPr>
        <p:spPr>
          <a:xfrm rot="0">
            <a:off x="1801938" y="2543548"/>
            <a:ext cx="14519028" cy="2863850"/>
          </a:xfrm>
          <a:prstGeom prst="rect">
            <a:avLst/>
          </a:prstGeom>
        </p:spPr>
        <p:txBody>
          <a:bodyPr anchor="t" rtlCol="false" tIns="0" lIns="0" bIns="0" rIns="0">
            <a:spAutoFit/>
          </a:bodyPr>
          <a:lstStyle/>
          <a:p>
            <a:pPr algn="just">
              <a:lnSpc>
                <a:spcPts val="3249"/>
              </a:lnSpc>
            </a:pPr>
            <a:r>
              <a:rPr lang="en-US" sz="2499">
                <a:solidFill>
                  <a:srgbClr val="000000"/>
                </a:solidFill>
                <a:latin typeface="Alata"/>
              </a:rPr>
              <a:t>Dalam arsitektur microservice, setiap layanan dijalankan sebagai server independen. Setiap server mikro memiliki tanggung jawab untuk menyediakan fungsionalitas bisnis tertentu dan berkomunikasi dengan layanan lainnya melalui antarmuka yang ditetapkan, seperti REST API. Dalam konteks Aplikasi Pendataan Administrasi Pelayanan Majelis se-Distrik II Silindung, setiap layanan (seperti Pekerjaan Service, JenisGereja Service, dll.) akan berjalan sebagai server mikro yang independen. Mereka akan mendengarkan permintaan dari klien, menjalankan logika bisnis mereka sendiri, dan memberikan respons yang sesuai.</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F7DA"/>
        </a:solidFill>
      </p:bgPr>
    </p:bg>
    <p:spTree>
      <p:nvGrpSpPr>
        <p:cNvPr id="1" name=""/>
        <p:cNvGrpSpPr/>
        <p:nvPr/>
      </p:nvGrpSpPr>
      <p:grpSpPr>
        <a:xfrm>
          <a:off x="0" y="0"/>
          <a:ext cx="0" cy="0"/>
          <a:chOff x="0" y="0"/>
          <a:chExt cx="0" cy="0"/>
        </a:xfrm>
      </p:grpSpPr>
      <p:grpSp>
        <p:nvGrpSpPr>
          <p:cNvPr name="Group 2" id="2"/>
          <p:cNvGrpSpPr/>
          <p:nvPr/>
        </p:nvGrpSpPr>
        <p:grpSpPr>
          <a:xfrm rot="0">
            <a:off x="15905659" y="-114646"/>
            <a:ext cx="1516108" cy="1940618"/>
            <a:chOff x="0" y="0"/>
            <a:chExt cx="635000" cy="812800"/>
          </a:xfrm>
        </p:grpSpPr>
        <p:sp>
          <p:nvSpPr>
            <p:cNvPr name="Freeform 3" id="3"/>
            <p:cNvSpPr/>
            <p:nvPr/>
          </p:nvSpPr>
          <p:spPr>
            <a:xfrm flipH="false" flipV="false" rot="0">
              <a:off x="0" y="0"/>
              <a:ext cx="635000" cy="812800"/>
            </a:xfrm>
            <a:custGeom>
              <a:avLst/>
              <a:gdLst/>
              <a:ahLst/>
              <a:cxnLst/>
              <a:rect r="r" b="b" t="t" l="l"/>
              <a:pathLst>
                <a:path h="812800" w="635000">
                  <a:moveTo>
                    <a:pt x="635000" y="0"/>
                  </a:moveTo>
                  <a:lnTo>
                    <a:pt x="635000" y="698500"/>
                  </a:lnTo>
                  <a:lnTo>
                    <a:pt x="317500" y="812800"/>
                  </a:lnTo>
                  <a:lnTo>
                    <a:pt x="0" y="698500"/>
                  </a:lnTo>
                  <a:lnTo>
                    <a:pt x="0" y="0"/>
                  </a:lnTo>
                  <a:lnTo>
                    <a:pt x="635000" y="0"/>
                  </a:lnTo>
                  <a:close/>
                </a:path>
              </a:pathLst>
            </a:custGeom>
            <a:solidFill>
              <a:srgbClr val="003172"/>
            </a:solidFill>
          </p:spPr>
        </p:sp>
        <p:sp>
          <p:nvSpPr>
            <p:cNvPr name="TextBox 4" id="4"/>
            <p:cNvSpPr txBox="true"/>
            <p:nvPr/>
          </p:nvSpPr>
          <p:spPr>
            <a:xfrm>
              <a:off x="0" y="-38100"/>
              <a:ext cx="635000" cy="736600"/>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2553980" y="923925"/>
            <a:ext cx="13180039" cy="863600"/>
          </a:xfrm>
          <a:prstGeom prst="rect">
            <a:avLst/>
          </a:prstGeom>
        </p:spPr>
        <p:txBody>
          <a:bodyPr anchor="t" rtlCol="false" tIns="0" lIns="0" bIns="0" rIns="0">
            <a:spAutoFit/>
          </a:bodyPr>
          <a:lstStyle/>
          <a:p>
            <a:pPr algn="ctr">
              <a:lnSpc>
                <a:spcPts val="7000"/>
              </a:lnSpc>
            </a:pPr>
            <a:r>
              <a:rPr lang="en-US" sz="5000">
                <a:solidFill>
                  <a:srgbClr val="003172"/>
                </a:solidFill>
                <a:latin typeface="Alata Bold"/>
              </a:rPr>
              <a:t>PULL &amp; PUSH MODEL</a:t>
            </a:r>
          </a:p>
        </p:txBody>
      </p:sp>
      <p:sp>
        <p:nvSpPr>
          <p:cNvPr name="Freeform 6" id="6"/>
          <p:cNvSpPr/>
          <p:nvPr/>
        </p:nvSpPr>
        <p:spPr>
          <a:xfrm flipH="false" flipV="false" rot="0">
            <a:off x="0" y="-2105864"/>
            <a:ext cx="3882948" cy="3742577"/>
          </a:xfrm>
          <a:custGeom>
            <a:avLst/>
            <a:gdLst/>
            <a:ahLst/>
            <a:cxnLst/>
            <a:rect r="r" b="b" t="t" l="l"/>
            <a:pathLst>
              <a:path h="3742577" w="3882948">
                <a:moveTo>
                  <a:pt x="0" y="0"/>
                </a:moveTo>
                <a:lnTo>
                  <a:pt x="3882948" y="0"/>
                </a:lnTo>
                <a:lnTo>
                  <a:pt x="3882948" y="3742576"/>
                </a:lnTo>
                <a:lnTo>
                  <a:pt x="0" y="37425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15859155" y="299611"/>
            <a:ext cx="1562612" cy="959703"/>
          </a:xfrm>
          <a:prstGeom prst="rect">
            <a:avLst/>
          </a:prstGeom>
        </p:spPr>
        <p:txBody>
          <a:bodyPr anchor="t" rtlCol="false" tIns="0" lIns="0" bIns="0" rIns="0">
            <a:spAutoFit/>
          </a:bodyPr>
          <a:lstStyle/>
          <a:p>
            <a:pPr algn="ctr">
              <a:lnSpc>
                <a:spcPts val="7805"/>
              </a:lnSpc>
            </a:pPr>
            <a:r>
              <a:rPr lang="en-US" sz="5575">
                <a:solidFill>
                  <a:srgbClr val="FFF7DA"/>
                </a:solidFill>
                <a:latin typeface="Open Sans Bold"/>
              </a:rPr>
              <a:t>11</a:t>
            </a:r>
          </a:p>
        </p:txBody>
      </p:sp>
      <p:grpSp>
        <p:nvGrpSpPr>
          <p:cNvPr name="Group 8" id="8"/>
          <p:cNvGrpSpPr/>
          <p:nvPr/>
        </p:nvGrpSpPr>
        <p:grpSpPr>
          <a:xfrm rot="0">
            <a:off x="9484327" y="2281594"/>
            <a:ext cx="7774973" cy="6976706"/>
            <a:chOff x="0" y="0"/>
            <a:chExt cx="2047730" cy="1837486"/>
          </a:xfrm>
        </p:grpSpPr>
        <p:sp>
          <p:nvSpPr>
            <p:cNvPr name="Freeform 9" id="9"/>
            <p:cNvSpPr/>
            <p:nvPr/>
          </p:nvSpPr>
          <p:spPr>
            <a:xfrm flipH="false" flipV="false" rot="0">
              <a:off x="0" y="0"/>
              <a:ext cx="2047729" cy="1837486"/>
            </a:xfrm>
            <a:custGeom>
              <a:avLst/>
              <a:gdLst/>
              <a:ahLst/>
              <a:cxnLst/>
              <a:rect r="r" b="b" t="t" l="l"/>
              <a:pathLst>
                <a:path h="1837486" w="2047729">
                  <a:moveTo>
                    <a:pt x="50783" y="0"/>
                  </a:moveTo>
                  <a:lnTo>
                    <a:pt x="1996946" y="0"/>
                  </a:lnTo>
                  <a:cubicBezTo>
                    <a:pt x="2024993" y="0"/>
                    <a:pt x="2047729" y="22736"/>
                    <a:pt x="2047729" y="50783"/>
                  </a:cubicBezTo>
                  <a:lnTo>
                    <a:pt x="2047729" y="1786703"/>
                  </a:lnTo>
                  <a:cubicBezTo>
                    <a:pt x="2047729" y="1814750"/>
                    <a:pt x="2024993" y="1837486"/>
                    <a:pt x="1996946" y="1837486"/>
                  </a:cubicBezTo>
                  <a:lnTo>
                    <a:pt x="50783" y="1837486"/>
                  </a:lnTo>
                  <a:cubicBezTo>
                    <a:pt x="22736" y="1837486"/>
                    <a:pt x="0" y="1814750"/>
                    <a:pt x="0" y="1786703"/>
                  </a:cubicBezTo>
                  <a:lnTo>
                    <a:pt x="0" y="50783"/>
                  </a:lnTo>
                  <a:cubicBezTo>
                    <a:pt x="0" y="22736"/>
                    <a:pt x="22736" y="0"/>
                    <a:pt x="50783" y="0"/>
                  </a:cubicBezTo>
                  <a:close/>
                </a:path>
              </a:pathLst>
            </a:custGeom>
            <a:solidFill>
              <a:srgbClr val="DAD4B4"/>
            </a:solidFill>
          </p:spPr>
        </p:sp>
        <p:sp>
          <p:nvSpPr>
            <p:cNvPr name="TextBox 10" id="10"/>
            <p:cNvSpPr txBox="true"/>
            <p:nvPr/>
          </p:nvSpPr>
          <p:spPr>
            <a:xfrm>
              <a:off x="0" y="-28575"/>
              <a:ext cx="2047730" cy="1866061"/>
            </a:xfrm>
            <a:prstGeom prst="rect">
              <a:avLst/>
            </a:prstGeom>
          </p:spPr>
          <p:txBody>
            <a:bodyPr anchor="ctr" rtlCol="false" tIns="50800" lIns="50800" bIns="50800" rIns="50800"/>
            <a:lstStyle/>
            <a:p>
              <a:pPr algn="ctr">
                <a:lnSpc>
                  <a:spcPts val="2100"/>
                </a:lnSpc>
              </a:pPr>
            </a:p>
          </p:txBody>
        </p:sp>
      </p:grpSp>
      <p:grpSp>
        <p:nvGrpSpPr>
          <p:cNvPr name="Group 11" id="11"/>
          <p:cNvGrpSpPr/>
          <p:nvPr/>
        </p:nvGrpSpPr>
        <p:grpSpPr>
          <a:xfrm rot="0">
            <a:off x="1028700" y="2281594"/>
            <a:ext cx="7774973" cy="6976706"/>
            <a:chOff x="0" y="0"/>
            <a:chExt cx="2047730" cy="1837486"/>
          </a:xfrm>
        </p:grpSpPr>
        <p:sp>
          <p:nvSpPr>
            <p:cNvPr name="Freeform 12" id="12"/>
            <p:cNvSpPr/>
            <p:nvPr/>
          </p:nvSpPr>
          <p:spPr>
            <a:xfrm flipH="false" flipV="false" rot="0">
              <a:off x="0" y="0"/>
              <a:ext cx="2047729" cy="1837486"/>
            </a:xfrm>
            <a:custGeom>
              <a:avLst/>
              <a:gdLst/>
              <a:ahLst/>
              <a:cxnLst/>
              <a:rect r="r" b="b" t="t" l="l"/>
              <a:pathLst>
                <a:path h="1837486" w="2047729">
                  <a:moveTo>
                    <a:pt x="50783" y="0"/>
                  </a:moveTo>
                  <a:lnTo>
                    <a:pt x="1996946" y="0"/>
                  </a:lnTo>
                  <a:cubicBezTo>
                    <a:pt x="2024993" y="0"/>
                    <a:pt x="2047729" y="22736"/>
                    <a:pt x="2047729" y="50783"/>
                  </a:cubicBezTo>
                  <a:lnTo>
                    <a:pt x="2047729" y="1786703"/>
                  </a:lnTo>
                  <a:cubicBezTo>
                    <a:pt x="2047729" y="1814750"/>
                    <a:pt x="2024993" y="1837486"/>
                    <a:pt x="1996946" y="1837486"/>
                  </a:cubicBezTo>
                  <a:lnTo>
                    <a:pt x="50783" y="1837486"/>
                  </a:lnTo>
                  <a:cubicBezTo>
                    <a:pt x="22736" y="1837486"/>
                    <a:pt x="0" y="1814750"/>
                    <a:pt x="0" y="1786703"/>
                  </a:cubicBezTo>
                  <a:lnTo>
                    <a:pt x="0" y="50783"/>
                  </a:lnTo>
                  <a:cubicBezTo>
                    <a:pt x="0" y="22736"/>
                    <a:pt x="22736" y="0"/>
                    <a:pt x="50783" y="0"/>
                  </a:cubicBezTo>
                  <a:close/>
                </a:path>
              </a:pathLst>
            </a:custGeom>
            <a:solidFill>
              <a:srgbClr val="DAD4B4"/>
            </a:solidFill>
          </p:spPr>
        </p:sp>
        <p:sp>
          <p:nvSpPr>
            <p:cNvPr name="TextBox 13" id="13"/>
            <p:cNvSpPr txBox="true"/>
            <p:nvPr/>
          </p:nvSpPr>
          <p:spPr>
            <a:xfrm>
              <a:off x="0" y="-28575"/>
              <a:ext cx="2047730" cy="1866061"/>
            </a:xfrm>
            <a:prstGeom prst="rect">
              <a:avLst/>
            </a:prstGeom>
          </p:spPr>
          <p:txBody>
            <a:bodyPr anchor="ctr" rtlCol="false" tIns="50800" lIns="50800" bIns="50800" rIns="50800"/>
            <a:lstStyle/>
            <a:p>
              <a:pPr algn="ctr">
                <a:lnSpc>
                  <a:spcPts val="2100"/>
                </a:lnSpc>
              </a:pPr>
            </a:p>
          </p:txBody>
        </p:sp>
      </p:grpSp>
      <p:sp>
        <p:nvSpPr>
          <p:cNvPr name="TextBox 14" id="14"/>
          <p:cNvSpPr txBox="true"/>
          <p:nvPr/>
        </p:nvSpPr>
        <p:spPr>
          <a:xfrm rot="0">
            <a:off x="1405675" y="2687022"/>
            <a:ext cx="7021024" cy="6118225"/>
          </a:xfrm>
          <a:prstGeom prst="rect">
            <a:avLst/>
          </a:prstGeom>
        </p:spPr>
        <p:txBody>
          <a:bodyPr anchor="t" rtlCol="false" tIns="0" lIns="0" bIns="0" rIns="0">
            <a:spAutoFit/>
          </a:bodyPr>
          <a:lstStyle/>
          <a:p>
            <a:pPr algn="ctr">
              <a:lnSpc>
                <a:spcPts val="3499"/>
              </a:lnSpc>
              <a:spcBef>
                <a:spcPct val="0"/>
              </a:spcBef>
            </a:pPr>
            <a:r>
              <a:rPr lang="en-US" sz="2499">
                <a:solidFill>
                  <a:srgbClr val="000000"/>
                </a:solidFill>
                <a:latin typeface="Alata"/>
              </a:rPr>
              <a:t>Pull model adalah ketika sebuah klien atau layanan meminta(menarik) data dari layanan lain hanya saat dibutuhkan. Contohnya klien(aplikasi) mengirimkan permintaan GET ke localhost:8080/pekerjaan ketika ingin menampilkan daftar pekerjaan. Server mengirimkan respons yang berisi daftar pekerjaan yang tersedia kembali kepada klien. Saat klien membuat permintaan ke server untuk mendapatkan data yang ingin diedit, setelah menerima data, klien memodifikasinya dan mengirimkan permintaan edit ke server. Server akan memperbarui data sesuai dengan permintaan klien.</a:t>
            </a:r>
          </a:p>
        </p:txBody>
      </p:sp>
      <p:sp>
        <p:nvSpPr>
          <p:cNvPr name="TextBox 15" id="15"/>
          <p:cNvSpPr txBox="true"/>
          <p:nvPr/>
        </p:nvSpPr>
        <p:spPr>
          <a:xfrm rot="0">
            <a:off x="9858738" y="2906097"/>
            <a:ext cx="7026150" cy="5680075"/>
          </a:xfrm>
          <a:prstGeom prst="rect">
            <a:avLst/>
          </a:prstGeom>
        </p:spPr>
        <p:txBody>
          <a:bodyPr anchor="t" rtlCol="false" tIns="0" lIns="0" bIns="0" rIns="0">
            <a:spAutoFit/>
          </a:bodyPr>
          <a:lstStyle/>
          <a:p>
            <a:pPr algn="ctr">
              <a:lnSpc>
                <a:spcPts val="3499"/>
              </a:lnSpc>
              <a:spcBef>
                <a:spcPct val="0"/>
              </a:spcBef>
            </a:pPr>
            <a:r>
              <a:rPr lang="en-US" sz="2499">
                <a:solidFill>
                  <a:srgbClr val="000000"/>
                </a:solidFill>
                <a:latin typeface="Alata"/>
              </a:rPr>
              <a:t>Push model adalah ketika sebuah layanan mengirimkan(mendorong) data atau notifikasi ke layanan lain atau klien secara proaktif saat ada perubahan atau pembaruan data. Contohnya server menyiapkan koneksi SSE dan mengirimkan pembaruan ke klien saat ada perubahan dalam data pekerjaan. Aplikasi klien akan membuat koneksi SSE ke localhost:8080/pekerjaan/events. Setiap kali ada perubahan dalam data pekerjaan, server mengirimkan pembaruan melalui koneksi SSE. Aplikasi klien menerima pembaruan dan mengupdate tampilan dengan data yang baru.</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FF7DA"/>
        </a:solidFill>
      </p:bgPr>
    </p:bg>
    <p:spTree>
      <p:nvGrpSpPr>
        <p:cNvPr id="1" name=""/>
        <p:cNvGrpSpPr/>
        <p:nvPr/>
      </p:nvGrpSpPr>
      <p:grpSpPr>
        <a:xfrm>
          <a:off x="0" y="0"/>
          <a:ext cx="0" cy="0"/>
          <a:chOff x="0" y="0"/>
          <a:chExt cx="0" cy="0"/>
        </a:xfrm>
      </p:grpSpPr>
      <p:grpSp>
        <p:nvGrpSpPr>
          <p:cNvPr name="Group 2" id="2"/>
          <p:cNvGrpSpPr/>
          <p:nvPr/>
        </p:nvGrpSpPr>
        <p:grpSpPr>
          <a:xfrm rot="0">
            <a:off x="15905659" y="-114646"/>
            <a:ext cx="1516108" cy="1940618"/>
            <a:chOff x="0" y="0"/>
            <a:chExt cx="635000" cy="812800"/>
          </a:xfrm>
        </p:grpSpPr>
        <p:sp>
          <p:nvSpPr>
            <p:cNvPr name="Freeform 3" id="3"/>
            <p:cNvSpPr/>
            <p:nvPr/>
          </p:nvSpPr>
          <p:spPr>
            <a:xfrm flipH="false" flipV="false" rot="0">
              <a:off x="0" y="0"/>
              <a:ext cx="635000" cy="812800"/>
            </a:xfrm>
            <a:custGeom>
              <a:avLst/>
              <a:gdLst/>
              <a:ahLst/>
              <a:cxnLst/>
              <a:rect r="r" b="b" t="t" l="l"/>
              <a:pathLst>
                <a:path h="812800" w="635000">
                  <a:moveTo>
                    <a:pt x="635000" y="0"/>
                  </a:moveTo>
                  <a:lnTo>
                    <a:pt x="635000" y="698500"/>
                  </a:lnTo>
                  <a:lnTo>
                    <a:pt x="317500" y="812800"/>
                  </a:lnTo>
                  <a:lnTo>
                    <a:pt x="0" y="698500"/>
                  </a:lnTo>
                  <a:lnTo>
                    <a:pt x="0" y="0"/>
                  </a:lnTo>
                  <a:lnTo>
                    <a:pt x="635000" y="0"/>
                  </a:lnTo>
                  <a:close/>
                </a:path>
              </a:pathLst>
            </a:custGeom>
            <a:solidFill>
              <a:srgbClr val="003172"/>
            </a:solidFill>
          </p:spPr>
        </p:sp>
        <p:sp>
          <p:nvSpPr>
            <p:cNvPr name="TextBox 4" id="4"/>
            <p:cNvSpPr txBox="true"/>
            <p:nvPr/>
          </p:nvSpPr>
          <p:spPr>
            <a:xfrm>
              <a:off x="0" y="-38100"/>
              <a:ext cx="635000" cy="736600"/>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700366" y="4057642"/>
            <a:ext cx="16887267" cy="2224096"/>
          </a:xfrm>
          <a:prstGeom prst="rect">
            <a:avLst/>
          </a:prstGeom>
        </p:spPr>
        <p:txBody>
          <a:bodyPr anchor="t" rtlCol="false" tIns="0" lIns="0" bIns="0" rIns="0">
            <a:spAutoFit/>
          </a:bodyPr>
          <a:lstStyle/>
          <a:p>
            <a:pPr algn="ctr">
              <a:lnSpc>
                <a:spcPts val="18232"/>
              </a:lnSpc>
            </a:pPr>
            <a:r>
              <a:rPr lang="en-US" sz="13023">
                <a:solidFill>
                  <a:srgbClr val="003172"/>
                </a:solidFill>
                <a:latin typeface="Alata Bold"/>
              </a:rPr>
              <a:t>DEMO</a:t>
            </a:r>
          </a:p>
        </p:txBody>
      </p:sp>
      <p:sp>
        <p:nvSpPr>
          <p:cNvPr name="Freeform 6" id="6"/>
          <p:cNvSpPr/>
          <p:nvPr/>
        </p:nvSpPr>
        <p:spPr>
          <a:xfrm flipH="false" flipV="false" rot="0">
            <a:off x="0" y="-2105864"/>
            <a:ext cx="3882948" cy="3742577"/>
          </a:xfrm>
          <a:custGeom>
            <a:avLst/>
            <a:gdLst/>
            <a:ahLst/>
            <a:cxnLst/>
            <a:rect r="r" b="b" t="t" l="l"/>
            <a:pathLst>
              <a:path h="3742577" w="3882948">
                <a:moveTo>
                  <a:pt x="0" y="0"/>
                </a:moveTo>
                <a:lnTo>
                  <a:pt x="3882948" y="0"/>
                </a:lnTo>
                <a:lnTo>
                  <a:pt x="3882948" y="3742576"/>
                </a:lnTo>
                <a:lnTo>
                  <a:pt x="0" y="37425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15859155" y="299611"/>
            <a:ext cx="1562612" cy="959703"/>
          </a:xfrm>
          <a:prstGeom prst="rect">
            <a:avLst/>
          </a:prstGeom>
        </p:spPr>
        <p:txBody>
          <a:bodyPr anchor="t" rtlCol="false" tIns="0" lIns="0" bIns="0" rIns="0">
            <a:spAutoFit/>
          </a:bodyPr>
          <a:lstStyle/>
          <a:p>
            <a:pPr algn="ctr">
              <a:lnSpc>
                <a:spcPts val="7805"/>
              </a:lnSpc>
            </a:pPr>
            <a:r>
              <a:rPr lang="en-US" sz="5575">
                <a:solidFill>
                  <a:srgbClr val="FFF7DA"/>
                </a:solidFill>
                <a:latin typeface="Open Sans Bold"/>
              </a:rPr>
              <a:t>12</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FF7DA"/>
        </a:solidFill>
      </p:bgPr>
    </p:bg>
    <p:spTree>
      <p:nvGrpSpPr>
        <p:cNvPr id="1" name=""/>
        <p:cNvGrpSpPr/>
        <p:nvPr/>
      </p:nvGrpSpPr>
      <p:grpSpPr>
        <a:xfrm>
          <a:off x="0" y="0"/>
          <a:ext cx="0" cy="0"/>
          <a:chOff x="0" y="0"/>
          <a:chExt cx="0" cy="0"/>
        </a:xfrm>
      </p:grpSpPr>
      <p:sp>
        <p:nvSpPr>
          <p:cNvPr name="TextBox 2" id="2"/>
          <p:cNvSpPr txBox="true"/>
          <p:nvPr/>
        </p:nvSpPr>
        <p:spPr>
          <a:xfrm rot="0">
            <a:off x="1497768" y="3748035"/>
            <a:ext cx="15292465" cy="2514704"/>
          </a:xfrm>
          <a:prstGeom prst="rect">
            <a:avLst/>
          </a:prstGeom>
        </p:spPr>
        <p:txBody>
          <a:bodyPr anchor="t" rtlCol="false" tIns="0" lIns="0" bIns="0" rIns="0">
            <a:spAutoFit/>
          </a:bodyPr>
          <a:lstStyle/>
          <a:p>
            <a:pPr algn="ctr">
              <a:lnSpc>
                <a:spcPts val="20573"/>
              </a:lnSpc>
            </a:pPr>
            <a:r>
              <a:rPr lang="en-US" sz="14695">
                <a:solidFill>
                  <a:srgbClr val="003172"/>
                </a:solidFill>
                <a:latin typeface="Alata Bold"/>
              </a:rPr>
              <a:t>TERIMA KASIH</a:t>
            </a:r>
          </a:p>
        </p:txBody>
      </p:sp>
      <p:sp>
        <p:nvSpPr>
          <p:cNvPr name="Freeform 3" id="3"/>
          <p:cNvSpPr/>
          <p:nvPr/>
        </p:nvSpPr>
        <p:spPr>
          <a:xfrm flipH="false" flipV="false" rot="0">
            <a:off x="-3506068" y="5859271"/>
            <a:ext cx="7315200" cy="1460658"/>
          </a:xfrm>
          <a:custGeom>
            <a:avLst/>
            <a:gdLst/>
            <a:ahLst/>
            <a:cxnLst/>
            <a:rect r="r" b="b" t="t" l="l"/>
            <a:pathLst>
              <a:path h="1460658" w="7315200">
                <a:moveTo>
                  <a:pt x="0" y="0"/>
                </a:moveTo>
                <a:lnTo>
                  <a:pt x="7315200" y="0"/>
                </a:lnTo>
                <a:lnTo>
                  <a:pt x="7315200" y="1460659"/>
                </a:lnTo>
                <a:lnTo>
                  <a:pt x="0" y="146065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985585" y="-1765005"/>
            <a:ext cx="3882948" cy="3742577"/>
          </a:xfrm>
          <a:custGeom>
            <a:avLst/>
            <a:gdLst/>
            <a:ahLst/>
            <a:cxnLst/>
            <a:rect r="r" b="b" t="t" l="l"/>
            <a:pathLst>
              <a:path h="3742577" w="3882948">
                <a:moveTo>
                  <a:pt x="0" y="0"/>
                </a:moveTo>
                <a:lnTo>
                  <a:pt x="3882948" y="0"/>
                </a:lnTo>
                <a:lnTo>
                  <a:pt x="3882948" y="3742577"/>
                </a:lnTo>
                <a:lnTo>
                  <a:pt x="0" y="374257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4192429" y="8376364"/>
            <a:ext cx="3882948" cy="3742577"/>
          </a:xfrm>
          <a:custGeom>
            <a:avLst/>
            <a:gdLst/>
            <a:ahLst/>
            <a:cxnLst/>
            <a:rect r="r" b="b" t="t" l="l"/>
            <a:pathLst>
              <a:path h="3742577" w="3882948">
                <a:moveTo>
                  <a:pt x="0" y="0"/>
                </a:moveTo>
                <a:lnTo>
                  <a:pt x="3882948" y="0"/>
                </a:lnTo>
                <a:lnTo>
                  <a:pt x="3882948" y="3742577"/>
                </a:lnTo>
                <a:lnTo>
                  <a:pt x="0" y="374257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3781595" y="-506864"/>
            <a:ext cx="2352308" cy="2267270"/>
          </a:xfrm>
          <a:custGeom>
            <a:avLst/>
            <a:gdLst/>
            <a:ahLst/>
            <a:cxnLst/>
            <a:rect r="r" b="b" t="t" l="l"/>
            <a:pathLst>
              <a:path h="2267270" w="2352308">
                <a:moveTo>
                  <a:pt x="0" y="0"/>
                </a:moveTo>
                <a:lnTo>
                  <a:pt x="2352308" y="0"/>
                </a:lnTo>
                <a:lnTo>
                  <a:pt x="2352308" y="2267270"/>
                </a:lnTo>
                <a:lnTo>
                  <a:pt x="0" y="22672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4526792" y="9153365"/>
            <a:ext cx="2352308" cy="2267270"/>
          </a:xfrm>
          <a:custGeom>
            <a:avLst/>
            <a:gdLst/>
            <a:ahLst/>
            <a:cxnLst/>
            <a:rect r="r" b="b" t="t" l="l"/>
            <a:pathLst>
              <a:path h="2267270" w="2352308">
                <a:moveTo>
                  <a:pt x="0" y="0"/>
                </a:moveTo>
                <a:lnTo>
                  <a:pt x="2352308" y="0"/>
                </a:lnTo>
                <a:lnTo>
                  <a:pt x="2352308" y="2267270"/>
                </a:lnTo>
                <a:lnTo>
                  <a:pt x="0" y="22672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3601700" y="3293931"/>
            <a:ext cx="7315200" cy="1460658"/>
          </a:xfrm>
          <a:custGeom>
            <a:avLst/>
            <a:gdLst/>
            <a:ahLst/>
            <a:cxnLst/>
            <a:rect r="r" b="b" t="t" l="l"/>
            <a:pathLst>
              <a:path h="1460658" w="7315200">
                <a:moveTo>
                  <a:pt x="0" y="0"/>
                </a:moveTo>
                <a:lnTo>
                  <a:pt x="7315200" y="0"/>
                </a:lnTo>
                <a:lnTo>
                  <a:pt x="7315200" y="1460659"/>
                </a:lnTo>
                <a:lnTo>
                  <a:pt x="0" y="146065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7DA"/>
        </a:solidFill>
      </p:bgPr>
    </p:bg>
    <p:spTree>
      <p:nvGrpSpPr>
        <p:cNvPr id="1" name=""/>
        <p:cNvGrpSpPr/>
        <p:nvPr/>
      </p:nvGrpSpPr>
      <p:grpSpPr>
        <a:xfrm>
          <a:off x="0" y="0"/>
          <a:ext cx="0" cy="0"/>
          <a:chOff x="0" y="0"/>
          <a:chExt cx="0" cy="0"/>
        </a:xfrm>
      </p:grpSpPr>
      <p:sp>
        <p:nvSpPr>
          <p:cNvPr name="TextBox 2" id="2"/>
          <p:cNvSpPr txBox="true"/>
          <p:nvPr/>
        </p:nvSpPr>
        <p:spPr>
          <a:xfrm rot="0">
            <a:off x="2553980" y="1097389"/>
            <a:ext cx="13180039" cy="1377949"/>
          </a:xfrm>
          <a:prstGeom prst="rect">
            <a:avLst/>
          </a:prstGeom>
        </p:spPr>
        <p:txBody>
          <a:bodyPr anchor="t" rtlCol="false" tIns="0" lIns="0" bIns="0" rIns="0">
            <a:spAutoFit/>
          </a:bodyPr>
          <a:lstStyle/>
          <a:p>
            <a:pPr algn="ctr">
              <a:lnSpc>
                <a:spcPts val="11200"/>
              </a:lnSpc>
            </a:pPr>
            <a:r>
              <a:rPr lang="en-US" sz="8000">
                <a:solidFill>
                  <a:srgbClr val="003172"/>
                </a:solidFill>
                <a:latin typeface="Alata Bold"/>
              </a:rPr>
              <a:t>DAFTAR ISI</a:t>
            </a:r>
          </a:p>
        </p:txBody>
      </p:sp>
      <p:sp>
        <p:nvSpPr>
          <p:cNvPr name="TextBox 3" id="3"/>
          <p:cNvSpPr txBox="true"/>
          <p:nvPr/>
        </p:nvSpPr>
        <p:spPr>
          <a:xfrm rot="0">
            <a:off x="3299646" y="3330145"/>
            <a:ext cx="4831879"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3172"/>
                </a:solidFill>
                <a:latin typeface="Alata Bold"/>
              </a:rPr>
              <a:t>Deskripsi Aplikasi</a:t>
            </a:r>
          </a:p>
        </p:txBody>
      </p:sp>
      <p:sp>
        <p:nvSpPr>
          <p:cNvPr name="TextBox 4" id="4"/>
          <p:cNvSpPr txBox="true"/>
          <p:nvPr/>
        </p:nvSpPr>
        <p:spPr>
          <a:xfrm rot="0">
            <a:off x="3299646" y="4433480"/>
            <a:ext cx="5622679"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3172"/>
                </a:solidFill>
                <a:latin typeface="Alata Bold"/>
              </a:rPr>
              <a:t>Fungsi pada Aplikasi</a:t>
            </a:r>
          </a:p>
        </p:txBody>
      </p:sp>
      <p:sp>
        <p:nvSpPr>
          <p:cNvPr name="TextBox 5" id="5"/>
          <p:cNvSpPr txBox="true"/>
          <p:nvPr/>
        </p:nvSpPr>
        <p:spPr>
          <a:xfrm rot="0">
            <a:off x="3299646" y="5536815"/>
            <a:ext cx="5241454" cy="1287145"/>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3172"/>
                </a:solidFill>
                <a:latin typeface="Alata Bold"/>
              </a:rPr>
              <a:t>Perbedaan monolith dan Microservice</a:t>
            </a:r>
          </a:p>
        </p:txBody>
      </p:sp>
      <p:sp>
        <p:nvSpPr>
          <p:cNvPr name="TextBox 6" id="6"/>
          <p:cNvSpPr txBox="true"/>
          <p:nvPr/>
        </p:nvSpPr>
        <p:spPr>
          <a:xfrm rot="0">
            <a:off x="9214692" y="3330145"/>
            <a:ext cx="5773662"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3172"/>
                </a:solidFill>
                <a:latin typeface="Alata Bold"/>
              </a:rPr>
              <a:t>Antarmuka Pengguna</a:t>
            </a:r>
          </a:p>
        </p:txBody>
      </p:sp>
      <p:sp>
        <p:nvSpPr>
          <p:cNvPr name="TextBox 7" id="7"/>
          <p:cNvSpPr txBox="true"/>
          <p:nvPr/>
        </p:nvSpPr>
        <p:spPr>
          <a:xfrm rot="0">
            <a:off x="9214692" y="4433480"/>
            <a:ext cx="4480960"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3172"/>
                </a:solidFill>
                <a:latin typeface="Alata Bold"/>
              </a:rPr>
              <a:t>Database</a:t>
            </a:r>
          </a:p>
        </p:txBody>
      </p:sp>
      <p:sp>
        <p:nvSpPr>
          <p:cNvPr name="TextBox 8" id="8"/>
          <p:cNvSpPr txBox="true"/>
          <p:nvPr/>
        </p:nvSpPr>
        <p:spPr>
          <a:xfrm rot="0">
            <a:off x="9214692" y="5506515"/>
            <a:ext cx="4480960"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3172"/>
                </a:solidFill>
                <a:latin typeface="Alata Bold"/>
              </a:rPr>
              <a:t>Server</a:t>
            </a:r>
          </a:p>
        </p:txBody>
      </p:sp>
      <p:sp>
        <p:nvSpPr>
          <p:cNvPr name="TextBox 9" id="9"/>
          <p:cNvSpPr txBox="true"/>
          <p:nvPr/>
        </p:nvSpPr>
        <p:spPr>
          <a:xfrm rot="0">
            <a:off x="9233742" y="6260260"/>
            <a:ext cx="5143076"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3172"/>
                </a:solidFill>
                <a:latin typeface="Alata Bold"/>
              </a:rPr>
              <a:t>Pull dan Push Model</a:t>
            </a:r>
          </a:p>
        </p:txBody>
      </p:sp>
      <p:sp>
        <p:nvSpPr>
          <p:cNvPr name="AutoShape 10" id="10"/>
          <p:cNvSpPr/>
          <p:nvPr/>
        </p:nvSpPr>
        <p:spPr>
          <a:xfrm>
            <a:off x="-260599" y="9061267"/>
            <a:ext cx="7105264" cy="19050"/>
          </a:xfrm>
          <a:prstGeom prst="line">
            <a:avLst/>
          </a:prstGeom>
          <a:ln cap="flat" w="114300">
            <a:solidFill>
              <a:srgbClr val="003172"/>
            </a:solidFill>
            <a:prstDash val="solid"/>
            <a:headEnd type="none" len="sm" w="sm"/>
            <a:tailEnd type="none" len="sm" w="sm"/>
          </a:ln>
        </p:spPr>
      </p:sp>
      <p:sp>
        <p:nvSpPr>
          <p:cNvPr name="AutoShape 11" id="11"/>
          <p:cNvSpPr/>
          <p:nvPr/>
        </p:nvSpPr>
        <p:spPr>
          <a:xfrm>
            <a:off x="11430169" y="9061267"/>
            <a:ext cx="7105264" cy="19050"/>
          </a:xfrm>
          <a:prstGeom prst="line">
            <a:avLst/>
          </a:prstGeom>
          <a:ln cap="flat" w="114300">
            <a:solidFill>
              <a:srgbClr val="003172"/>
            </a:solidFill>
            <a:prstDash val="solid"/>
            <a:headEnd type="none" len="sm" w="sm"/>
            <a:tailEnd type="none" len="sm" w="sm"/>
          </a:ln>
        </p:spPr>
      </p:sp>
      <p:grpSp>
        <p:nvGrpSpPr>
          <p:cNvPr name="Group 12" id="12"/>
          <p:cNvGrpSpPr/>
          <p:nvPr/>
        </p:nvGrpSpPr>
        <p:grpSpPr>
          <a:xfrm rot="0">
            <a:off x="15905659" y="-114646"/>
            <a:ext cx="1516108" cy="1940618"/>
            <a:chOff x="0" y="0"/>
            <a:chExt cx="635000" cy="812800"/>
          </a:xfrm>
        </p:grpSpPr>
        <p:sp>
          <p:nvSpPr>
            <p:cNvPr name="Freeform 13" id="13"/>
            <p:cNvSpPr/>
            <p:nvPr/>
          </p:nvSpPr>
          <p:spPr>
            <a:xfrm flipH="false" flipV="false" rot="0">
              <a:off x="0" y="0"/>
              <a:ext cx="635000" cy="812800"/>
            </a:xfrm>
            <a:custGeom>
              <a:avLst/>
              <a:gdLst/>
              <a:ahLst/>
              <a:cxnLst/>
              <a:rect r="r" b="b" t="t" l="l"/>
              <a:pathLst>
                <a:path h="812800" w="635000">
                  <a:moveTo>
                    <a:pt x="635000" y="0"/>
                  </a:moveTo>
                  <a:lnTo>
                    <a:pt x="635000" y="698500"/>
                  </a:lnTo>
                  <a:lnTo>
                    <a:pt x="317500" y="812800"/>
                  </a:lnTo>
                  <a:lnTo>
                    <a:pt x="0" y="698500"/>
                  </a:lnTo>
                  <a:lnTo>
                    <a:pt x="0" y="0"/>
                  </a:lnTo>
                  <a:lnTo>
                    <a:pt x="635000" y="0"/>
                  </a:lnTo>
                  <a:close/>
                </a:path>
              </a:pathLst>
            </a:custGeom>
            <a:solidFill>
              <a:srgbClr val="003172"/>
            </a:solidFill>
          </p:spPr>
        </p:sp>
        <p:sp>
          <p:nvSpPr>
            <p:cNvPr name="TextBox 14" id="14"/>
            <p:cNvSpPr txBox="true"/>
            <p:nvPr/>
          </p:nvSpPr>
          <p:spPr>
            <a:xfrm>
              <a:off x="0" y="-38100"/>
              <a:ext cx="635000" cy="736600"/>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15859155" y="299611"/>
            <a:ext cx="1562612" cy="959703"/>
          </a:xfrm>
          <a:prstGeom prst="rect">
            <a:avLst/>
          </a:prstGeom>
        </p:spPr>
        <p:txBody>
          <a:bodyPr anchor="t" rtlCol="false" tIns="0" lIns="0" bIns="0" rIns="0">
            <a:spAutoFit/>
          </a:bodyPr>
          <a:lstStyle/>
          <a:p>
            <a:pPr algn="ctr">
              <a:lnSpc>
                <a:spcPts val="7805"/>
              </a:lnSpc>
            </a:pPr>
            <a:r>
              <a:rPr lang="en-US" sz="5575">
                <a:solidFill>
                  <a:srgbClr val="FFF7DA"/>
                </a:solidFill>
                <a:latin typeface="Open Sans Bold"/>
              </a:rPr>
              <a:t>1</a:t>
            </a:r>
          </a:p>
        </p:txBody>
      </p:sp>
      <p:sp>
        <p:nvSpPr>
          <p:cNvPr name="Freeform 16" id="16"/>
          <p:cNvSpPr/>
          <p:nvPr/>
        </p:nvSpPr>
        <p:spPr>
          <a:xfrm flipH="false" flipV="false" rot="0">
            <a:off x="-1500418" y="-1034676"/>
            <a:ext cx="3882948" cy="3742577"/>
          </a:xfrm>
          <a:custGeom>
            <a:avLst/>
            <a:gdLst/>
            <a:ahLst/>
            <a:cxnLst/>
            <a:rect r="r" b="b" t="t" l="l"/>
            <a:pathLst>
              <a:path h="3742577" w="3882948">
                <a:moveTo>
                  <a:pt x="0" y="0"/>
                </a:moveTo>
                <a:lnTo>
                  <a:pt x="3882948" y="0"/>
                </a:lnTo>
                <a:lnTo>
                  <a:pt x="3882948" y="3742577"/>
                </a:lnTo>
                <a:lnTo>
                  <a:pt x="0" y="37425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0">
            <a:off x="16640461" y="6111760"/>
            <a:ext cx="2352308" cy="2267270"/>
          </a:xfrm>
          <a:custGeom>
            <a:avLst/>
            <a:gdLst/>
            <a:ahLst/>
            <a:cxnLst/>
            <a:rect r="r" b="b" t="t" l="l"/>
            <a:pathLst>
              <a:path h="2267270" w="2352308">
                <a:moveTo>
                  <a:pt x="0" y="0"/>
                </a:moveTo>
                <a:lnTo>
                  <a:pt x="2352308" y="0"/>
                </a:lnTo>
                <a:lnTo>
                  <a:pt x="2352308" y="2267270"/>
                </a:lnTo>
                <a:lnTo>
                  <a:pt x="0" y="22672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8" id="18"/>
          <p:cNvSpPr/>
          <p:nvPr/>
        </p:nvSpPr>
        <p:spPr>
          <a:xfrm flipH="false" flipV="false" rot="0">
            <a:off x="7759127" y="-624046"/>
            <a:ext cx="7315200" cy="1460658"/>
          </a:xfrm>
          <a:custGeom>
            <a:avLst/>
            <a:gdLst/>
            <a:ahLst/>
            <a:cxnLst/>
            <a:rect r="r" b="b" t="t" l="l"/>
            <a:pathLst>
              <a:path h="1460658" w="7315200">
                <a:moveTo>
                  <a:pt x="0" y="0"/>
                </a:moveTo>
                <a:lnTo>
                  <a:pt x="7315200" y="0"/>
                </a:lnTo>
                <a:lnTo>
                  <a:pt x="7315200" y="1460659"/>
                </a:lnTo>
                <a:lnTo>
                  <a:pt x="0" y="14606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9" id="19"/>
          <p:cNvSpPr txBox="true"/>
          <p:nvPr/>
        </p:nvSpPr>
        <p:spPr>
          <a:xfrm rot="0">
            <a:off x="5702946" y="8809807"/>
            <a:ext cx="6882108" cy="455295"/>
          </a:xfrm>
          <a:prstGeom prst="rect">
            <a:avLst/>
          </a:prstGeom>
        </p:spPr>
        <p:txBody>
          <a:bodyPr anchor="t" rtlCol="false" tIns="0" lIns="0" bIns="0" rIns="0">
            <a:spAutoFit/>
          </a:bodyPr>
          <a:lstStyle/>
          <a:p>
            <a:pPr algn="ctr">
              <a:lnSpc>
                <a:spcPts val="3779"/>
              </a:lnSpc>
            </a:pPr>
            <a:r>
              <a:rPr lang="en-US" sz="2700">
                <a:solidFill>
                  <a:srgbClr val="003172"/>
                </a:solidFill>
                <a:latin typeface="Alata Bold"/>
              </a:rPr>
              <a:t>Institut Teknologi Del | 2024</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7DA"/>
        </a:solidFill>
      </p:bgPr>
    </p:bg>
    <p:spTree>
      <p:nvGrpSpPr>
        <p:cNvPr id="1" name=""/>
        <p:cNvGrpSpPr/>
        <p:nvPr/>
      </p:nvGrpSpPr>
      <p:grpSpPr>
        <a:xfrm>
          <a:off x="0" y="0"/>
          <a:ext cx="0" cy="0"/>
          <a:chOff x="0" y="0"/>
          <a:chExt cx="0" cy="0"/>
        </a:xfrm>
      </p:grpSpPr>
      <p:sp>
        <p:nvSpPr>
          <p:cNvPr name="TextBox 2" id="2"/>
          <p:cNvSpPr txBox="true"/>
          <p:nvPr/>
        </p:nvSpPr>
        <p:spPr>
          <a:xfrm rot="0">
            <a:off x="1791340" y="2811636"/>
            <a:ext cx="14705320" cy="1407795"/>
          </a:xfrm>
          <a:prstGeom prst="rect">
            <a:avLst/>
          </a:prstGeom>
        </p:spPr>
        <p:txBody>
          <a:bodyPr anchor="t" rtlCol="false" tIns="0" lIns="0" bIns="0" rIns="0">
            <a:spAutoFit/>
          </a:bodyPr>
          <a:lstStyle/>
          <a:p>
            <a:pPr algn="ctr">
              <a:lnSpc>
                <a:spcPts val="3779"/>
              </a:lnSpc>
            </a:pPr>
            <a:r>
              <a:rPr lang="en-US" sz="2700">
                <a:solidFill>
                  <a:srgbClr val="003172"/>
                </a:solidFill>
                <a:latin typeface="Alata Bold"/>
              </a:rPr>
              <a:t>Pembangunan Aplikasi Pendataan Administrasi Pelayanan Majelis se-Distrik II Silindung berbasis Website ini bertujuan untuk membantu Distrik II Silindung dalam mengolah data majelis gereja yang berada di bawah naungan HKBP Distrik II Silindung.</a:t>
            </a:r>
          </a:p>
        </p:txBody>
      </p:sp>
      <p:grpSp>
        <p:nvGrpSpPr>
          <p:cNvPr name="Group 3" id="3"/>
          <p:cNvGrpSpPr/>
          <p:nvPr/>
        </p:nvGrpSpPr>
        <p:grpSpPr>
          <a:xfrm rot="0">
            <a:off x="15905659" y="-114646"/>
            <a:ext cx="1516108" cy="1940618"/>
            <a:chOff x="0" y="0"/>
            <a:chExt cx="635000" cy="812800"/>
          </a:xfrm>
        </p:grpSpPr>
        <p:sp>
          <p:nvSpPr>
            <p:cNvPr name="Freeform 4" id="4"/>
            <p:cNvSpPr/>
            <p:nvPr/>
          </p:nvSpPr>
          <p:spPr>
            <a:xfrm flipH="false" flipV="false" rot="0">
              <a:off x="0" y="0"/>
              <a:ext cx="635000" cy="812800"/>
            </a:xfrm>
            <a:custGeom>
              <a:avLst/>
              <a:gdLst/>
              <a:ahLst/>
              <a:cxnLst/>
              <a:rect r="r" b="b" t="t" l="l"/>
              <a:pathLst>
                <a:path h="812800" w="635000">
                  <a:moveTo>
                    <a:pt x="635000" y="0"/>
                  </a:moveTo>
                  <a:lnTo>
                    <a:pt x="635000" y="698500"/>
                  </a:lnTo>
                  <a:lnTo>
                    <a:pt x="317500" y="812800"/>
                  </a:lnTo>
                  <a:lnTo>
                    <a:pt x="0" y="698500"/>
                  </a:lnTo>
                  <a:lnTo>
                    <a:pt x="0" y="0"/>
                  </a:lnTo>
                  <a:lnTo>
                    <a:pt x="635000" y="0"/>
                  </a:lnTo>
                  <a:close/>
                </a:path>
              </a:pathLst>
            </a:custGeom>
            <a:solidFill>
              <a:srgbClr val="003172"/>
            </a:solidFill>
          </p:spPr>
        </p:sp>
        <p:sp>
          <p:nvSpPr>
            <p:cNvPr name="TextBox 5" id="5"/>
            <p:cNvSpPr txBox="true"/>
            <p:nvPr/>
          </p:nvSpPr>
          <p:spPr>
            <a:xfrm>
              <a:off x="0" y="-38100"/>
              <a:ext cx="635000" cy="736600"/>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2553980" y="923925"/>
            <a:ext cx="13180039" cy="863600"/>
          </a:xfrm>
          <a:prstGeom prst="rect">
            <a:avLst/>
          </a:prstGeom>
        </p:spPr>
        <p:txBody>
          <a:bodyPr anchor="t" rtlCol="false" tIns="0" lIns="0" bIns="0" rIns="0">
            <a:spAutoFit/>
          </a:bodyPr>
          <a:lstStyle/>
          <a:p>
            <a:pPr algn="ctr">
              <a:lnSpc>
                <a:spcPts val="7000"/>
              </a:lnSpc>
            </a:pPr>
            <a:r>
              <a:rPr lang="en-US" sz="5000">
                <a:solidFill>
                  <a:srgbClr val="003172"/>
                </a:solidFill>
                <a:latin typeface="Alata Bold"/>
              </a:rPr>
              <a:t>DESKRIPSI APLIKASI</a:t>
            </a:r>
          </a:p>
        </p:txBody>
      </p:sp>
      <p:sp>
        <p:nvSpPr>
          <p:cNvPr name="TextBox 7" id="7"/>
          <p:cNvSpPr txBox="true"/>
          <p:nvPr/>
        </p:nvSpPr>
        <p:spPr>
          <a:xfrm rot="0">
            <a:off x="15859155" y="299611"/>
            <a:ext cx="1562612" cy="959703"/>
          </a:xfrm>
          <a:prstGeom prst="rect">
            <a:avLst/>
          </a:prstGeom>
        </p:spPr>
        <p:txBody>
          <a:bodyPr anchor="t" rtlCol="false" tIns="0" lIns="0" bIns="0" rIns="0">
            <a:spAutoFit/>
          </a:bodyPr>
          <a:lstStyle/>
          <a:p>
            <a:pPr algn="ctr">
              <a:lnSpc>
                <a:spcPts val="7805"/>
              </a:lnSpc>
            </a:pPr>
            <a:r>
              <a:rPr lang="en-US" sz="5575">
                <a:solidFill>
                  <a:srgbClr val="FFF7DA"/>
                </a:solidFill>
                <a:latin typeface="Open Sans Bold"/>
              </a:rPr>
              <a:t>2</a:t>
            </a:r>
          </a:p>
        </p:txBody>
      </p:sp>
      <p:sp>
        <p:nvSpPr>
          <p:cNvPr name="Freeform 8" id="8"/>
          <p:cNvSpPr/>
          <p:nvPr/>
        </p:nvSpPr>
        <p:spPr>
          <a:xfrm flipH="false" flipV="false" rot="0">
            <a:off x="0" y="-2105864"/>
            <a:ext cx="3882948" cy="3742577"/>
          </a:xfrm>
          <a:custGeom>
            <a:avLst/>
            <a:gdLst/>
            <a:ahLst/>
            <a:cxnLst/>
            <a:rect r="r" b="b" t="t" l="l"/>
            <a:pathLst>
              <a:path h="3742577" w="3882948">
                <a:moveTo>
                  <a:pt x="0" y="0"/>
                </a:moveTo>
                <a:lnTo>
                  <a:pt x="3882948" y="0"/>
                </a:lnTo>
                <a:lnTo>
                  <a:pt x="3882948" y="3742576"/>
                </a:lnTo>
                <a:lnTo>
                  <a:pt x="0" y="37425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6744412" y="5143500"/>
            <a:ext cx="4799177" cy="3242134"/>
            <a:chOff x="0" y="0"/>
            <a:chExt cx="1263981" cy="853895"/>
          </a:xfrm>
        </p:grpSpPr>
        <p:sp>
          <p:nvSpPr>
            <p:cNvPr name="Freeform 10" id="10"/>
            <p:cNvSpPr/>
            <p:nvPr/>
          </p:nvSpPr>
          <p:spPr>
            <a:xfrm flipH="false" flipV="false" rot="0">
              <a:off x="0" y="0"/>
              <a:ext cx="1263981" cy="853895"/>
            </a:xfrm>
            <a:custGeom>
              <a:avLst/>
              <a:gdLst/>
              <a:ahLst/>
              <a:cxnLst/>
              <a:rect r="r" b="b" t="t" l="l"/>
              <a:pathLst>
                <a:path h="853895" w="1263981">
                  <a:moveTo>
                    <a:pt x="82272" y="0"/>
                  </a:moveTo>
                  <a:lnTo>
                    <a:pt x="1181709" y="0"/>
                  </a:lnTo>
                  <a:cubicBezTo>
                    <a:pt x="1227146" y="0"/>
                    <a:pt x="1263981" y="36834"/>
                    <a:pt x="1263981" y="82272"/>
                  </a:cubicBezTo>
                  <a:lnTo>
                    <a:pt x="1263981" y="771623"/>
                  </a:lnTo>
                  <a:cubicBezTo>
                    <a:pt x="1263981" y="793443"/>
                    <a:pt x="1255313" y="814369"/>
                    <a:pt x="1239884" y="829798"/>
                  </a:cubicBezTo>
                  <a:cubicBezTo>
                    <a:pt x="1224455" y="845227"/>
                    <a:pt x="1203529" y="853895"/>
                    <a:pt x="1181709" y="853895"/>
                  </a:cubicBezTo>
                  <a:lnTo>
                    <a:pt x="82272" y="853895"/>
                  </a:lnTo>
                  <a:cubicBezTo>
                    <a:pt x="60452" y="853895"/>
                    <a:pt x="39526" y="845227"/>
                    <a:pt x="24097" y="829798"/>
                  </a:cubicBezTo>
                  <a:cubicBezTo>
                    <a:pt x="8668" y="814369"/>
                    <a:pt x="0" y="793443"/>
                    <a:pt x="0" y="771623"/>
                  </a:cubicBezTo>
                  <a:lnTo>
                    <a:pt x="0" y="82272"/>
                  </a:lnTo>
                  <a:cubicBezTo>
                    <a:pt x="0" y="60452"/>
                    <a:pt x="8668" y="39526"/>
                    <a:pt x="24097" y="24097"/>
                  </a:cubicBezTo>
                  <a:cubicBezTo>
                    <a:pt x="39526" y="8668"/>
                    <a:pt x="60452" y="0"/>
                    <a:pt x="82272" y="0"/>
                  </a:cubicBezTo>
                  <a:close/>
                </a:path>
              </a:pathLst>
            </a:custGeom>
            <a:solidFill>
              <a:srgbClr val="DAD4B4"/>
            </a:solidFill>
          </p:spPr>
        </p:sp>
        <p:sp>
          <p:nvSpPr>
            <p:cNvPr name="TextBox 11" id="11"/>
            <p:cNvSpPr txBox="true"/>
            <p:nvPr/>
          </p:nvSpPr>
          <p:spPr>
            <a:xfrm>
              <a:off x="0" y="-28575"/>
              <a:ext cx="1263981" cy="882470"/>
            </a:xfrm>
            <a:prstGeom prst="rect">
              <a:avLst/>
            </a:prstGeom>
          </p:spPr>
          <p:txBody>
            <a:bodyPr anchor="ctr" rtlCol="false" tIns="50800" lIns="50800" bIns="50800" rIns="50800"/>
            <a:lstStyle/>
            <a:p>
              <a:pPr algn="ctr">
                <a:lnSpc>
                  <a:spcPts val="2100"/>
                </a:lnSpc>
              </a:pPr>
            </a:p>
          </p:txBody>
        </p:sp>
      </p:grpSp>
      <p:grpSp>
        <p:nvGrpSpPr>
          <p:cNvPr name="Group 12" id="12"/>
          <p:cNvGrpSpPr/>
          <p:nvPr/>
        </p:nvGrpSpPr>
        <p:grpSpPr>
          <a:xfrm rot="0">
            <a:off x="1028700" y="5143500"/>
            <a:ext cx="4799177" cy="3242134"/>
            <a:chOff x="0" y="0"/>
            <a:chExt cx="1263981" cy="853895"/>
          </a:xfrm>
        </p:grpSpPr>
        <p:sp>
          <p:nvSpPr>
            <p:cNvPr name="Freeform 13" id="13"/>
            <p:cNvSpPr/>
            <p:nvPr/>
          </p:nvSpPr>
          <p:spPr>
            <a:xfrm flipH="false" flipV="false" rot="0">
              <a:off x="0" y="0"/>
              <a:ext cx="1263981" cy="853895"/>
            </a:xfrm>
            <a:custGeom>
              <a:avLst/>
              <a:gdLst/>
              <a:ahLst/>
              <a:cxnLst/>
              <a:rect r="r" b="b" t="t" l="l"/>
              <a:pathLst>
                <a:path h="853895" w="1263981">
                  <a:moveTo>
                    <a:pt x="82272" y="0"/>
                  </a:moveTo>
                  <a:lnTo>
                    <a:pt x="1181709" y="0"/>
                  </a:lnTo>
                  <a:cubicBezTo>
                    <a:pt x="1227146" y="0"/>
                    <a:pt x="1263981" y="36834"/>
                    <a:pt x="1263981" y="82272"/>
                  </a:cubicBezTo>
                  <a:lnTo>
                    <a:pt x="1263981" y="771623"/>
                  </a:lnTo>
                  <a:cubicBezTo>
                    <a:pt x="1263981" y="793443"/>
                    <a:pt x="1255313" y="814369"/>
                    <a:pt x="1239884" y="829798"/>
                  </a:cubicBezTo>
                  <a:cubicBezTo>
                    <a:pt x="1224455" y="845227"/>
                    <a:pt x="1203529" y="853895"/>
                    <a:pt x="1181709" y="853895"/>
                  </a:cubicBezTo>
                  <a:lnTo>
                    <a:pt x="82272" y="853895"/>
                  </a:lnTo>
                  <a:cubicBezTo>
                    <a:pt x="60452" y="853895"/>
                    <a:pt x="39526" y="845227"/>
                    <a:pt x="24097" y="829798"/>
                  </a:cubicBezTo>
                  <a:cubicBezTo>
                    <a:pt x="8668" y="814369"/>
                    <a:pt x="0" y="793443"/>
                    <a:pt x="0" y="771623"/>
                  </a:cubicBezTo>
                  <a:lnTo>
                    <a:pt x="0" y="82272"/>
                  </a:lnTo>
                  <a:cubicBezTo>
                    <a:pt x="0" y="60452"/>
                    <a:pt x="8668" y="39526"/>
                    <a:pt x="24097" y="24097"/>
                  </a:cubicBezTo>
                  <a:cubicBezTo>
                    <a:pt x="39526" y="8668"/>
                    <a:pt x="60452" y="0"/>
                    <a:pt x="82272" y="0"/>
                  </a:cubicBezTo>
                  <a:close/>
                </a:path>
              </a:pathLst>
            </a:custGeom>
            <a:solidFill>
              <a:srgbClr val="DAD4B4"/>
            </a:solidFill>
          </p:spPr>
        </p:sp>
        <p:sp>
          <p:nvSpPr>
            <p:cNvPr name="TextBox 14" id="14"/>
            <p:cNvSpPr txBox="true"/>
            <p:nvPr/>
          </p:nvSpPr>
          <p:spPr>
            <a:xfrm>
              <a:off x="0" y="-28575"/>
              <a:ext cx="1263981" cy="882470"/>
            </a:xfrm>
            <a:prstGeom prst="rect">
              <a:avLst/>
            </a:prstGeom>
          </p:spPr>
          <p:txBody>
            <a:bodyPr anchor="ctr" rtlCol="false" tIns="50800" lIns="50800" bIns="50800" rIns="50800"/>
            <a:lstStyle/>
            <a:p>
              <a:pPr algn="ctr">
                <a:lnSpc>
                  <a:spcPts val="2100"/>
                </a:lnSpc>
              </a:pPr>
            </a:p>
          </p:txBody>
        </p:sp>
      </p:grpSp>
      <p:grpSp>
        <p:nvGrpSpPr>
          <p:cNvPr name="Group 15" id="15"/>
          <p:cNvGrpSpPr/>
          <p:nvPr/>
        </p:nvGrpSpPr>
        <p:grpSpPr>
          <a:xfrm rot="0">
            <a:off x="12457988" y="5143500"/>
            <a:ext cx="4799177" cy="3242134"/>
            <a:chOff x="0" y="0"/>
            <a:chExt cx="1263981" cy="853895"/>
          </a:xfrm>
        </p:grpSpPr>
        <p:sp>
          <p:nvSpPr>
            <p:cNvPr name="Freeform 16" id="16"/>
            <p:cNvSpPr/>
            <p:nvPr/>
          </p:nvSpPr>
          <p:spPr>
            <a:xfrm flipH="false" flipV="false" rot="0">
              <a:off x="0" y="0"/>
              <a:ext cx="1263981" cy="853895"/>
            </a:xfrm>
            <a:custGeom>
              <a:avLst/>
              <a:gdLst/>
              <a:ahLst/>
              <a:cxnLst/>
              <a:rect r="r" b="b" t="t" l="l"/>
              <a:pathLst>
                <a:path h="853895" w="1263981">
                  <a:moveTo>
                    <a:pt x="82272" y="0"/>
                  </a:moveTo>
                  <a:lnTo>
                    <a:pt x="1181709" y="0"/>
                  </a:lnTo>
                  <a:cubicBezTo>
                    <a:pt x="1227146" y="0"/>
                    <a:pt x="1263981" y="36834"/>
                    <a:pt x="1263981" y="82272"/>
                  </a:cubicBezTo>
                  <a:lnTo>
                    <a:pt x="1263981" y="771623"/>
                  </a:lnTo>
                  <a:cubicBezTo>
                    <a:pt x="1263981" y="793443"/>
                    <a:pt x="1255313" y="814369"/>
                    <a:pt x="1239884" y="829798"/>
                  </a:cubicBezTo>
                  <a:cubicBezTo>
                    <a:pt x="1224455" y="845227"/>
                    <a:pt x="1203529" y="853895"/>
                    <a:pt x="1181709" y="853895"/>
                  </a:cubicBezTo>
                  <a:lnTo>
                    <a:pt x="82272" y="853895"/>
                  </a:lnTo>
                  <a:cubicBezTo>
                    <a:pt x="60452" y="853895"/>
                    <a:pt x="39526" y="845227"/>
                    <a:pt x="24097" y="829798"/>
                  </a:cubicBezTo>
                  <a:cubicBezTo>
                    <a:pt x="8668" y="814369"/>
                    <a:pt x="0" y="793443"/>
                    <a:pt x="0" y="771623"/>
                  </a:cubicBezTo>
                  <a:lnTo>
                    <a:pt x="0" y="82272"/>
                  </a:lnTo>
                  <a:cubicBezTo>
                    <a:pt x="0" y="60452"/>
                    <a:pt x="8668" y="39526"/>
                    <a:pt x="24097" y="24097"/>
                  </a:cubicBezTo>
                  <a:cubicBezTo>
                    <a:pt x="39526" y="8668"/>
                    <a:pt x="60452" y="0"/>
                    <a:pt x="82272" y="0"/>
                  </a:cubicBezTo>
                  <a:close/>
                </a:path>
              </a:pathLst>
            </a:custGeom>
            <a:solidFill>
              <a:srgbClr val="DAD4B4"/>
            </a:solidFill>
          </p:spPr>
        </p:sp>
        <p:sp>
          <p:nvSpPr>
            <p:cNvPr name="TextBox 17" id="17"/>
            <p:cNvSpPr txBox="true"/>
            <p:nvPr/>
          </p:nvSpPr>
          <p:spPr>
            <a:xfrm>
              <a:off x="0" y="-28575"/>
              <a:ext cx="1263981" cy="882470"/>
            </a:xfrm>
            <a:prstGeom prst="rect">
              <a:avLst/>
            </a:prstGeom>
          </p:spPr>
          <p:txBody>
            <a:bodyPr anchor="ctr" rtlCol="false" tIns="50800" lIns="50800" bIns="50800" rIns="50800"/>
            <a:lstStyle/>
            <a:p>
              <a:pPr algn="ctr">
                <a:lnSpc>
                  <a:spcPts val="2100"/>
                </a:lnSpc>
              </a:pPr>
            </a:p>
          </p:txBody>
        </p:sp>
      </p:grpSp>
      <p:sp>
        <p:nvSpPr>
          <p:cNvPr name="TextBox 18" id="18"/>
          <p:cNvSpPr txBox="true"/>
          <p:nvPr/>
        </p:nvSpPr>
        <p:spPr>
          <a:xfrm rot="0">
            <a:off x="1591113" y="5653317"/>
            <a:ext cx="3674351" cy="1884045"/>
          </a:xfrm>
          <a:prstGeom prst="rect">
            <a:avLst/>
          </a:prstGeom>
        </p:spPr>
        <p:txBody>
          <a:bodyPr anchor="t" rtlCol="false" tIns="0" lIns="0" bIns="0" rIns="0">
            <a:spAutoFit/>
          </a:bodyPr>
          <a:lstStyle/>
          <a:p>
            <a:pPr algn="ctr">
              <a:lnSpc>
                <a:spcPts val="3779"/>
              </a:lnSpc>
            </a:pPr>
            <a:r>
              <a:rPr lang="en-US" sz="2700">
                <a:solidFill>
                  <a:srgbClr val="003172"/>
                </a:solidFill>
                <a:latin typeface="Alata Bold"/>
              </a:rPr>
              <a:t>User </a:t>
            </a:r>
          </a:p>
          <a:p>
            <a:pPr algn="l" marL="582930" indent="-291465" lvl="1">
              <a:lnSpc>
                <a:spcPts val="3779"/>
              </a:lnSpc>
              <a:buFont typeface="Arial"/>
              <a:buChar char="•"/>
            </a:pPr>
            <a:r>
              <a:rPr lang="en-US" sz="2700">
                <a:solidFill>
                  <a:srgbClr val="003172"/>
                </a:solidFill>
                <a:latin typeface="Alata Bold"/>
              </a:rPr>
              <a:t>Sintua</a:t>
            </a:r>
          </a:p>
          <a:p>
            <a:pPr algn="l" marL="582930" indent="-291465" lvl="1">
              <a:lnSpc>
                <a:spcPts val="3779"/>
              </a:lnSpc>
              <a:buFont typeface="Arial"/>
              <a:buChar char="•"/>
            </a:pPr>
            <a:r>
              <a:rPr lang="en-US" sz="2700">
                <a:solidFill>
                  <a:srgbClr val="003172"/>
                </a:solidFill>
                <a:latin typeface="Alata Bold"/>
              </a:rPr>
              <a:t>Operator Gereja</a:t>
            </a:r>
          </a:p>
          <a:p>
            <a:pPr algn="l" marL="582930" indent="-291465" lvl="1">
              <a:lnSpc>
                <a:spcPts val="3779"/>
              </a:lnSpc>
              <a:buFont typeface="Arial"/>
              <a:buChar char="•"/>
            </a:pPr>
            <a:r>
              <a:rPr lang="en-US" sz="2700">
                <a:solidFill>
                  <a:srgbClr val="003172"/>
                </a:solidFill>
                <a:latin typeface="Alata Bold"/>
              </a:rPr>
              <a:t>Admin Distrik</a:t>
            </a:r>
          </a:p>
        </p:txBody>
      </p:sp>
      <p:sp>
        <p:nvSpPr>
          <p:cNvPr name="TextBox 19" id="19"/>
          <p:cNvSpPr txBox="true"/>
          <p:nvPr/>
        </p:nvSpPr>
        <p:spPr>
          <a:xfrm rot="0">
            <a:off x="7025618" y="5653317"/>
            <a:ext cx="4236764" cy="2174875"/>
          </a:xfrm>
          <a:prstGeom prst="rect">
            <a:avLst/>
          </a:prstGeom>
        </p:spPr>
        <p:txBody>
          <a:bodyPr anchor="t" rtlCol="false" tIns="0" lIns="0" bIns="0" rIns="0">
            <a:spAutoFit/>
          </a:bodyPr>
          <a:lstStyle/>
          <a:p>
            <a:pPr algn="ctr">
              <a:lnSpc>
                <a:spcPts val="3499"/>
              </a:lnSpc>
            </a:pPr>
            <a:r>
              <a:rPr lang="en-US" sz="2499">
                <a:solidFill>
                  <a:srgbClr val="003172"/>
                </a:solidFill>
                <a:latin typeface="Alata Bold"/>
              </a:rPr>
              <a:t>Bahasa Pemrograman</a:t>
            </a:r>
          </a:p>
          <a:p>
            <a:pPr algn="l" marL="539749" indent="-269875" lvl="1">
              <a:lnSpc>
                <a:spcPts val="3499"/>
              </a:lnSpc>
              <a:buFont typeface="Arial"/>
              <a:buChar char="•"/>
            </a:pPr>
            <a:r>
              <a:rPr lang="en-US" sz="2499">
                <a:solidFill>
                  <a:srgbClr val="003172"/>
                </a:solidFill>
                <a:latin typeface="Alata Bold"/>
              </a:rPr>
              <a:t>Back-end menggunakan bahasa Go </a:t>
            </a:r>
          </a:p>
          <a:p>
            <a:pPr algn="l" marL="539749" indent="-269875" lvl="1">
              <a:lnSpc>
                <a:spcPts val="3499"/>
              </a:lnSpc>
              <a:buFont typeface="Arial"/>
              <a:buChar char="•"/>
            </a:pPr>
            <a:r>
              <a:rPr lang="en-US" sz="2499">
                <a:solidFill>
                  <a:srgbClr val="003172"/>
                </a:solidFill>
                <a:latin typeface="Alata Bold"/>
              </a:rPr>
              <a:t>F</a:t>
            </a:r>
            <a:r>
              <a:rPr lang="en-US" sz="2499">
                <a:solidFill>
                  <a:srgbClr val="003172"/>
                </a:solidFill>
                <a:latin typeface="Alata Bold"/>
              </a:rPr>
              <a:t>ront-end menggunakan bahasa PHP</a:t>
            </a:r>
          </a:p>
        </p:txBody>
      </p:sp>
      <p:sp>
        <p:nvSpPr>
          <p:cNvPr name="TextBox 20" id="20"/>
          <p:cNvSpPr txBox="true"/>
          <p:nvPr/>
        </p:nvSpPr>
        <p:spPr>
          <a:xfrm rot="0">
            <a:off x="12739195" y="5653317"/>
            <a:ext cx="4236764" cy="2360295"/>
          </a:xfrm>
          <a:prstGeom prst="rect">
            <a:avLst/>
          </a:prstGeom>
        </p:spPr>
        <p:txBody>
          <a:bodyPr anchor="t" rtlCol="false" tIns="0" lIns="0" bIns="0" rIns="0">
            <a:spAutoFit/>
          </a:bodyPr>
          <a:lstStyle/>
          <a:p>
            <a:pPr algn="ctr">
              <a:lnSpc>
                <a:spcPts val="3779"/>
              </a:lnSpc>
            </a:pPr>
            <a:r>
              <a:rPr lang="en-US" sz="2700">
                <a:solidFill>
                  <a:srgbClr val="003172"/>
                </a:solidFill>
                <a:latin typeface="Alata Bold"/>
              </a:rPr>
              <a:t>Tools</a:t>
            </a:r>
          </a:p>
          <a:p>
            <a:pPr algn="l" marL="582930" indent="-291465" lvl="1">
              <a:lnSpc>
                <a:spcPts val="3779"/>
              </a:lnSpc>
              <a:buFont typeface="Arial"/>
              <a:buChar char="•"/>
            </a:pPr>
            <a:r>
              <a:rPr lang="en-US" sz="2700">
                <a:solidFill>
                  <a:srgbClr val="003172"/>
                </a:solidFill>
                <a:latin typeface="Alata Bold"/>
              </a:rPr>
              <a:t>VSCode</a:t>
            </a:r>
          </a:p>
          <a:p>
            <a:pPr algn="l" marL="582930" indent="-291465" lvl="1">
              <a:lnSpc>
                <a:spcPts val="3779"/>
              </a:lnSpc>
              <a:buFont typeface="Arial"/>
              <a:buChar char="•"/>
            </a:pPr>
            <a:r>
              <a:rPr lang="en-US" sz="2700">
                <a:solidFill>
                  <a:srgbClr val="003172"/>
                </a:solidFill>
                <a:latin typeface="Alata Bold"/>
              </a:rPr>
              <a:t>DBeaver</a:t>
            </a:r>
          </a:p>
          <a:p>
            <a:pPr algn="l" marL="582930" indent="-291465" lvl="1">
              <a:lnSpc>
                <a:spcPts val="3779"/>
              </a:lnSpc>
              <a:buFont typeface="Arial"/>
              <a:buChar char="•"/>
            </a:pPr>
            <a:r>
              <a:rPr lang="en-US" sz="2700">
                <a:solidFill>
                  <a:srgbClr val="003172"/>
                </a:solidFill>
                <a:latin typeface="Alata Bold"/>
              </a:rPr>
              <a:t>Postman</a:t>
            </a:r>
          </a:p>
          <a:p>
            <a:pPr algn="l" marL="582930" indent="-291465" lvl="1">
              <a:lnSpc>
                <a:spcPts val="3779"/>
              </a:lnSpc>
              <a:buFont typeface="Arial"/>
              <a:buChar char="•"/>
            </a:pPr>
            <a:r>
              <a:rPr lang="en-US" sz="2700">
                <a:solidFill>
                  <a:srgbClr val="003172"/>
                </a:solidFill>
                <a:latin typeface="Alata Bold"/>
              </a:rPr>
              <a:t>Browser</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7DA"/>
        </a:solidFill>
      </p:bgPr>
    </p:bg>
    <p:spTree>
      <p:nvGrpSpPr>
        <p:cNvPr id="1" name=""/>
        <p:cNvGrpSpPr/>
        <p:nvPr/>
      </p:nvGrpSpPr>
      <p:grpSpPr>
        <a:xfrm>
          <a:off x="0" y="0"/>
          <a:ext cx="0" cy="0"/>
          <a:chOff x="0" y="0"/>
          <a:chExt cx="0" cy="0"/>
        </a:xfrm>
      </p:grpSpPr>
      <p:grpSp>
        <p:nvGrpSpPr>
          <p:cNvPr name="Group 2" id="2"/>
          <p:cNvGrpSpPr/>
          <p:nvPr/>
        </p:nvGrpSpPr>
        <p:grpSpPr>
          <a:xfrm rot="0">
            <a:off x="15905659" y="-114646"/>
            <a:ext cx="1516108" cy="1940618"/>
            <a:chOff x="0" y="0"/>
            <a:chExt cx="635000" cy="812800"/>
          </a:xfrm>
        </p:grpSpPr>
        <p:sp>
          <p:nvSpPr>
            <p:cNvPr name="Freeform 3" id="3"/>
            <p:cNvSpPr/>
            <p:nvPr/>
          </p:nvSpPr>
          <p:spPr>
            <a:xfrm flipH="false" flipV="false" rot="0">
              <a:off x="0" y="0"/>
              <a:ext cx="635000" cy="812800"/>
            </a:xfrm>
            <a:custGeom>
              <a:avLst/>
              <a:gdLst/>
              <a:ahLst/>
              <a:cxnLst/>
              <a:rect r="r" b="b" t="t" l="l"/>
              <a:pathLst>
                <a:path h="812800" w="635000">
                  <a:moveTo>
                    <a:pt x="635000" y="0"/>
                  </a:moveTo>
                  <a:lnTo>
                    <a:pt x="635000" y="698500"/>
                  </a:lnTo>
                  <a:lnTo>
                    <a:pt x="317500" y="812800"/>
                  </a:lnTo>
                  <a:lnTo>
                    <a:pt x="0" y="698500"/>
                  </a:lnTo>
                  <a:lnTo>
                    <a:pt x="0" y="0"/>
                  </a:lnTo>
                  <a:lnTo>
                    <a:pt x="635000" y="0"/>
                  </a:lnTo>
                  <a:close/>
                </a:path>
              </a:pathLst>
            </a:custGeom>
            <a:solidFill>
              <a:srgbClr val="003172"/>
            </a:solidFill>
          </p:spPr>
        </p:sp>
        <p:sp>
          <p:nvSpPr>
            <p:cNvPr name="TextBox 4" id="4"/>
            <p:cNvSpPr txBox="true"/>
            <p:nvPr/>
          </p:nvSpPr>
          <p:spPr>
            <a:xfrm>
              <a:off x="0" y="-38100"/>
              <a:ext cx="635000" cy="736600"/>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2553980" y="923925"/>
            <a:ext cx="13180039" cy="863600"/>
          </a:xfrm>
          <a:prstGeom prst="rect">
            <a:avLst/>
          </a:prstGeom>
        </p:spPr>
        <p:txBody>
          <a:bodyPr anchor="t" rtlCol="false" tIns="0" lIns="0" bIns="0" rIns="0">
            <a:spAutoFit/>
          </a:bodyPr>
          <a:lstStyle/>
          <a:p>
            <a:pPr algn="ctr">
              <a:lnSpc>
                <a:spcPts val="7000"/>
              </a:lnSpc>
            </a:pPr>
            <a:r>
              <a:rPr lang="en-US" sz="5000">
                <a:solidFill>
                  <a:srgbClr val="003172"/>
                </a:solidFill>
                <a:latin typeface="Alata Bold"/>
              </a:rPr>
              <a:t>FUNGSI PADA APLIKASI</a:t>
            </a:r>
          </a:p>
        </p:txBody>
      </p:sp>
      <p:sp>
        <p:nvSpPr>
          <p:cNvPr name="TextBox 6" id="6"/>
          <p:cNvSpPr txBox="true"/>
          <p:nvPr/>
        </p:nvSpPr>
        <p:spPr>
          <a:xfrm rot="0">
            <a:off x="15859155" y="299611"/>
            <a:ext cx="1562612" cy="959703"/>
          </a:xfrm>
          <a:prstGeom prst="rect">
            <a:avLst/>
          </a:prstGeom>
        </p:spPr>
        <p:txBody>
          <a:bodyPr anchor="t" rtlCol="false" tIns="0" lIns="0" bIns="0" rIns="0">
            <a:spAutoFit/>
          </a:bodyPr>
          <a:lstStyle/>
          <a:p>
            <a:pPr algn="ctr">
              <a:lnSpc>
                <a:spcPts val="7805"/>
              </a:lnSpc>
            </a:pPr>
            <a:r>
              <a:rPr lang="en-US" sz="5575">
                <a:solidFill>
                  <a:srgbClr val="FFF7DA"/>
                </a:solidFill>
                <a:latin typeface="Open Sans Bold"/>
              </a:rPr>
              <a:t>3</a:t>
            </a:r>
          </a:p>
        </p:txBody>
      </p:sp>
      <p:sp>
        <p:nvSpPr>
          <p:cNvPr name="Freeform 7" id="7"/>
          <p:cNvSpPr/>
          <p:nvPr/>
        </p:nvSpPr>
        <p:spPr>
          <a:xfrm flipH="false" flipV="false" rot="0">
            <a:off x="0" y="-2105864"/>
            <a:ext cx="3882948" cy="3742577"/>
          </a:xfrm>
          <a:custGeom>
            <a:avLst/>
            <a:gdLst/>
            <a:ahLst/>
            <a:cxnLst/>
            <a:rect r="r" b="b" t="t" l="l"/>
            <a:pathLst>
              <a:path h="3742577" w="3882948">
                <a:moveTo>
                  <a:pt x="0" y="0"/>
                </a:moveTo>
                <a:lnTo>
                  <a:pt x="3882948" y="0"/>
                </a:lnTo>
                <a:lnTo>
                  <a:pt x="3882948" y="3742576"/>
                </a:lnTo>
                <a:lnTo>
                  <a:pt x="0" y="37425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8" id="8"/>
          <p:cNvGrpSpPr/>
          <p:nvPr/>
        </p:nvGrpSpPr>
        <p:grpSpPr>
          <a:xfrm rot="0">
            <a:off x="1028700" y="2410201"/>
            <a:ext cx="9192743" cy="901599"/>
            <a:chOff x="0" y="0"/>
            <a:chExt cx="2421134" cy="237458"/>
          </a:xfrm>
        </p:grpSpPr>
        <p:sp>
          <p:nvSpPr>
            <p:cNvPr name="Freeform 9" id="9"/>
            <p:cNvSpPr/>
            <p:nvPr/>
          </p:nvSpPr>
          <p:spPr>
            <a:xfrm flipH="false" flipV="false" rot="0">
              <a:off x="0" y="0"/>
              <a:ext cx="2421134" cy="237458"/>
            </a:xfrm>
            <a:custGeom>
              <a:avLst/>
              <a:gdLst/>
              <a:ahLst/>
              <a:cxnLst/>
              <a:rect r="r" b="b" t="t" l="l"/>
              <a:pathLst>
                <a:path h="237458" w="2421134">
                  <a:moveTo>
                    <a:pt x="42951" y="0"/>
                  </a:moveTo>
                  <a:lnTo>
                    <a:pt x="2378183" y="0"/>
                  </a:lnTo>
                  <a:cubicBezTo>
                    <a:pt x="2401904" y="0"/>
                    <a:pt x="2421134" y="19230"/>
                    <a:pt x="2421134" y="42951"/>
                  </a:cubicBezTo>
                  <a:lnTo>
                    <a:pt x="2421134" y="194507"/>
                  </a:lnTo>
                  <a:cubicBezTo>
                    <a:pt x="2421134" y="218228"/>
                    <a:pt x="2401904" y="237458"/>
                    <a:pt x="2378183" y="237458"/>
                  </a:cubicBezTo>
                  <a:lnTo>
                    <a:pt x="42951" y="237458"/>
                  </a:lnTo>
                  <a:cubicBezTo>
                    <a:pt x="19230" y="237458"/>
                    <a:pt x="0" y="218228"/>
                    <a:pt x="0" y="194507"/>
                  </a:cubicBezTo>
                  <a:lnTo>
                    <a:pt x="0" y="42951"/>
                  </a:lnTo>
                  <a:cubicBezTo>
                    <a:pt x="0" y="19230"/>
                    <a:pt x="19230" y="0"/>
                    <a:pt x="42951" y="0"/>
                  </a:cubicBezTo>
                  <a:close/>
                </a:path>
              </a:pathLst>
            </a:custGeom>
            <a:solidFill>
              <a:srgbClr val="DAD4B4"/>
            </a:solidFill>
          </p:spPr>
        </p:sp>
        <p:sp>
          <p:nvSpPr>
            <p:cNvPr name="TextBox 10" id="10"/>
            <p:cNvSpPr txBox="true"/>
            <p:nvPr/>
          </p:nvSpPr>
          <p:spPr>
            <a:xfrm>
              <a:off x="0" y="-28575"/>
              <a:ext cx="2421134" cy="266033"/>
            </a:xfrm>
            <a:prstGeom prst="rect">
              <a:avLst/>
            </a:prstGeom>
          </p:spPr>
          <p:txBody>
            <a:bodyPr anchor="ctr" rtlCol="false" tIns="50800" lIns="50800" bIns="50800" rIns="50800"/>
            <a:lstStyle/>
            <a:p>
              <a:pPr algn="ctr">
                <a:lnSpc>
                  <a:spcPts val="2100"/>
                </a:lnSpc>
              </a:pPr>
            </a:p>
          </p:txBody>
        </p:sp>
      </p:grpSp>
      <p:grpSp>
        <p:nvGrpSpPr>
          <p:cNvPr name="Group 11" id="11"/>
          <p:cNvGrpSpPr/>
          <p:nvPr/>
        </p:nvGrpSpPr>
        <p:grpSpPr>
          <a:xfrm rot="0">
            <a:off x="1941474" y="3597873"/>
            <a:ext cx="9192743" cy="901599"/>
            <a:chOff x="0" y="0"/>
            <a:chExt cx="2421134" cy="237458"/>
          </a:xfrm>
        </p:grpSpPr>
        <p:sp>
          <p:nvSpPr>
            <p:cNvPr name="Freeform 12" id="12"/>
            <p:cNvSpPr/>
            <p:nvPr/>
          </p:nvSpPr>
          <p:spPr>
            <a:xfrm flipH="false" flipV="false" rot="0">
              <a:off x="0" y="0"/>
              <a:ext cx="2421134" cy="237458"/>
            </a:xfrm>
            <a:custGeom>
              <a:avLst/>
              <a:gdLst/>
              <a:ahLst/>
              <a:cxnLst/>
              <a:rect r="r" b="b" t="t" l="l"/>
              <a:pathLst>
                <a:path h="237458" w="2421134">
                  <a:moveTo>
                    <a:pt x="42951" y="0"/>
                  </a:moveTo>
                  <a:lnTo>
                    <a:pt x="2378183" y="0"/>
                  </a:lnTo>
                  <a:cubicBezTo>
                    <a:pt x="2401904" y="0"/>
                    <a:pt x="2421134" y="19230"/>
                    <a:pt x="2421134" y="42951"/>
                  </a:cubicBezTo>
                  <a:lnTo>
                    <a:pt x="2421134" y="194507"/>
                  </a:lnTo>
                  <a:cubicBezTo>
                    <a:pt x="2421134" y="218228"/>
                    <a:pt x="2401904" y="237458"/>
                    <a:pt x="2378183" y="237458"/>
                  </a:cubicBezTo>
                  <a:lnTo>
                    <a:pt x="42951" y="237458"/>
                  </a:lnTo>
                  <a:cubicBezTo>
                    <a:pt x="19230" y="237458"/>
                    <a:pt x="0" y="218228"/>
                    <a:pt x="0" y="194507"/>
                  </a:cubicBezTo>
                  <a:lnTo>
                    <a:pt x="0" y="42951"/>
                  </a:lnTo>
                  <a:cubicBezTo>
                    <a:pt x="0" y="19230"/>
                    <a:pt x="19230" y="0"/>
                    <a:pt x="42951" y="0"/>
                  </a:cubicBezTo>
                  <a:close/>
                </a:path>
              </a:pathLst>
            </a:custGeom>
            <a:solidFill>
              <a:srgbClr val="DAD4B4"/>
            </a:solidFill>
          </p:spPr>
        </p:sp>
        <p:sp>
          <p:nvSpPr>
            <p:cNvPr name="TextBox 13" id="13"/>
            <p:cNvSpPr txBox="true"/>
            <p:nvPr/>
          </p:nvSpPr>
          <p:spPr>
            <a:xfrm>
              <a:off x="0" y="-28575"/>
              <a:ext cx="2421134" cy="266033"/>
            </a:xfrm>
            <a:prstGeom prst="rect">
              <a:avLst/>
            </a:prstGeom>
          </p:spPr>
          <p:txBody>
            <a:bodyPr anchor="ctr" rtlCol="false" tIns="50800" lIns="50800" bIns="50800" rIns="50800"/>
            <a:lstStyle/>
            <a:p>
              <a:pPr algn="ctr">
                <a:lnSpc>
                  <a:spcPts val="2100"/>
                </a:lnSpc>
              </a:pPr>
            </a:p>
          </p:txBody>
        </p:sp>
      </p:grpSp>
      <p:grpSp>
        <p:nvGrpSpPr>
          <p:cNvPr name="Group 14" id="14"/>
          <p:cNvGrpSpPr/>
          <p:nvPr/>
        </p:nvGrpSpPr>
        <p:grpSpPr>
          <a:xfrm rot="0">
            <a:off x="3187997" y="4785222"/>
            <a:ext cx="9192743" cy="901599"/>
            <a:chOff x="0" y="0"/>
            <a:chExt cx="2421134" cy="237458"/>
          </a:xfrm>
        </p:grpSpPr>
        <p:sp>
          <p:nvSpPr>
            <p:cNvPr name="Freeform 15" id="15"/>
            <p:cNvSpPr/>
            <p:nvPr/>
          </p:nvSpPr>
          <p:spPr>
            <a:xfrm flipH="false" flipV="false" rot="0">
              <a:off x="0" y="0"/>
              <a:ext cx="2421134" cy="237458"/>
            </a:xfrm>
            <a:custGeom>
              <a:avLst/>
              <a:gdLst/>
              <a:ahLst/>
              <a:cxnLst/>
              <a:rect r="r" b="b" t="t" l="l"/>
              <a:pathLst>
                <a:path h="237458" w="2421134">
                  <a:moveTo>
                    <a:pt x="42951" y="0"/>
                  </a:moveTo>
                  <a:lnTo>
                    <a:pt x="2378183" y="0"/>
                  </a:lnTo>
                  <a:cubicBezTo>
                    <a:pt x="2401904" y="0"/>
                    <a:pt x="2421134" y="19230"/>
                    <a:pt x="2421134" y="42951"/>
                  </a:cubicBezTo>
                  <a:lnTo>
                    <a:pt x="2421134" y="194507"/>
                  </a:lnTo>
                  <a:cubicBezTo>
                    <a:pt x="2421134" y="218228"/>
                    <a:pt x="2401904" y="237458"/>
                    <a:pt x="2378183" y="237458"/>
                  </a:cubicBezTo>
                  <a:lnTo>
                    <a:pt x="42951" y="237458"/>
                  </a:lnTo>
                  <a:cubicBezTo>
                    <a:pt x="19230" y="237458"/>
                    <a:pt x="0" y="218228"/>
                    <a:pt x="0" y="194507"/>
                  </a:cubicBezTo>
                  <a:lnTo>
                    <a:pt x="0" y="42951"/>
                  </a:lnTo>
                  <a:cubicBezTo>
                    <a:pt x="0" y="19230"/>
                    <a:pt x="19230" y="0"/>
                    <a:pt x="42951" y="0"/>
                  </a:cubicBezTo>
                  <a:close/>
                </a:path>
              </a:pathLst>
            </a:custGeom>
            <a:solidFill>
              <a:srgbClr val="DAD4B4"/>
            </a:solidFill>
          </p:spPr>
        </p:sp>
        <p:sp>
          <p:nvSpPr>
            <p:cNvPr name="TextBox 16" id="16"/>
            <p:cNvSpPr txBox="true"/>
            <p:nvPr/>
          </p:nvSpPr>
          <p:spPr>
            <a:xfrm>
              <a:off x="0" y="-28575"/>
              <a:ext cx="2421134" cy="266033"/>
            </a:xfrm>
            <a:prstGeom prst="rect">
              <a:avLst/>
            </a:prstGeom>
          </p:spPr>
          <p:txBody>
            <a:bodyPr anchor="ctr" rtlCol="false" tIns="50800" lIns="50800" bIns="50800" rIns="50800"/>
            <a:lstStyle/>
            <a:p>
              <a:pPr algn="ctr">
                <a:lnSpc>
                  <a:spcPts val="2100"/>
                </a:lnSpc>
              </a:pPr>
            </a:p>
          </p:txBody>
        </p:sp>
      </p:grpSp>
      <p:grpSp>
        <p:nvGrpSpPr>
          <p:cNvPr name="Group 17" id="17"/>
          <p:cNvGrpSpPr/>
          <p:nvPr/>
        </p:nvGrpSpPr>
        <p:grpSpPr>
          <a:xfrm rot="0">
            <a:off x="4752856" y="5972571"/>
            <a:ext cx="9192743" cy="901599"/>
            <a:chOff x="0" y="0"/>
            <a:chExt cx="2421134" cy="237458"/>
          </a:xfrm>
        </p:grpSpPr>
        <p:sp>
          <p:nvSpPr>
            <p:cNvPr name="Freeform 18" id="18"/>
            <p:cNvSpPr/>
            <p:nvPr/>
          </p:nvSpPr>
          <p:spPr>
            <a:xfrm flipH="false" flipV="false" rot="0">
              <a:off x="0" y="0"/>
              <a:ext cx="2421134" cy="237458"/>
            </a:xfrm>
            <a:custGeom>
              <a:avLst/>
              <a:gdLst/>
              <a:ahLst/>
              <a:cxnLst/>
              <a:rect r="r" b="b" t="t" l="l"/>
              <a:pathLst>
                <a:path h="237458" w="2421134">
                  <a:moveTo>
                    <a:pt x="42951" y="0"/>
                  </a:moveTo>
                  <a:lnTo>
                    <a:pt x="2378183" y="0"/>
                  </a:lnTo>
                  <a:cubicBezTo>
                    <a:pt x="2401904" y="0"/>
                    <a:pt x="2421134" y="19230"/>
                    <a:pt x="2421134" y="42951"/>
                  </a:cubicBezTo>
                  <a:lnTo>
                    <a:pt x="2421134" y="194507"/>
                  </a:lnTo>
                  <a:cubicBezTo>
                    <a:pt x="2421134" y="218228"/>
                    <a:pt x="2401904" y="237458"/>
                    <a:pt x="2378183" y="237458"/>
                  </a:cubicBezTo>
                  <a:lnTo>
                    <a:pt x="42951" y="237458"/>
                  </a:lnTo>
                  <a:cubicBezTo>
                    <a:pt x="19230" y="237458"/>
                    <a:pt x="0" y="218228"/>
                    <a:pt x="0" y="194507"/>
                  </a:cubicBezTo>
                  <a:lnTo>
                    <a:pt x="0" y="42951"/>
                  </a:lnTo>
                  <a:cubicBezTo>
                    <a:pt x="0" y="19230"/>
                    <a:pt x="19230" y="0"/>
                    <a:pt x="42951" y="0"/>
                  </a:cubicBezTo>
                  <a:close/>
                </a:path>
              </a:pathLst>
            </a:custGeom>
            <a:solidFill>
              <a:srgbClr val="DAD4B4"/>
            </a:solidFill>
          </p:spPr>
        </p:sp>
        <p:sp>
          <p:nvSpPr>
            <p:cNvPr name="TextBox 19" id="19"/>
            <p:cNvSpPr txBox="true"/>
            <p:nvPr/>
          </p:nvSpPr>
          <p:spPr>
            <a:xfrm>
              <a:off x="0" y="-28575"/>
              <a:ext cx="2421134" cy="266033"/>
            </a:xfrm>
            <a:prstGeom prst="rect">
              <a:avLst/>
            </a:prstGeom>
          </p:spPr>
          <p:txBody>
            <a:bodyPr anchor="ctr" rtlCol="false" tIns="50800" lIns="50800" bIns="50800" rIns="50800"/>
            <a:lstStyle/>
            <a:p>
              <a:pPr algn="ctr">
                <a:lnSpc>
                  <a:spcPts val="2100"/>
                </a:lnSpc>
              </a:pPr>
            </a:p>
          </p:txBody>
        </p:sp>
      </p:grpSp>
      <p:grpSp>
        <p:nvGrpSpPr>
          <p:cNvPr name="Group 20" id="20"/>
          <p:cNvGrpSpPr/>
          <p:nvPr/>
        </p:nvGrpSpPr>
        <p:grpSpPr>
          <a:xfrm rot="0">
            <a:off x="6712916" y="7159920"/>
            <a:ext cx="9192743" cy="901599"/>
            <a:chOff x="0" y="0"/>
            <a:chExt cx="2421134" cy="237458"/>
          </a:xfrm>
        </p:grpSpPr>
        <p:sp>
          <p:nvSpPr>
            <p:cNvPr name="Freeform 21" id="21"/>
            <p:cNvSpPr/>
            <p:nvPr/>
          </p:nvSpPr>
          <p:spPr>
            <a:xfrm flipH="false" flipV="false" rot="0">
              <a:off x="0" y="0"/>
              <a:ext cx="2421134" cy="237458"/>
            </a:xfrm>
            <a:custGeom>
              <a:avLst/>
              <a:gdLst/>
              <a:ahLst/>
              <a:cxnLst/>
              <a:rect r="r" b="b" t="t" l="l"/>
              <a:pathLst>
                <a:path h="237458" w="2421134">
                  <a:moveTo>
                    <a:pt x="42951" y="0"/>
                  </a:moveTo>
                  <a:lnTo>
                    <a:pt x="2378183" y="0"/>
                  </a:lnTo>
                  <a:cubicBezTo>
                    <a:pt x="2401904" y="0"/>
                    <a:pt x="2421134" y="19230"/>
                    <a:pt x="2421134" y="42951"/>
                  </a:cubicBezTo>
                  <a:lnTo>
                    <a:pt x="2421134" y="194507"/>
                  </a:lnTo>
                  <a:cubicBezTo>
                    <a:pt x="2421134" y="218228"/>
                    <a:pt x="2401904" y="237458"/>
                    <a:pt x="2378183" y="237458"/>
                  </a:cubicBezTo>
                  <a:lnTo>
                    <a:pt x="42951" y="237458"/>
                  </a:lnTo>
                  <a:cubicBezTo>
                    <a:pt x="19230" y="237458"/>
                    <a:pt x="0" y="218228"/>
                    <a:pt x="0" y="194507"/>
                  </a:cubicBezTo>
                  <a:lnTo>
                    <a:pt x="0" y="42951"/>
                  </a:lnTo>
                  <a:cubicBezTo>
                    <a:pt x="0" y="19230"/>
                    <a:pt x="19230" y="0"/>
                    <a:pt x="42951" y="0"/>
                  </a:cubicBezTo>
                  <a:close/>
                </a:path>
              </a:pathLst>
            </a:custGeom>
            <a:solidFill>
              <a:srgbClr val="DAD4B4"/>
            </a:solidFill>
          </p:spPr>
        </p:sp>
        <p:sp>
          <p:nvSpPr>
            <p:cNvPr name="TextBox 22" id="22"/>
            <p:cNvSpPr txBox="true"/>
            <p:nvPr/>
          </p:nvSpPr>
          <p:spPr>
            <a:xfrm>
              <a:off x="0" y="-28575"/>
              <a:ext cx="2421134" cy="266033"/>
            </a:xfrm>
            <a:prstGeom prst="rect">
              <a:avLst/>
            </a:prstGeom>
          </p:spPr>
          <p:txBody>
            <a:bodyPr anchor="ctr" rtlCol="false" tIns="50800" lIns="50800" bIns="50800" rIns="50800"/>
            <a:lstStyle/>
            <a:p>
              <a:pPr algn="ctr">
                <a:lnSpc>
                  <a:spcPts val="2100"/>
                </a:lnSpc>
              </a:pPr>
            </a:p>
          </p:txBody>
        </p:sp>
      </p:grpSp>
      <p:grpSp>
        <p:nvGrpSpPr>
          <p:cNvPr name="Group 23" id="23"/>
          <p:cNvGrpSpPr/>
          <p:nvPr/>
        </p:nvGrpSpPr>
        <p:grpSpPr>
          <a:xfrm rot="0">
            <a:off x="8066557" y="8347269"/>
            <a:ext cx="9192743" cy="901599"/>
            <a:chOff x="0" y="0"/>
            <a:chExt cx="2421134" cy="237458"/>
          </a:xfrm>
        </p:grpSpPr>
        <p:sp>
          <p:nvSpPr>
            <p:cNvPr name="Freeform 24" id="24"/>
            <p:cNvSpPr/>
            <p:nvPr/>
          </p:nvSpPr>
          <p:spPr>
            <a:xfrm flipH="false" flipV="false" rot="0">
              <a:off x="0" y="0"/>
              <a:ext cx="2421134" cy="237458"/>
            </a:xfrm>
            <a:custGeom>
              <a:avLst/>
              <a:gdLst/>
              <a:ahLst/>
              <a:cxnLst/>
              <a:rect r="r" b="b" t="t" l="l"/>
              <a:pathLst>
                <a:path h="237458" w="2421134">
                  <a:moveTo>
                    <a:pt x="42951" y="0"/>
                  </a:moveTo>
                  <a:lnTo>
                    <a:pt x="2378183" y="0"/>
                  </a:lnTo>
                  <a:cubicBezTo>
                    <a:pt x="2401904" y="0"/>
                    <a:pt x="2421134" y="19230"/>
                    <a:pt x="2421134" y="42951"/>
                  </a:cubicBezTo>
                  <a:lnTo>
                    <a:pt x="2421134" y="194507"/>
                  </a:lnTo>
                  <a:cubicBezTo>
                    <a:pt x="2421134" y="218228"/>
                    <a:pt x="2401904" y="237458"/>
                    <a:pt x="2378183" y="237458"/>
                  </a:cubicBezTo>
                  <a:lnTo>
                    <a:pt x="42951" y="237458"/>
                  </a:lnTo>
                  <a:cubicBezTo>
                    <a:pt x="19230" y="237458"/>
                    <a:pt x="0" y="218228"/>
                    <a:pt x="0" y="194507"/>
                  </a:cubicBezTo>
                  <a:lnTo>
                    <a:pt x="0" y="42951"/>
                  </a:lnTo>
                  <a:cubicBezTo>
                    <a:pt x="0" y="19230"/>
                    <a:pt x="19230" y="0"/>
                    <a:pt x="42951" y="0"/>
                  </a:cubicBezTo>
                  <a:close/>
                </a:path>
              </a:pathLst>
            </a:custGeom>
            <a:solidFill>
              <a:srgbClr val="DAD4B4"/>
            </a:solidFill>
          </p:spPr>
        </p:sp>
        <p:sp>
          <p:nvSpPr>
            <p:cNvPr name="TextBox 25" id="25"/>
            <p:cNvSpPr txBox="true"/>
            <p:nvPr/>
          </p:nvSpPr>
          <p:spPr>
            <a:xfrm>
              <a:off x="0" y="-28575"/>
              <a:ext cx="2421134" cy="266033"/>
            </a:xfrm>
            <a:prstGeom prst="rect">
              <a:avLst/>
            </a:prstGeom>
          </p:spPr>
          <p:txBody>
            <a:bodyPr anchor="ctr" rtlCol="false" tIns="50800" lIns="50800" bIns="50800" rIns="50800"/>
            <a:lstStyle/>
            <a:p>
              <a:pPr algn="ctr">
                <a:lnSpc>
                  <a:spcPts val="2100"/>
                </a:lnSpc>
              </a:pPr>
            </a:p>
          </p:txBody>
        </p:sp>
      </p:grpSp>
      <p:sp>
        <p:nvSpPr>
          <p:cNvPr name="TextBox 26" id="26"/>
          <p:cNvSpPr txBox="true"/>
          <p:nvPr/>
        </p:nvSpPr>
        <p:spPr>
          <a:xfrm rot="0">
            <a:off x="1350822" y="2565725"/>
            <a:ext cx="3674351" cy="523875"/>
          </a:xfrm>
          <a:prstGeom prst="rect">
            <a:avLst/>
          </a:prstGeom>
        </p:spPr>
        <p:txBody>
          <a:bodyPr anchor="t" rtlCol="false" tIns="0" lIns="0" bIns="0" rIns="0">
            <a:spAutoFit/>
          </a:bodyPr>
          <a:lstStyle/>
          <a:p>
            <a:pPr algn="l" marL="647700" indent="-323850" lvl="1">
              <a:lnSpc>
                <a:spcPts val="4200"/>
              </a:lnSpc>
              <a:buAutoNum type="arabicPeriod" startAt="1"/>
            </a:pPr>
            <a:r>
              <a:rPr lang="en-US" sz="3000">
                <a:solidFill>
                  <a:srgbClr val="003172"/>
                </a:solidFill>
                <a:latin typeface="Alata Bold"/>
              </a:rPr>
              <a:t> Fungsi Login</a:t>
            </a:r>
          </a:p>
        </p:txBody>
      </p:sp>
      <p:sp>
        <p:nvSpPr>
          <p:cNvPr name="TextBox 27" id="27"/>
          <p:cNvSpPr txBox="true"/>
          <p:nvPr/>
        </p:nvSpPr>
        <p:spPr>
          <a:xfrm rot="0">
            <a:off x="2553980" y="3753236"/>
            <a:ext cx="7111908" cy="523875"/>
          </a:xfrm>
          <a:prstGeom prst="rect">
            <a:avLst/>
          </a:prstGeom>
        </p:spPr>
        <p:txBody>
          <a:bodyPr anchor="t" rtlCol="false" tIns="0" lIns="0" bIns="0" rIns="0">
            <a:spAutoFit/>
          </a:bodyPr>
          <a:lstStyle/>
          <a:p>
            <a:pPr algn="l">
              <a:lnSpc>
                <a:spcPts val="4200"/>
              </a:lnSpc>
            </a:pPr>
            <a:r>
              <a:rPr lang="en-US" sz="3000">
                <a:solidFill>
                  <a:srgbClr val="003172"/>
                </a:solidFill>
                <a:latin typeface="Alata Bold"/>
              </a:rPr>
              <a:t>2. Fungsi Menambahkan Informasi</a:t>
            </a:r>
          </a:p>
        </p:txBody>
      </p:sp>
      <p:sp>
        <p:nvSpPr>
          <p:cNvPr name="TextBox 28" id="28"/>
          <p:cNvSpPr txBox="true"/>
          <p:nvPr/>
        </p:nvSpPr>
        <p:spPr>
          <a:xfrm rot="0">
            <a:off x="3882948" y="4937622"/>
            <a:ext cx="7111908" cy="523875"/>
          </a:xfrm>
          <a:prstGeom prst="rect">
            <a:avLst/>
          </a:prstGeom>
        </p:spPr>
        <p:txBody>
          <a:bodyPr anchor="t" rtlCol="false" tIns="0" lIns="0" bIns="0" rIns="0">
            <a:spAutoFit/>
          </a:bodyPr>
          <a:lstStyle/>
          <a:p>
            <a:pPr algn="l">
              <a:lnSpc>
                <a:spcPts val="4200"/>
              </a:lnSpc>
            </a:pPr>
            <a:r>
              <a:rPr lang="en-US" sz="3000">
                <a:solidFill>
                  <a:srgbClr val="003172"/>
                </a:solidFill>
                <a:latin typeface="Alata Bold"/>
              </a:rPr>
              <a:t>3. Fungsi Mengedit Informasi</a:t>
            </a:r>
          </a:p>
        </p:txBody>
      </p:sp>
      <p:sp>
        <p:nvSpPr>
          <p:cNvPr name="TextBox 29" id="29"/>
          <p:cNvSpPr txBox="true"/>
          <p:nvPr/>
        </p:nvSpPr>
        <p:spPr>
          <a:xfrm rot="0">
            <a:off x="5551020" y="6128095"/>
            <a:ext cx="7111908" cy="523875"/>
          </a:xfrm>
          <a:prstGeom prst="rect">
            <a:avLst/>
          </a:prstGeom>
        </p:spPr>
        <p:txBody>
          <a:bodyPr anchor="t" rtlCol="false" tIns="0" lIns="0" bIns="0" rIns="0">
            <a:spAutoFit/>
          </a:bodyPr>
          <a:lstStyle/>
          <a:p>
            <a:pPr algn="l">
              <a:lnSpc>
                <a:spcPts val="4200"/>
              </a:lnSpc>
            </a:pPr>
            <a:r>
              <a:rPr lang="en-US" sz="3000">
                <a:solidFill>
                  <a:srgbClr val="003172"/>
                </a:solidFill>
                <a:latin typeface="Alata Bold"/>
              </a:rPr>
              <a:t>4. Fungsi Menghapus Informasi</a:t>
            </a:r>
          </a:p>
        </p:txBody>
      </p:sp>
      <p:sp>
        <p:nvSpPr>
          <p:cNvPr name="TextBox 30" id="30"/>
          <p:cNvSpPr txBox="true"/>
          <p:nvPr/>
        </p:nvSpPr>
        <p:spPr>
          <a:xfrm rot="0">
            <a:off x="7438902" y="7312320"/>
            <a:ext cx="7111908" cy="523875"/>
          </a:xfrm>
          <a:prstGeom prst="rect">
            <a:avLst/>
          </a:prstGeom>
        </p:spPr>
        <p:txBody>
          <a:bodyPr anchor="t" rtlCol="false" tIns="0" lIns="0" bIns="0" rIns="0">
            <a:spAutoFit/>
          </a:bodyPr>
          <a:lstStyle/>
          <a:p>
            <a:pPr algn="l">
              <a:lnSpc>
                <a:spcPts val="4200"/>
              </a:lnSpc>
            </a:pPr>
            <a:r>
              <a:rPr lang="en-US" sz="3000">
                <a:solidFill>
                  <a:srgbClr val="003172"/>
                </a:solidFill>
                <a:latin typeface="Alata Bold"/>
              </a:rPr>
              <a:t>5. Fungsi Melihat Detail Informasi</a:t>
            </a:r>
          </a:p>
        </p:txBody>
      </p:sp>
      <p:sp>
        <p:nvSpPr>
          <p:cNvPr name="TextBox 31" id="31"/>
          <p:cNvSpPr txBox="true"/>
          <p:nvPr/>
        </p:nvSpPr>
        <p:spPr>
          <a:xfrm rot="0">
            <a:off x="8622111" y="8499669"/>
            <a:ext cx="7111908" cy="523875"/>
          </a:xfrm>
          <a:prstGeom prst="rect">
            <a:avLst/>
          </a:prstGeom>
        </p:spPr>
        <p:txBody>
          <a:bodyPr anchor="t" rtlCol="false" tIns="0" lIns="0" bIns="0" rIns="0">
            <a:spAutoFit/>
          </a:bodyPr>
          <a:lstStyle/>
          <a:p>
            <a:pPr algn="l">
              <a:lnSpc>
                <a:spcPts val="4200"/>
              </a:lnSpc>
            </a:pPr>
            <a:r>
              <a:rPr lang="en-US" sz="3000">
                <a:solidFill>
                  <a:srgbClr val="003172"/>
                </a:solidFill>
                <a:latin typeface="Alata Bold"/>
              </a:rPr>
              <a:t>6. Fungsi Logout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7DA"/>
        </a:solidFill>
      </p:bgPr>
    </p:bg>
    <p:spTree>
      <p:nvGrpSpPr>
        <p:cNvPr id="1" name=""/>
        <p:cNvGrpSpPr/>
        <p:nvPr/>
      </p:nvGrpSpPr>
      <p:grpSpPr>
        <a:xfrm>
          <a:off x="0" y="0"/>
          <a:ext cx="0" cy="0"/>
          <a:chOff x="0" y="0"/>
          <a:chExt cx="0" cy="0"/>
        </a:xfrm>
      </p:grpSpPr>
      <p:grpSp>
        <p:nvGrpSpPr>
          <p:cNvPr name="Group 2" id="2"/>
          <p:cNvGrpSpPr/>
          <p:nvPr/>
        </p:nvGrpSpPr>
        <p:grpSpPr>
          <a:xfrm rot="0">
            <a:off x="15905659" y="-114646"/>
            <a:ext cx="1516108" cy="1940618"/>
            <a:chOff x="0" y="0"/>
            <a:chExt cx="635000" cy="812800"/>
          </a:xfrm>
        </p:grpSpPr>
        <p:sp>
          <p:nvSpPr>
            <p:cNvPr name="Freeform 3" id="3"/>
            <p:cNvSpPr/>
            <p:nvPr/>
          </p:nvSpPr>
          <p:spPr>
            <a:xfrm flipH="false" flipV="false" rot="0">
              <a:off x="0" y="0"/>
              <a:ext cx="635000" cy="812800"/>
            </a:xfrm>
            <a:custGeom>
              <a:avLst/>
              <a:gdLst/>
              <a:ahLst/>
              <a:cxnLst/>
              <a:rect r="r" b="b" t="t" l="l"/>
              <a:pathLst>
                <a:path h="812800" w="635000">
                  <a:moveTo>
                    <a:pt x="635000" y="0"/>
                  </a:moveTo>
                  <a:lnTo>
                    <a:pt x="635000" y="698500"/>
                  </a:lnTo>
                  <a:lnTo>
                    <a:pt x="317500" y="812800"/>
                  </a:lnTo>
                  <a:lnTo>
                    <a:pt x="0" y="698500"/>
                  </a:lnTo>
                  <a:lnTo>
                    <a:pt x="0" y="0"/>
                  </a:lnTo>
                  <a:lnTo>
                    <a:pt x="635000" y="0"/>
                  </a:lnTo>
                  <a:close/>
                </a:path>
              </a:pathLst>
            </a:custGeom>
            <a:solidFill>
              <a:srgbClr val="003172"/>
            </a:solidFill>
          </p:spPr>
        </p:sp>
        <p:sp>
          <p:nvSpPr>
            <p:cNvPr name="TextBox 4" id="4"/>
            <p:cNvSpPr txBox="true"/>
            <p:nvPr/>
          </p:nvSpPr>
          <p:spPr>
            <a:xfrm>
              <a:off x="0" y="-38100"/>
              <a:ext cx="635000" cy="736600"/>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0" y="-2105864"/>
            <a:ext cx="3882948" cy="3742577"/>
          </a:xfrm>
          <a:custGeom>
            <a:avLst/>
            <a:gdLst/>
            <a:ahLst/>
            <a:cxnLst/>
            <a:rect r="r" b="b" t="t" l="l"/>
            <a:pathLst>
              <a:path h="3742577" w="3882948">
                <a:moveTo>
                  <a:pt x="0" y="0"/>
                </a:moveTo>
                <a:lnTo>
                  <a:pt x="3882948" y="0"/>
                </a:lnTo>
                <a:lnTo>
                  <a:pt x="3882948" y="3742576"/>
                </a:lnTo>
                <a:lnTo>
                  <a:pt x="0" y="37425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782836" y="3004648"/>
            <a:ext cx="8361164" cy="6011685"/>
          </a:xfrm>
          <a:custGeom>
            <a:avLst/>
            <a:gdLst/>
            <a:ahLst/>
            <a:cxnLst/>
            <a:rect r="r" b="b" t="t" l="l"/>
            <a:pathLst>
              <a:path h="6011685" w="8361164">
                <a:moveTo>
                  <a:pt x="0" y="0"/>
                </a:moveTo>
                <a:lnTo>
                  <a:pt x="8361164" y="0"/>
                </a:lnTo>
                <a:lnTo>
                  <a:pt x="8361164" y="6011685"/>
                </a:lnTo>
                <a:lnTo>
                  <a:pt x="0" y="6011685"/>
                </a:lnTo>
                <a:lnTo>
                  <a:pt x="0" y="0"/>
                </a:lnTo>
                <a:close/>
              </a:path>
            </a:pathLst>
          </a:custGeom>
          <a:blipFill>
            <a:blip r:embed="rId4"/>
            <a:stretch>
              <a:fillRect l="0" t="0" r="0" b="0"/>
            </a:stretch>
          </a:blipFill>
        </p:spPr>
      </p:sp>
      <p:sp>
        <p:nvSpPr>
          <p:cNvPr name="TextBox 7" id="7"/>
          <p:cNvSpPr txBox="true"/>
          <p:nvPr/>
        </p:nvSpPr>
        <p:spPr>
          <a:xfrm rot="0">
            <a:off x="15859155" y="299611"/>
            <a:ext cx="1562612" cy="959703"/>
          </a:xfrm>
          <a:prstGeom prst="rect">
            <a:avLst/>
          </a:prstGeom>
        </p:spPr>
        <p:txBody>
          <a:bodyPr anchor="t" rtlCol="false" tIns="0" lIns="0" bIns="0" rIns="0">
            <a:spAutoFit/>
          </a:bodyPr>
          <a:lstStyle/>
          <a:p>
            <a:pPr algn="ctr">
              <a:lnSpc>
                <a:spcPts val="7805"/>
              </a:lnSpc>
            </a:pPr>
            <a:r>
              <a:rPr lang="en-US" sz="5575">
                <a:solidFill>
                  <a:srgbClr val="FFF7DA"/>
                </a:solidFill>
                <a:latin typeface="Open Sans Bold"/>
              </a:rPr>
              <a:t>4</a:t>
            </a:r>
          </a:p>
        </p:txBody>
      </p:sp>
      <p:grpSp>
        <p:nvGrpSpPr>
          <p:cNvPr name="Group 8" id="8"/>
          <p:cNvGrpSpPr/>
          <p:nvPr/>
        </p:nvGrpSpPr>
        <p:grpSpPr>
          <a:xfrm rot="0">
            <a:off x="9622782" y="2489635"/>
            <a:ext cx="8198817" cy="5614261"/>
            <a:chOff x="0" y="0"/>
            <a:chExt cx="2159359" cy="1478653"/>
          </a:xfrm>
        </p:grpSpPr>
        <p:sp>
          <p:nvSpPr>
            <p:cNvPr name="Freeform 9" id="9"/>
            <p:cNvSpPr/>
            <p:nvPr/>
          </p:nvSpPr>
          <p:spPr>
            <a:xfrm flipH="false" flipV="false" rot="0">
              <a:off x="0" y="0"/>
              <a:ext cx="2159359" cy="1478653"/>
            </a:xfrm>
            <a:custGeom>
              <a:avLst/>
              <a:gdLst/>
              <a:ahLst/>
              <a:cxnLst/>
              <a:rect r="r" b="b" t="t" l="l"/>
              <a:pathLst>
                <a:path h="1478653" w="2159359">
                  <a:moveTo>
                    <a:pt x="48158" y="0"/>
                  </a:moveTo>
                  <a:lnTo>
                    <a:pt x="2111201" y="0"/>
                  </a:lnTo>
                  <a:cubicBezTo>
                    <a:pt x="2137798" y="0"/>
                    <a:pt x="2159359" y="21561"/>
                    <a:pt x="2159359" y="48158"/>
                  </a:cubicBezTo>
                  <a:lnTo>
                    <a:pt x="2159359" y="1430495"/>
                  </a:lnTo>
                  <a:cubicBezTo>
                    <a:pt x="2159359" y="1443268"/>
                    <a:pt x="2154286" y="1455517"/>
                    <a:pt x="2145254" y="1464548"/>
                  </a:cubicBezTo>
                  <a:cubicBezTo>
                    <a:pt x="2136223" y="1473580"/>
                    <a:pt x="2123974" y="1478653"/>
                    <a:pt x="2111201" y="1478653"/>
                  </a:cubicBezTo>
                  <a:lnTo>
                    <a:pt x="48158" y="1478653"/>
                  </a:lnTo>
                  <a:cubicBezTo>
                    <a:pt x="35386" y="1478653"/>
                    <a:pt x="23136" y="1473580"/>
                    <a:pt x="14105" y="1464548"/>
                  </a:cubicBezTo>
                  <a:cubicBezTo>
                    <a:pt x="5074" y="1455517"/>
                    <a:pt x="0" y="1443268"/>
                    <a:pt x="0" y="1430495"/>
                  </a:cubicBezTo>
                  <a:lnTo>
                    <a:pt x="0" y="48158"/>
                  </a:lnTo>
                  <a:cubicBezTo>
                    <a:pt x="0" y="21561"/>
                    <a:pt x="21561" y="0"/>
                    <a:pt x="48158" y="0"/>
                  </a:cubicBezTo>
                  <a:close/>
                </a:path>
              </a:pathLst>
            </a:custGeom>
            <a:solidFill>
              <a:srgbClr val="DAD4B4"/>
            </a:solidFill>
          </p:spPr>
        </p:sp>
        <p:sp>
          <p:nvSpPr>
            <p:cNvPr name="TextBox 10" id="10"/>
            <p:cNvSpPr txBox="true"/>
            <p:nvPr/>
          </p:nvSpPr>
          <p:spPr>
            <a:xfrm>
              <a:off x="0" y="-28575"/>
              <a:ext cx="2159359" cy="1507228"/>
            </a:xfrm>
            <a:prstGeom prst="rect">
              <a:avLst/>
            </a:prstGeom>
          </p:spPr>
          <p:txBody>
            <a:bodyPr anchor="ctr" rtlCol="false" tIns="50800" lIns="50800" bIns="50800" rIns="50800"/>
            <a:lstStyle/>
            <a:p>
              <a:pPr algn="ctr">
                <a:lnSpc>
                  <a:spcPts val="2100"/>
                </a:lnSpc>
              </a:pPr>
            </a:p>
          </p:txBody>
        </p:sp>
      </p:grpSp>
      <p:grpSp>
        <p:nvGrpSpPr>
          <p:cNvPr name="Group 11" id="11"/>
          <p:cNvGrpSpPr/>
          <p:nvPr/>
        </p:nvGrpSpPr>
        <p:grpSpPr>
          <a:xfrm rot="0">
            <a:off x="9760634" y="8309613"/>
            <a:ext cx="7942283" cy="1695626"/>
            <a:chOff x="0" y="0"/>
            <a:chExt cx="2091795" cy="446585"/>
          </a:xfrm>
        </p:grpSpPr>
        <p:sp>
          <p:nvSpPr>
            <p:cNvPr name="Freeform 12" id="12"/>
            <p:cNvSpPr/>
            <p:nvPr/>
          </p:nvSpPr>
          <p:spPr>
            <a:xfrm flipH="false" flipV="false" rot="0">
              <a:off x="0" y="0"/>
              <a:ext cx="2091795" cy="446585"/>
            </a:xfrm>
            <a:custGeom>
              <a:avLst/>
              <a:gdLst/>
              <a:ahLst/>
              <a:cxnLst/>
              <a:rect r="r" b="b" t="t" l="l"/>
              <a:pathLst>
                <a:path h="446585" w="2091795">
                  <a:moveTo>
                    <a:pt x="49713" y="0"/>
                  </a:moveTo>
                  <a:lnTo>
                    <a:pt x="2042081" y="0"/>
                  </a:lnTo>
                  <a:cubicBezTo>
                    <a:pt x="2069537" y="0"/>
                    <a:pt x="2091795" y="22257"/>
                    <a:pt x="2091795" y="49713"/>
                  </a:cubicBezTo>
                  <a:lnTo>
                    <a:pt x="2091795" y="396871"/>
                  </a:lnTo>
                  <a:cubicBezTo>
                    <a:pt x="2091795" y="424327"/>
                    <a:pt x="2069537" y="446585"/>
                    <a:pt x="2042081" y="446585"/>
                  </a:cubicBezTo>
                  <a:lnTo>
                    <a:pt x="49713" y="446585"/>
                  </a:lnTo>
                  <a:cubicBezTo>
                    <a:pt x="36529" y="446585"/>
                    <a:pt x="23884" y="441347"/>
                    <a:pt x="14561" y="432024"/>
                  </a:cubicBezTo>
                  <a:cubicBezTo>
                    <a:pt x="5238" y="422701"/>
                    <a:pt x="0" y="410056"/>
                    <a:pt x="0" y="396871"/>
                  </a:cubicBezTo>
                  <a:lnTo>
                    <a:pt x="0" y="49713"/>
                  </a:lnTo>
                  <a:cubicBezTo>
                    <a:pt x="0" y="22257"/>
                    <a:pt x="22257" y="0"/>
                    <a:pt x="49713" y="0"/>
                  </a:cubicBezTo>
                  <a:close/>
                </a:path>
              </a:pathLst>
            </a:custGeom>
            <a:solidFill>
              <a:srgbClr val="DAD4B4"/>
            </a:solidFill>
          </p:spPr>
        </p:sp>
        <p:sp>
          <p:nvSpPr>
            <p:cNvPr name="TextBox 13" id="13"/>
            <p:cNvSpPr txBox="true"/>
            <p:nvPr/>
          </p:nvSpPr>
          <p:spPr>
            <a:xfrm>
              <a:off x="0" y="-28575"/>
              <a:ext cx="2091795" cy="475160"/>
            </a:xfrm>
            <a:prstGeom prst="rect">
              <a:avLst/>
            </a:prstGeom>
          </p:spPr>
          <p:txBody>
            <a:bodyPr anchor="ctr" rtlCol="false" tIns="50800" lIns="50800" bIns="50800" rIns="50800"/>
            <a:lstStyle/>
            <a:p>
              <a:pPr algn="ctr">
                <a:lnSpc>
                  <a:spcPts val="2100"/>
                </a:lnSpc>
              </a:pPr>
            </a:p>
          </p:txBody>
        </p:sp>
      </p:grpSp>
      <p:sp>
        <p:nvSpPr>
          <p:cNvPr name="TextBox 14" id="14"/>
          <p:cNvSpPr txBox="true"/>
          <p:nvPr/>
        </p:nvSpPr>
        <p:spPr>
          <a:xfrm rot="0">
            <a:off x="9845170" y="8458609"/>
            <a:ext cx="7773210" cy="1369060"/>
          </a:xfrm>
          <a:prstGeom prst="rect">
            <a:avLst/>
          </a:prstGeom>
        </p:spPr>
        <p:txBody>
          <a:bodyPr anchor="t" rtlCol="false" tIns="0" lIns="0" bIns="0" rIns="0">
            <a:spAutoFit/>
          </a:bodyPr>
          <a:lstStyle/>
          <a:p>
            <a:pPr algn="just">
              <a:lnSpc>
                <a:spcPts val="2239"/>
              </a:lnSpc>
              <a:spcBef>
                <a:spcPct val="0"/>
              </a:spcBef>
            </a:pPr>
            <a:r>
              <a:rPr lang="en-US" sz="1599">
                <a:solidFill>
                  <a:srgbClr val="000000"/>
                </a:solidFill>
                <a:latin typeface="Alata Bold"/>
              </a:rPr>
              <a:t>Service yang tersedia adalah Pekerjaan Service dengan database db_sPekerjaan, JenisGereja Service dengan database db_sJenisGereja, HubKeluarga Service dengan database db_sHubKeluarga, Pendidikan Service dengan database db_sPendidikan, JenisStatus Service dan Status Service dengan database db_sStatuses, dan Country Service dengan database db_sCountry.</a:t>
            </a:r>
          </a:p>
        </p:txBody>
      </p:sp>
      <p:sp>
        <p:nvSpPr>
          <p:cNvPr name="TextBox 15" id="15"/>
          <p:cNvSpPr txBox="true"/>
          <p:nvPr/>
        </p:nvSpPr>
        <p:spPr>
          <a:xfrm rot="0">
            <a:off x="9741465" y="2673516"/>
            <a:ext cx="7961452" cy="5273675"/>
          </a:xfrm>
          <a:prstGeom prst="rect">
            <a:avLst/>
          </a:prstGeom>
        </p:spPr>
        <p:txBody>
          <a:bodyPr anchor="t" rtlCol="false" tIns="0" lIns="0" bIns="0" rIns="0">
            <a:spAutoFit/>
          </a:bodyPr>
          <a:lstStyle/>
          <a:p>
            <a:pPr algn="just">
              <a:lnSpc>
                <a:spcPts val="2799"/>
              </a:lnSpc>
              <a:spcBef>
                <a:spcPct val="0"/>
              </a:spcBef>
            </a:pPr>
            <a:r>
              <a:rPr lang="en-US" sz="1999">
                <a:solidFill>
                  <a:srgbClr val="000000"/>
                </a:solidFill>
                <a:latin typeface="Alata Bold"/>
              </a:rPr>
              <a:t>Aplikasi Pendataan Administrasi Pelayanan Majelis se-Distrik II Silindung dibangun dengan menggunakan arsitektur microservice. Dalam arsitektur ini, setiap layanan memiliki database tersendiri. REST API digunakan sebagai antarmuka untuk menghubungkan antara web UI dengan layanan yang tersedia, memungkinkan aplikasi dapat diakses dari berbagai platform tanpa terbatas pada satu bahasa pemrograman. Aplikasi terdiri dari tujuh layanan dan tujuh database, yaitu Pekerjaan Service, JenisGereja Service, HubKeluarga Service, Pendidikan Service, JenisStatus Service, Status Service, dan Country Service. Setiap layanan beroperasi secara independen, namun tetap terhubung satu sama lain melalui HTTP Request standar REST API. Setiap layanan memiliki port yang berbeda untuk memastikan tidak terjadi tabrakan port, dan hal ini memungkinkan layanan lain tetap berjalan meskipun satu layanan mengalami gangguan.</a:t>
            </a:r>
          </a:p>
        </p:txBody>
      </p:sp>
      <p:sp>
        <p:nvSpPr>
          <p:cNvPr name="TextBox 16" id="16"/>
          <p:cNvSpPr txBox="true"/>
          <p:nvPr/>
        </p:nvSpPr>
        <p:spPr>
          <a:xfrm rot="0">
            <a:off x="2553980" y="332214"/>
            <a:ext cx="13180039" cy="1749425"/>
          </a:xfrm>
          <a:prstGeom prst="rect">
            <a:avLst/>
          </a:prstGeom>
        </p:spPr>
        <p:txBody>
          <a:bodyPr anchor="t" rtlCol="false" tIns="0" lIns="0" bIns="0" rIns="0">
            <a:spAutoFit/>
          </a:bodyPr>
          <a:lstStyle/>
          <a:p>
            <a:pPr algn="ctr">
              <a:lnSpc>
                <a:spcPts val="7000"/>
              </a:lnSpc>
            </a:pPr>
            <a:r>
              <a:rPr lang="en-US" sz="5000">
                <a:solidFill>
                  <a:srgbClr val="003172"/>
                </a:solidFill>
                <a:latin typeface="Alata Bold"/>
              </a:rPr>
              <a:t>PERBEDAAN </a:t>
            </a:r>
          </a:p>
          <a:p>
            <a:pPr algn="ctr">
              <a:lnSpc>
                <a:spcPts val="7000"/>
              </a:lnSpc>
            </a:pPr>
            <a:r>
              <a:rPr lang="en-US" sz="5000">
                <a:solidFill>
                  <a:srgbClr val="003172"/>
                </a:solidFill>
                <a:latin typeface="Alata Bold"/>
              </a:rPr>
              <a:t>MONOLITH DAN MICROSERVICE</a:t>
            </a:r>
          </a:p>
        </p:txBody>
      </p:sp>
      <p:sp>
        <p:nvSpPr>
          <p:cNvPr name="TextBox 17" id="17"/>
          <p:cNvSpPr txBox="true"/>
          <p:nvPr/>
        </p:nvSpPr>
        <p:spPr>
          <a:xfrm rot="0">
            <a:off x="2975796" y="9220200"/>
            <a:ext cx="7604138" cy="356235"/>
          </a:xfrm>
          <a:prstGeom prst="rect">
            <a:avLst/>
          </a:prstGeom>
        </p:spPr>
        <p:txBody>
          <a:bodyPr anchor="t" rtlCol="false" tIns="0" lIns="0" bIns="0" rIns="0">
            <a:spAutoFit/>
          </a:bodyPr>
          <a:lstStyle/>
          <a:p>
            <a:pPr algn="just">
              <a:lnSpc>
                <a:spcPts val="2940"/>
              </a:lnSpc>
              <a:spcBef>
                <a:spcPct val="0"/>
              </a:spcBef>
            </a:pPr>
            <a:r>
              <a:rPr lang="en-US" sz="2100">
                <a:solidFill>
                  <a:srgbClr val="000000"/>
                </a:solidFill>
                <a:latin typeface="Alata Bold"/>
              </a:rPr>
              <a:t>Gambar 1. Arsitektur Microservice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7DA"/>
        </a:solidFill>
      </p:bgPr>
    </p:bg>
    <p:spTree>
      <p:nvGrpSpPr>
        <p:cNvPr id="1" name=""/>
        <p:cNvGrpSpPr/>
        <p:nvPr/>
      </p:nvGrpSpPr>
      <p:grpSpPr>
        <a:xfrm>
          <a:off x="0" y="0"/>
          <a:ext cx="0" cy="0"/>
          <a:chOff x="0" y="0"/>
          <a:chExt cx="0" cy="0"/>
        </a:xfrm>
      </p:grpSpPr>
      <p:grpSp>
        <p:nvGrpSpPr>
          <p:cNvPr name="Group 2" id="2"/>
          <p:cNvGrpSpPr/>
          <p:nvPr/>
        </p:nvGrpSpPr>
        <p:grpSpPr>
          <a:xfrm rot="0">
            <a:off x="15905659" y="-114646"/>
            <a:ext cx="1516108" cy="1940618"/>
            <a:chOff x="0" y="0"/>
            <a:chExt cx="635000" cy="812800"/>
          </a:xfrm>
        </p:grpSpPr>
        <p:sp>
          <p:nvSpPr>
            <p:cNvPr name="Freeform 3" id="3"/>
            <p:cNvSpPr/>
            <p:nvPr/>
          </p:nvSpPr>
          <p:spPr>
            <a:xfrm flipH="false" flipV="false" rot="0">
              <a:off x="0" y="0"/>
              <a:ext cx="635000" cy="812800"/>
            </a:xfrm>
            <a:custGeom>
              <a:avLst/>
              <a:gdLst/>
              <a:ahLst/>
              <a:cxnLst/>
              <a:rect r="r" b="b" t="t" l="l"/>
              <a:pathLst>
                <a:path h="812800" w="635000">
                  <a:moveTo>
                    <a:pt x="635000" y="0"/>
                  </a:moveTo>
                  <a:lnTo>
                    <a:pt x="635000" y="698500"/>
                  </a:lnTo>
                  <a:lnTo>
                    <a:pt x="317500" y="812800"/>
                  </a:lnTo>
                  <a:lnTo>
                    <a:pt x="0" y="698500"/>
                  </a:lnTo>
                  <a:lnTo>
                    <a:pt x="0" y="0"/>
                  </a:lnTo>
                  <a:lnTo>
                    <a:pt x="635000" y="0"/>
                  </a:lnTo>
                  <a:close/>
                </a:path>
              </a:pathLst>
            </a:custGeom>
            <a:solidFill>
              <a:srgbClr val="003172"/>
            </a:solidFill>
          </p:spPr>
        </p:sp>
        <p:sp>
          <p:nvSpPr>
            <p:cNvPr name="TextBox 4" id="4"/>
            <p:cNvSpPr txBox="true"/>
            <p:nvPr/>
          </p:nvSpPr>
          <p:spPr>
            <a:xfrm>
              <a:off x="0" y="-38100"/>
              <a:ext cx="635000" cy="736600"/>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2553980" y="513470"/>
            <a:ext cx="13180039" cy="1749425"/>
          </a:xfrm>
          <a:prstGeom prst="rect">
            <a:avLst/>
          </a:prstGeom>
        </p:spPr>
        <p:txBody>
          <a:bodyPr anchor="t" rtlCol="false" tIns="0" lIns="0" bIns="0" rIns="0">
            <a:spAutoFit/>
          </a:bodyPr>
          <a:lstStyle/>
          <a:p>
            <a:pPr algn="ctr">
              <a:lnSpc>
                <a:spcPts val="7000"/>
              </a:lnSpc>
            </a:pPr>
            <a:r>
              <a:rPr lang="en-US" sz="5000">
                <a:solidFill>
                  <a:srgbClr val="003172"/>
                </a:solidFill>
                <a:latin typeface="Alata Bold"/>
              </a:rPr>
              <a:t>PERBEDAAN </a:t>
            </a:r>
          </a:p>
          <a:p>
            <a:pPr algn="ctr">
              <a:lnSpc>
                <a:spcPts val="7000"/>
              </a:lnSpc>
            </a:pPr>
            <a:r>
              <a:rPr lang="en-US" sz="5000">
                <a:solidFill>
                  <a:srgbClr val="003172"/>
                </a:solidFill>
                <a:latin typeface="Alata Bold"/>
              </a:rPr>
              <a:t>MONOLITH DAN MICROSERVICE</a:t>
            </a:r>
          </a:p>
        </p:txBody>
      </p:sp>
      <p:sp>
        <p:nvSpPr>
          <p:cNvPr name="Freeform 6" id="6"/>
          <p:cNvSpPr/>
          <p:nvPr/>
        </p:nvSpPr>
        <p:spPr>
          <a:xfrm flipH="false" flipV="false" rot="0">
            <a:off x="0" y="-2105864"/>
            <a:ext cx="3882948" cy="3742577"/>
          </a:xfrm>
          <a:custGeom>
            <a:avLst/>
            <a:gdLst/>
            <a:ahLst/>
            <a:cxnLst/>
            <a:rect r="r" b="b" t="t" l="l"/>
            <a:pathLst>
              <a:path h="3742577" w="3882948">
                <a:moveTo>
                  <a:pt x="0" y="0"/>
                </a:moveTo>
                <a:lnTo>
                  <a:pt x="3882948" y="0"/>
                </a:lnTo>
                <a:lnTo>
                  <a:pt x="3882948" y="3742576"/>
                </a:lnTo>
                <a:lnTo>
                  <a:pt x="0" y="37425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9769078" y="2695635"/>
            <a:ext cx="7954547" cy="7284547"/>
            <a:chOff x="0" y="0"/>
            <a:chExt cx="2095025" cy="1918564"/>
          </a:xfrm>
        </p:grpSpPr>
        <p:sp>
          <p:nvSpPr>
            <p:cNvPr name="Freeform 8" id="8"/>
            <p:cNvSpPr/>
            <p:nvPr/>
          </p:nvSpPr>
          <p:spPr>
            <a:xfrm flipH="false" flipV="false" rot="0">
              <a:off x="0" y="0"/>
              <a:ext cx="2095025" cy="1918564"/>
            </a:xfrm>
            <a:custGeom>
              <a:avLst/>
              <a:gdLst/>
              <a:ahLst/>
              <a:cxnLst/>
              <a:rect r="r" b="b" t="t" l="l"/>
              <a:pathLst>
                <a:path h="1918564" w="2095025">
                  <a:moveTo>
                    <a:pt x="49637" y="0"/>
                  </a:moveTo>
                  <a:lnTo>
                    <a:pt x="2045388" y="0"/>
                  </a:lnTo>
                  <a:cubicBezTo>
                    <a:pt x="2058552" y="0"/>
                    <a:pt x="2071178" y="5230"/>
                    <a:pt x="2080486" y="14538"/>
                  </a:cubicBezTo>
                  <a:cubicBezTo>
                    <a:pt x="2089795" y="23847"/>
                    <a:pt x="2095025" y="36472"/>
                    <a:pt x="2095025" y="49637"/>
                  </a:cubicBezTo>
                  <a:lnTo>
                    <a:pt x="2095025" y="1868927"/>
                  </a:lnTo>
                  <a:cubicBezTo>
                    <a:pt x="2095025" y="1896341"/>
                    <a:pt x="2072802" y="1918564"/>
                    <a:pt x="2045388" y="1918564"/>
                  </a:cubicBezTo>
                  <a:lnTo>
                    <a:pt x="49637" y="1918564"/>
                  </a:lnTo>
                  <a:cubicBezTo>
                    <a:pt x="36472" y="1918564"/>
                    <a:pt x="23847" y="1913334"/>
                    <a:pt x="14538" y="1904025"/>
                  </a:cubicBezTo>
                  <a:cubicBezTo>
                    <a:pt x="5230" y="1894717"/>
                    <a:pt x="0" y="1882092"/>
                    <a:pt x="0" y="1868927"/>
                  </a:cubicBezTo>
                  <a:lnTo>
                    <a:pt x="0" y="49637"/>
                  </a:lnTo>
                  <a:cubicBezTo>
                    <a:pt x="0" y="36472"/>
                    <a:pt x="5230" y="23847"/>
                    <a:pt x="14538" y="14538"/>
                  </a:cubicBezTo>
                  <a:cubicBezTo>
                    <a:pt x="23847" y="5230"/>
                    <a:pt x="36472" y="0"/>
                    <a:pt x="49637" y="0"/>
                  </a:cubicBezTo>
                  <a:close/>
                </a:path>
              </a:pathLst>
            </a:custGeom>
            <a:solidFill>
              <a:srgbClr val="DAD4B4"/>
            </a:solidFill>
          </p:spPr>
        </p:sp>
        <p:sp>
          <p:nvSpPr>
            <p:cNvPr name="TextBox 9" id="9"/>
            <p:cNvSpPr txBox="true"/>
            <p:nvPr/>
          </p:nvSpPr>
          <p:spPr>
            <a:xfrm>
              <a:off x="0" y="-28575"/>
              <a:ext cx="2095025" cy="1947139"/>
            </a:xfrm>
            <a:prstGeom prst="rect">
              <a:avLst/>
            </a:prstGeom>
          </p:spPr>
          <p:txBody>
            <a:bodyPr anchor="ctr" rtlCol="false" tIns="50800" lIns="50800" bIns="50800" rIns="50800"/>
            <a:lstStyle/>
            <a:p>
              <a:pPr algn="ctr">
                <a:lnSpc>
                  <a:spcPts val="2100"/>
                </a:lnSpc>
              </a:pPr>
            </a:p>
          </p:txBody>
        </p:sp>
      </p:grpSp>
      <p:sp>
        <p:nvSpPr>
          <p:cNvPr name="Freeform 10" id="10"/>
          <p:cNvSpPr/>
          <p:nvPr/>
        </p:nvSpPr>
        <p:spPr>
          <a:xfrm flipH="false" flipV="false" rot="0">
            <a:off x="681183" y="3340044"/>
            <a:ext cx="8673721" cy="5995728"/>
          </a:xfrm>
          <a:custGeom>
            <a:avLst/>
            <a:gdLst/>
            <a:ahLst/>
            <a:cxnLst/>
            <a:rect r="r" b="b" t="t" l="l"/>
            <a:pathLst>
              <a:path h="5995728" w="8673721">
                <a:moveTo>
                  <a:pt x="0" y="0"/>
                </a:moveTo>
                <a:lnTo>
                  <a:pt x="8673721" y="0"/>
                </a:lnTo>
                <a:lnTo>
                  <a:pt x="8673721" y="5995728"/>
                </a:lnTo>
                <a:lnTo>
                  <a:pt x="0" y="5995728"/>
                </a:lnTo>
                <a:lnTo>
                  <a:pt x="0" y="0"/>
                </a:lnTo>
                <a:close/>
              </a:path>
            </a:pathLst>
          </a:custGeom>
          <a:blipFill>
            <a:blip r:embed="rId4"/>
            <a:stretch>
              <a:fillRect l="0" t="0" r="0" b="0"/>
            </a:stretch>
          </a:blipFill>
        </p:spPr>
      </p:sp>
      <p:sp>
        <p:nvSpPr>
          <p:cNvPr name="TextBox 11" id="11"/>
          <p:cNvSpPr txBox="true"/>
          <p:nvPr/>
        </p:nvSpPr>
        <p:spPr>
          <a:xfrm rot="0">
            <a:off x="15859155" y="299611"/>
            <a:ext cx="1562612" cy="959703"/>
          </a:xfrm>
          <a:prstGeom prst="rect">
            <a:avLst/>
          </a:prstGeom>
        </p:spPr>
        <p:txBody>
          <a:bodyPr anchor="t" rtlCol="false" tIns="0" lIns="0" bIns="0" rIns="0">
            <a:spAutoFit/>
          </a:bodyPr>
          <a:lstStyle/>
          <a:p>
            <a:pPr algn="ctr">
              <a:lnSpc>
                <a:spcPts val="7805"/>
              </a:lnSpc>
            </a:pPr>
            <a:r>
              <a:rPr lang="en-US" sz="5575">
                <a:solidFill>
                  <a:srgbClr val="FFF7DA"/>
                </a:solidFill>
                <a:latin typeface="Open Sans Bold"/>
              </a:rPr>
              <a:t>5</a:t>
            </a:r>
          </a:p>
        </p:txBody>
      </p:sp>
      <p:sp>
        <p:nvSpPr>
          <p:cNvPr name="TextBox 12" id="12"/>
          <p:cNvSpPr txBox="true"/>
          <p:nvPr/>
        </p:nvSpPr>
        <p:spPr>
          <a:xfrm rot="0">
            <a:off x="9973734" y="3017811"/>
            <a:ext cx="7545234" cy="6611620"/>
          </a:xfrm>
          <a:prstGeom prst="rect">
            <a:avLst/>
          </a:prstGeom>
        </p:spPr>
        <p:txBody>
          <a:bodyPr anchor="t" rtlCol="false" tIns="0" lIns="0" bIns="0" rIns="0">
            <a:spAutoFit/>
          </a:bodyPr>
          <a:lstStyle/>
          <a:p>
            <a:pPr algn="just">
              <a:lnSpc>
                <a:spcPts val="3079"/>
              </a:lnSpc>
              <a:spcBef>
                <a:spcPct val="0"/>
              </a:spcBef>
            </a:pPr>
            <a:r>
              <a:rPr lang="en-US" sz="2199">
                <a:solidFill>
                  <a:srgbClr val="000000"/>
                </a:solidFill>
                <a:latin typeface="Alata Bold"/>
              </a:rPr>
              <a:t>Dalam arsitektur monolith, semua fitur dan layanan aplikasi disatukan dalam satu unit aplikasi tunggal, tanpa pembagian menjadi layanan-layanan yang terpisah. Data disimpan dalam satu basis data tunggal, dan REST API digunakan untuk komunikasi antara frontend dan backend dalam satu aplikasi. Semua layanan berjalan dalam satu proses atau konteks aplikasi, tanpa pembagian menjadi unit-unit yang independen, sehingga tidak ada kebutuhan untuk pengaturan port yang berbeda. Meskipun aplikasi mungkin terbagi menjadi komponen-komponen yang lebih kecil untuk tujuan pemeliharaan dan pengembangan, secara teknis semuanya tetap berada dalam satu kode basis tunggal. Dengan arsitektur monolith, tidak ada pembagian layanan-layanan menjadi unit-unit yang independen seperti pada arsitektur mikroservice, dan seluruh aplikasi berjalan dalam satu unit tunggal.</a:t>
            </a:r>
          </a:p>
        </p:txBody>
      </p:sp>
      <p:sp>
        <p:nvSpPr>
          <p:cNvPr name="TextBox 13" id="13"/>
          <p:cNvSpPr txBox="true"/>
          <p:nvPr/>
        </p:nvSpPr>
        <p:spPr>
          <a:xfrm rot="0">
            <a:off x="2553980" y="9451081"/>
            <a:ext cx="7604138" cy="356235"/>
          </a:xfrm>
          <a:prstGeom prst="rect">
            <a:avLst/>
          </a:prstGeom>
        </p:spPr>
        <p:txBody>
          <a:bodyPr anchor="t" rtlCol="false" tIns="0" lIns="0" bIns="0" rIns="0">
            <a:spAutoFit/>
          </a:bodyPr>
          <a:lstStyle/>
          <a:p>
            <a:pPr algn="just">
              <a:lnSpc>
                <a:spcPts val="2940"/>
              </a:lnSpc>
              <a:spcBef>
                <a:spcPct val="0"/>
              </a:spcBef>
            </a:pPr>
            <a:r>
              <a:rPr lang="en-US" sz="2100">
                <a:solidFill>
                  <a:srgbClr val="000000"/>
                </a:solidFill>
                <a:latin typeface="Alata Bold"/>
              </a:rPr>
              <a:t>Gambar 2. Arsitektur Monolith</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7DA"/>
        </a:solidFill>
      </p:bgPr>
    </p:bg>
    <p:spTree>
      <p:nvGrpSpPr>
        <p:cNvPr id="1" name=""/>
        <p:cNvGrpSpPr/>
        <p:nvPr/>
      </p:nvGrpSpPr>
      <p:grpSpPr>
        <a:xfrm>
          <a:off x="0" y="0"/>
          <a:ext cx="0" cy="0"/>
          <a:chOff x="0" y="0"/>
          <a:chExt cx="0" cy="0"/>
        </a:xfrm>
      </p:grpSpPr>
      <p:grpSp>
        <p:nvGrpSpPr>
          <p:cNvPr name="Group 2" id="2"/>
          <p:cNvGrpSpPr/>
          <p:nvPr/>
        </p:nvGrpSpPr>
        <p:grpSpPr>
          <a:xfrm rot="0">
            <a:off x="15905659" y="-114646"/>
            <a:ext cx="1516108" cy="1940618"/>
            <a:chOff x="0" y="0"/>
            <a:chExt cx="635000" cy="812800"/>
          </a:xfrm>
        </p:grpSpPr>
        <p:sp>
          <p:nvSpPr>
            <p:cNvPr name="Freeform 3" id="3"/>
            <p:cNvSpPr/>
            <p:nvPr/>
          </p:nvSpPr>
          <p:spPr>
            <a:xfrm flipH="false" flipV="false" rot="0">
              <a:off x="0" y="0"/>
              <a:ext cx="635000" cy="812800"/>
            </a:xfrm>
            <a:custGeom>
              <a:avLst/>
              <a:gdLst/>
              <a:ahLst/>
              <a:cxnLst/>
              <a:rect r="r" b="b" t="t" l="l"/>
              <a:pathLst>
                <a:path h="812800" w="635000">
                  <a:moveTo>
                    <a:pt x="635000" y="0"/>
                  </a:moveTo>
                  <a:lnTo>
                    <a:pt x="635000" y="698500"/>
                  </a:lnTo>
                  <a:lnTo>
                    <a:pt x="317500" y="812800"/>
                  </a:lnTo>
                  <a:lnTo>
                    <a:pt x="0" y="698500"/>
                  </a:lnTo>
                  <a:lnTo>
                    <a:pt x="0" y="0"/>
                  </a:lnTo>
                  <a:lnTo>
                    <a:pt x="635000" y="0"/>
                  </a:lnTo>
                  <a:close/>
                </a:path>
              </a:pathLst>
            </a:custGeom>
            <a:solidFill>
              <a:srgbClr val="003172"/>
            </a:solidFill>
          </p:spPr>
        </p:sp>
        <p:sp>
          <p:nvSpPr>
            <p:cNvPr name="TextBox 4" id="4"/>
            <p:cNvSpPr txBox="true"/>
            <p:nvPr/>
          </p:nvSpPr>
          <p:spPr>
            <a:xfrm>
              <a:off x="0" y="-38100"/>
              <a:ext cx="635000" cy="736600"/>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2553980" y="731838"/>
            <a:ext cx="13180039" cy="863600"/>
          </a:xfrm>
          <a:prstGeom prst="rect">
            <a:avLst/>
          </a:prstGeom>
        </p:spPr>
        <p:txBody>
          <a:bodyPr anchor="t" rtlCol="false" tIns="0" lIns="0" bIns="0" rIns="0">
            <a:spAutoFit/>
          </a:bodyPr>
          <a:lstStyle/>
          <a:p>
            <a:pPr algn="ctr">
              <a:lnSpc>
                <a:spcPts val="7000"/>
              </a:lnSpc>
            </a:pPr>
            <a:r>
              <a:rPr lang="en-US" sz="5000">
                <a:solidFill>
                  <a:srgbClr val="003172"/>
                </a:solidFill>
                <a:latin typeface="Alata Bold"/>
              </a:rPr>
              <a:t>ANTARMUKA PENGGUNA</a:t>
            </a:r>
          </a:p>
        </p:txBody>
      </p:sp>
      <p:sp>
        <p:nvSpPr>
          <p:cNvPr name="Freeform 6" id="6"/>
          <p:cNvSpPr/>
          <p:nvPr/>
        </p:nvSpPr>
        <p:spPr>
          <a:xfrm flipH="false" flipV="false" rot="0">
            <a:off x="0" y="-2105864"/>
            <a:ext cx="3882948" cy="3742577"/>
          </a:xfrm>
          <a:custGeom>
            <a:avLst/>
            <a:gdLst/>
            <a:ahLst/>
            <a:cxnLst/>
            <a:rect r="r" b="b" t="t" l="l"/>
            <a:pathLst>
              <a:path h="3742577" w="3882948">
                <a:moveTo>
                  <a:pt x="0" y="0"/>
                </a:moveTo>
                <a:lnTo>
                  <a:pt x="3882948" y="0"/>
                </a:lnTo>
                <a:lnTo>
                  <a:pt x="3882948" y="3742576"/>
                </a:lnTo>
                <a:lnTo>
                  <a:pt x="0" y="37425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604069" y="4975534"/>
            <a:ext cx="8257468" cy="4355814"/>
          </a:xfrm>
          <a:custGeom>
            <a:avLst/>
            <a:gdLst/>
            <a:ahLst/>
            <a:cxnLst/>
            <a:rect r="r" b="b" t="t" l="l"/>
            <a:pathLst>
              <a:path h="4355814" w="8257468">
                <a:moveTo>
                  <a:pt x="0" y="0"/>
                </a:moveTo>
                <a:lnTo>
                  <a:pt x="8257468" y="0"/>
                </a:lnTo>
                <a:lnTo>
                  <a:pt x="8257468" y="4355814"/>
                </a:lnTo>
                <a:lnTo>
                  <a:pt x="0" y="4355814"/>
                </a:lnTo>
                <a:lnTo>
                  <a:pt x="0" y="0"/>
                </a:lnTo>
                <a:close/>
              </a:path>
            </a:pathLst>
          </a:custGeom>
          <a:blipFill>
            <a:blip r:embed="rId4"/>
            <a:stretch>
              <a:fillRect l="0" t="0" r="0" b="0"/>
            </a:stretch>
          </a:blipFill>
        </p:spPr>
      </p:sp>
      <p:sp>
        <p:nvSpPr>
          <p:cNvPr name="Freeform 8" id="8"/>
          <p:cNvSpPr/>
          <p:nvPr/>
        </p:nvSpPr>
        <p:spPr>
          <a:xfrm flipH="false" flipV="false" rot="0">
            <a:off x="9403191" y="4975534"/>
            <a:ext cx="8257468" cy="4371297"/>
          </a:xfrm>
          <a:custGeom>
            <a:avLst/>
            <a:gdLst/>
            <a:ahLst/>
            <a:cxnLst/>
            <a:rect r="r" b="b" t="t" l="l"/>
            <a:pathLst>
              <a:path h="4371297" w="8257468">
                <a:moveTo>
                  <a:pt x="0" y="0"/>
                </a:moveTo>
                <a:lnTo>
                  <a:pt x="8257468" y="0"/>
                </a:lnTo>
                <a:lnTo>
                  <a:pt x="8257468" y="4371297"/>
                </a:lnTo>
                <a:lnTo>
                  <a:pt x="0" y="4371297"/>
                </a:lnTo>
                <a:lnTo>
                  <a:pt x="0" y="0"/>
                </a:lnTo>
                <a:close/>
              </a:path>
            </a:pathLst>
          </a:custGeom>
          <a:blipFill>
            <a:blip r:embed="rId5"/>
            <a:stretch>
              <a:fillRect l="0" t="0" r="0" b="0"/>
            </a:stretch>
          </a:blipFill>
        </p:spPr>
      </p:sp>
      <p:sp>
        <p:nvSpPr>
          <p:cNvPr name="TextBox 9" id="9"/>
          <p:cNvSpPr txBox="true"/>
          <p:nvPr/>
        </p:nvSpPr>
        <p:spPr>
          <a:xfrm rot="0">
            <a:off x="15859155" y="299611"/>
            <a:ext cx="1562612" cy="959703"/>
          </a:xfrm>
          <a:prstGeom prst="rect">
            <a:avLst/>
          </a:prstGeom>
        </p:spPr>
        <p:txBody>
          <a:bodyPr anchor="t" rtlCol="false" tIns="0" lIns="0" bIns="0" rIns="0">
            <a:spAutoFit/>
          </a:bodyPr>
          <a:lstStyle/>
          <a:p>
            <a:pPr algn="ctr">
              <a:lnSpc>
                <a:spcPts val="7805"/>
              </a:lnSpc>
            </a:pPr>
            <a:r>
              <a:rPr lang="en-US" sz="5575">
                <a:solidFill>
                  <a:srgbClr val="FFF7DA"/>
                </a:solidFill>
                <a:latin typeface="Open Sans Bold"/>
              </a:rPr>
              <a:t>6</a:t>
            </a:r>
          </a:p>
        </p:txBody>
      </p:sp>
      <p:sp>
        <p:nvSpPr>
          <p:cNvPr name="TextBox 10" id="10"/>
          <p:cNvSpPr txBox="true"/>
          <p:nvPr/>
        </p:nvSpPr>
        <p:spPr>
          <a:xfrm rot="0">
            <a:off x="604069" y="9542369"/>
            <a:ext cx="8304013" cy="389255"/>
          </a:xfrm>
          <a:prstGeom prst="rect">
            <a:avLst/>
          </a:prstGeom>
        </p:spPr>
        <p:txBody>
          <a:bodyPr anchor="t" rtlCol="false" tIns="0" lIns="0" bIns="0" rIns="0">
            <a:spAutoFit/>
          </a:bodyPr>
          <a:lstStyle/>
          <a:p>
            <a:pPr algn="ctr">
              <a:lnSpc>
                <a:spcPts val="3220"/>
              </a:lnSpc>
              <a:spcBef>
                <a:spcPct val="0"/>
              </a:spcBef>
            </a:pPr>
            <a:r>
              <a:rPr lang="en-US" sz="2300">
                <a:solidFill>
                  <a:srgbClr val="000000"/>
                </a:solidFill>
                <a:latin typeface="Alata Bold"/>
              </a:rPr>
              <a:t>Gambar 1. Halaman Login</a:t>
            </a:r>
          </a:p>
        </p:txBody>
      </p:sp>
      <p:sp>
        <p:nvSpPr>
          <p:cNvPr name="TextBox 11" id="11"/>
          <p:cNvSpPr txBox="true"/>
          <p:nvPr/>
        </p:nvSpPr>
        <p:spPr>
          <a:xfrm rot="0">
            <a:off x="9379918" y="9542369"/>
            <a:ext cx="8304013" cy="389255"/>
          </a:xfrm>
          <a:prstGeom prst="rect">
            <a:avLst/>
          </a:prstGeom>
        </p:spPr>
        <p:txBody>
          <a:bodyPr anchor="t" rtlCol="false" tIns="0" lIns="0" bIns="0" rIns="0">
            <a:spAutoFit/>
          </a:bodyPr>
          <a:lstStyle/>
          <a:p>
            <a:pPr algn="ctr">
              <a:lnSpc>
                <a:spcPts val="3220"/>
              </a:lnSpc>
              <a:spcBef>
                <a:spcPct val="0"/>
              </a:spcBef>
            </a:pPr>
            <a:r>
              <a:rPr lang="en-US" sz="2300">
                <a:solidFill>
                  <a:srgbClr val="000000"/>
                </a:solidFill>
                <a:latin typeface="Alata Bold"/>
              </a:rPr>
              <a:t>Gambar 2. Halaman Tambah Status</a:t>
            </a:r>
          </a:p>
        </p:txBody>
      </p:sp>
      <p:grpSp>
        <p:nvGrpSpPr>
          <p:cNvPr name="Group 12" id="12"/>
          <p:cNvGrpSpPr/>
          <p:nvPr/>
        </p:nvGrpSpPr>
        <p:grpSpPr>
          <a:xfrm rot="0">
            <a:off x="632094" y="2012376"/>
            <a:ext cx="17023813" cy="2705983"/>
            <a:chOff x="0" y="0"/>
            <a:chExt cx="4483638" cy="712687"/>
          </a:xfrm>
        </p:grpSpPr>
        <p:sp>
          <p:nvSpPr>
            <p:cNvPr name="Freeform 13" id="13"/>
            <p:cNvSpPr/>
            <p:nvPr/>
          </p:nvSpPr>
          <p:spPr>
            <a:xfrm flipH="false" flipV="false" rot="0">
              <a:off x="0" y="0"/>
              <a:ext cx="4483638" cy="712687"/>
            </a:xfrm>
            <a:custGeom>
              <a:avLst/>
              <a:gdLst/>
              <a:ahLst/>
              <a:cxnLst/>
              <a:rect r="r" b="b" t="t" l="l"/>
              <a:pathLst>
                <a:path h="712687" w="4483638">
                  <a:moveTo>
                    <a:pt x="23193" y="0"/>
                  </a:moveTo>
                  <a:lnTo>
                    <a:pt x="4460445" y="0"/>
                  </a:lnTo>
                  <a:cubicBezTo>
                    <a:pt x="4466596" y="0"/>
                    <a:pt x="4472495" y="2444"/>
                    <a:pt x="4476845" y="6793"/>
                  </a:cubicBezTo>
                  <a:cubicBezTo>
                    <a:pt x="4481194" y="11143"/>
                    <a:pt x="4483638" y="17042"/>
                    <a:pt x="4483638" y="23193"/>
                  </a:cubicBezTo>
                  <a:lnTo>
                    <a:pt x="4483638" y="689494"/>
                  </a:lnTo>
                  <a:cubicBezTo>
                    <a:pt x="4483638" y="695645"/>
                    <a:pt x="4481194" y="701544"/>
                    <a:pt x="4476845" y="705894"/>
                  </a:cubicBezTo>
                  <a:cubicBezTo>
                    <a:pt x="4472495" y="710243"/>
                    <a:pt x="4466596" y="712687"/>
                    <a:pt x="4460445" y="712687"/>
                  </a:cubicBezTo>
                  <a:lnTo>
                    <a:pt x="23193" y="712687"/>
                  </a:lnTo>
                  <a:cubicBezTo>
                    <a:pt x="17042" y="712687"/>
                    <a:pt x="11143" y="710243"/>
                    <a:pt x="6793" y="705894"/>
                  </a:cubicBezTo>
                  <a:cubicBezTo>
                    <a:pt x="2444" y="701544"/>
                    <a:pt x="0" y="695645"/>
                    <a:pt x="0" y="689494"/>
                  </a:cubicBezTo>
                  <a:lnTo>
                    <a:pt x="0" y="23193"/>
                  </a:lnTo>
                  <a:cubicBezTo>
                    <a:pt x="0" y="17042"/>
                    <a:pt x="2444" y="11143"/>
                    <a:pt x="6793" y="6793"/>
                  </a:cubicBezTo>
                  <a:cubicBezTo>
                    <a:pt x="11143" y="2444"/>
                    <a:pt x="17042" y="0"/>
                    <a:pt x="23193" y="0"/>
                  </a:cubicBezTo>
                  <a:close/>
                </a:path>
              </a:pathLst>
            </a:custGeom>
            <a:solidFill>
              <a:srgbClr val="DAD4B4"/>
            </a:solidFill>
          </p:spPr>
        </p:sp>
        <p:sp>
          <p:nvSpPr>
            <p:cNvPr name="TextBox 14" id="14"/>
            <p:cNvSpPr txBox="true"/>
            <p:nvPr/>
          </p:nvSpPr>
          <p:spPr>
            <a:xfrm>
              <a:off x="0" y="-28575"/>
              <a:ext cx="4483638" cy="741262"/>
            </a:xfrm>
            <a:prstGeom prst="rect">
              <a:avLst/>
            </a:prstGeom>
          </p:spPr>
          <p:txBody>
            <a:bodyPr anchor="ctr" rtlCol="false" tIns="50800" lIns="50800" bIns="50800" rIns="50800"/>
            <a:lstStyle/>
            <a:p>
              <a:pPr algn="ctr">
                <a:lnSpc>
                  <a:spcPts val="2100"/>
                </a:lnSpc>
              </a:pPr>
            </a:p>
          </p:txBody>
        </p:sp>
      </p:grpSp>
      <p:sp>
        <p:nvSpPr>
          <p:cNvPr name="TextBox 15" id="15"/>
          <p:cNvSpPr txBox="true"/>
          <p:nvPr/>
        </p:nvSpPr>
        <p:spPr>
          <a:xfrm rot="0">
            <a:off x="1028700" y="2109655"/>
            <a:ext cx="16230600" cy="2463800"/>
          </a:xfrm>
          <a:prstGeom prst="rect">
            <a:avLst/>
          </a:prstGeom>
        </p:spPr>
        <p:txBody>
          <a:bodyPr anchor="t" rtlCol="false" tIns="0" lIns="0" bIns="0" rIns="0">
            <a:spAutoFit/>
          </a:bodyPr>
          <a:lstStyle/>
          <a:p>
            <a:pPr algn="just">
              <a:lnSpc>
                <a:spcPts val="2800"/>
              </a:lnSpc>
              <a:spcBef>
                <a:spcPct val="0"/>
              </a:spcBef>
            </a:pPr>
            <a:r>
              <a:rPr lang="en-US" sz="2000">
                <a:solidFill>
                  <a:srgbClr val="000000"/>
                </a:solidFill>
                <a:latin typeface="Alata Bold"/>
              </a:rPr>
              <a:t>Dalam arsitektur microservice, User Interface (UI) merupakan bagian dari aplikasi yang bertanggung jawab untuk berinteraksi langsung dengan pengguna. Dalam konteks Aplikasi Pendataan Administrasi Pelayanan Majelis se-Distrik II Silindung, UI akan terhubung dengan berbagai layanan mikro yang tersedia melalui REST API. Ini memungkinkan UI untuk mengonsumsi data dan layanan dari berbagai sumber, tanpa harus terbatas pada satu bahasa pemrograman atau teknologi tertentu. UI akan berkomunikasi dengan layanan-layanan mikro menggunakan HTTP Request berstandar REST API untuk memperoleh data yang diperlukan dan untuk menyampaikan perubahan yang dibuat oleh pengguna. Dengan menggunakan arsitektur microservice, UI dapat diakses oleh berbagai platform tanpa hambatan, karena tidak terikat pada satu teknologi atau bahasa pemrograman tertentu.</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7DA"/>
        </a:solidFill>
      </p:bgPr>
    </p:bg>
    <p:spTree>
      <p:nvGrpSpPr>
        <p:cNvPr id="1" name=""/>
        <p:cNvGrpSpPr/>
        <p:nvPr/>
      </p:nvGrpSpPr>
      <p:grpSpPr>
        <a:xfrm>
          <a:off x="0" y="0"/>
          <a:ext cx="0" cy="0"/>
          <a:chOff x="0" y="0"/>
          <a:chExt cx="0" cy="0"/>
        </a:xfrm>
      </p:grpSpPr>
      <p:grpSp>
        <p:nvGrpSpPr>
          <p:cNvPr name="Group 2" id="2"/>
          <p:cNvGrpSpPr/>
          <p:nvPr/>
        </p:nvGrpSpPr>
        <p:grpSpPr>
          <a:xfrm rot="0">
            <a:off x="15905659" y="-114646"/>
            <a:ext cx="1516108" cy="1940618"/>
            <a:chOff x="0" y="0"/>
            <a:chExt cx="635000" cy="812800"/>
          </a:xfrm>
        </p:grpSpPr>
        <p:sp>
          <p:nvSpPr>
            <p:cNvPr name="Freeform 3" id="3"/>
            <p:cNvSpPr/>
            <p:nvPr/>
          </p:nvSpPr>
          <p:spPr>
            <a:xfrm flipH="false" flipV="false" rot="0">
              <a:off x="0" y="0"/>
              <a:ext cx="635000" cy="812800"/>
            </a:xfrm>
            <a:custGeom>
              <a:avLst/>
              <a:gdLst/>
              <a:ahLst/>
              <a:cxnLst/>
              <a:rect r="r" b="b" t="t" l="l"/>
              <a:pathLst>
                <a:path h="812800" w="635000">
                  <a:moveTo>
                    <a:pt x="635000" y="0"/>
                  </a:moveTo>
                  <a:lnTo>
                    <a:pt x="635000" y="698500"/>
                  </a:lnTo>
                  <a:lnTo>
                    <a:pt x="317500" y="812800"/>
                  </a:lnTo>
                  <a:lnTo>
                    <a:pt x="0" y="698500"/>
                  </a:lnTo>
                  <a:lnTo>
                    <a:pt x="0" y="0"/>
                  </a:lnTo>
                  <a:lnTo>
                    <a:pt x="635000" y="0"/>
                  </a:lnTo>
                  <a:close/>
                </a:path>
              </a:pathLst>
            </a:custGeom>
            <a:solidFill>
              <a:srgbClr val="003172"/>
            </a:solidFill>
          </p:spPr>
        </p:sp>
        <p:sp>
          <p:nvSpPr>
            <p:cNvPr name="TextBox 4" id="4"/>
            <p:cNvSpPr txBox="true"/>
            <p:nvPr/>
          </p:nvSpPr>
          <p:spPr>
            <a:xfrm>
              <a:off x="0" y="-38100"/>
              <a:ext cx="635000" cy="736600"/>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2553980" y="923925"/>
            <a:ext cx="13180039" cy="863600"/>
          </a:xfrm>
          <a:prstGeom prst="rect">
            <a:avLst/>
          </a:prstGeom>
        </p:spPr>
        <p:txBody>
          <a:bodyPr anchor="t" rtlCol="false" tIns="0" lIns="0" bIns="0" rIns="0">
            <a:spAutoFit/>
          </a:bodyPr>
          <a:lstStyle/>
          <a:p>
            <a:pPr algn="ctr">
              <a:lnSpc>
                <a:spcPts val="7000"/>
              </a:lnSpc>
            </a:pPr>
            <a:r>
              <a:rPr lang="en-US" sz="5000">
                <a:solidFill>
                  <a:srgbClr val="003172"/>
                </a:solidFill>
                <a:latin typeface="Alata Bold"/>
              </a:rPr>
              <a:t>ANTARMUKA PENGGUNA</a:t>
            </a:r>
          </a:p>
        </p:txBody>
      </p:sp>
      <p:sp>
        <p:nvSpPr>
          <p:cNvPr name="Freeform 6" id="6"/>
          <p:cNvSpPr/>
          <p:nvPr/>
        </p:nvSpPr>
        <p:spPr>
          <a:xfrm flipH="false" flipV="false" rot="0">
            <a:off x="0" y="-2105864"/>
            <a:ext cx="3882948" cy="3742577"/>
          </a:xfrm>
          <a:custGeom>
            <a:avLst/>
            <a:gdLst/>
            <a:ahLst/>
            <a:cxnLst/>
            <a:rect r="r" b="b" t="t" l="l"/>
            <a:pathLst>
              <a:path h="3742577" w="3882948">
                <a:moveTo>
                  <a:pt x="0" y="0"/>
                </a:moveTo>
                <a:lnTo>
                  <a:pt x="3882948" y="0"/>
                </a:lnTo>
                <a:lnTo>
                  <a:pt x="3882948" y="3742576"/>
                </a:lnTo>
                <a:lnTo>
                  <a:pt x="0" y="37425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909570" y="3245088"/>
            <a:ext cx="8234430" cy="4384834"/>
          </a:xfrm>
          <a:custGeom>
            <a:avLst/>
            <a:gdLst/>
            <a:ahLst/>
            <a:cxnLst/>
            <a:rect r="r" b="b" t="t" l="l"/>
            <a:pathLst>
              <a:path h="4384834" w="8234430">
                <a:moveTo>
                  <a:pt x="0" y="0"/>
                </a:moveTo>
                <a:lnTo>
                  <a:pt x="8234430" y="0"/>
                </a:lnTo>
                <a:lnTo>
                  <a:pt x="8234430" y="4384834"/>
                </a:lnTo>
                <a:lnTo>
                  <a:pt x="0" y="4384834"/>
                </a:lnTo>
                <a:lnTo>
                  <a:pt x="0" y="0"/>
                </a:lnTo>
                <a:close/>
              </a:path>
            </a:pathLst>
          </a:custGeom>
          <a:blipFill>
            <a:blip r:embed="rId4"/>
            <a:stretch>
              <a:fillRect l="0" t="0" r="0" b="0"/>
            </a:stretch>
          </a:blipFill>
        </p:spPr>
      </p:sp>
      <p:sp>
        <p:nvSpPr>
          <p:cNvPr name="Freeform 8" id="8"/>
          <p:cNvSpPr/>
          <p:nvPr/>
        </p:nvSpPr>
        <p:spPr>
          <a:xfrm flipH="false" flipV="false" rot="0">
            <a:off x="9708420" y="3245088"/>
            <a:ext cx="7777976" cy="4384834"/>
          </a:xfrm>
          <a:custGeom>
            <a:avLst/>
            <a:gdLst/>
            <a:ahLst/>
            <a:cxnLst/>
            <a:rect r="r" b="b" t="t" l="l"/>
            <a:pathLst>
              <a:path h="4384834" w="7777976">
                <a:moveTo>
                  <a:pt x="0" y="0"/>
                </a:moveTo>
                <a:lnTo>
                  <a:pt x="7777976" y="0"/>
                </a:lnTo>
                <a:lnTo>
                  <a:pt x="7777976" y="4384834"/>
                </a:lnTo>
                <a:lnTo>
                  <a:pt x="0" y="4384834"/>
                </a:lnTo>
                <a:lnTo>
                  <a:pt x="0" y="0"/>
                </a:lnTo>
                <a:close/>
              </a:path>
            </a:pathLst>
          </a:custGeom>
          <a:blipFill>
            <a:blip r:embed="rId5"/>
            <a:stretch>
              <a:fillRect l="0" t="0" r="0" b="0"/>
            </a:stretch>
          </a:blipFill>
        </p:spPr>
      </p:sp>
      <p:sp>
        <p:nvSpPr>
          <p:cNvPr name="TextBox 9" id="9"/>
          <p:cNvSpPr txBox="true"/>
          <p:nvPr/>
        </p:nvSpPr>
        <p:spPr>
          <a:xfrm rot="0">
            <a:off x="15859155" y="299611"/>
            <a:ext cx="1562612" cy="959703"/>
          </a:xfrm>
          <a:prstGeom prst="rect">
            <a:avLst/>
          </a:prstGeom>
        </p:spPr>
        <p:txBody>
          <a:bodyPr anchor="t" rtlCol="false" tIns="0" lIns="0" bIns="0" rIns="0">
            <a:spAutoFit/>
          </a:bodyPr>
          <a:lstStyle/>
          <a:p>
            <a:pPr algn="ctr">
              <a:lnSpc>
                <a:spcPts val="7805"/>
              </a:lnSpc>
            </a:pPr>
            <a:r>
              <a:rPr lang="en-US" sz="5575">
                <a:solidFill>
                  <a:srgbClr val="FFF7DA"/>
                </a:solidFill>
                <a:latin typeface="Open Sans Bold"/>
              </a:rPr>
              <a:t>7</a:t>
            </a:r>
          </a:p>
        </p:txBody>
      </p:sp>
      <p:sp>
        <p:nvSpPr>
          <p:cNvPr name="TextBox 10" id="10"/>
          <p:cNvSpPr txBox="true"/>
          <p:nvPr/>
        </p:nvSpPr>
        <p:spPr>
          <a:xfrm rot="0">
            <a:off x="839987" y="8130669"/>
            <a:ext cx="8304013" cy="389255"/>
          </a:xfrm>
          <a:prstGeom prst="rect">
            <a:avLst/>
          </a:prstGeom>
        </p:spPr>
        <p:txBody>
          <a:bodyPr anchor="t" rtlCol="false" tIns="0" lIns="0" bIns="0" rIns="0">
            <a:spAutoFit/>
          </a:bodyPr>
          <a:lstStyle/>
          <a:p>
            <a:pPr algn="ctr">
              <a:lnSpc>
                <a:spcPts val="3220"/>
              </a:lnSpc>
              <a:spcBef>
                <a:spcPct val="0"/>
              </a:spcBef>
            </a:pPr>
            <a:r>
              <a:rPr lang="en-US" sz="2300">
                <a:solidFill>
                  <a:srgbClr val="000000"/>
                </a:solidFill>
                <a:latin typeface="Alata Bold"/>
              </a:rPr>
              <a:t>Gambar 3. Halaman Edit Status</a:t>
            </a:r>
          </a:p>
        </p:txBody>
      </p:sp>
      <p:sp>
        <p:nvSpPr>
          <p:cNvPr name="TextBox 11" id="11"/>
          <p:cNvSpPr txBox="true"/>
          <p:nvPr/>
        </p:nvSpPr>
        <p:spPr>
          <a:xfrm rot="0">
            <a:off x="9445401" y="8130669"/>
            <a:ext cx="8304013" cy="389255"/>
          </a:xfrm>
          <a:prstGeom prst="rect">
            <a:avLst/>
          </a:prstGeom>
        </p:spPr>
        <p:txBody>
          <a:bodyPr anchor="t" rtlCol="false" tIns="0" lIns="0" bIns="0" rIns="0">
            <a:spAutoFit/>
          </a:bodyPr>
          <a:lstStyle/>
          <a:p>
            <a:pPr algn="ctr">
              <a:lnSpc>
                <a:spcPts val="3220"/>
              </a:lnSpc>
              <a:spcBef>
                <a:spcPct val="0"/>
              </a:spcBef>
            </a:pPr>
            <a:r>
              <a:rPr lang="en-US" sz="2300">
                <a:solidFill>
                  <a:srgbClr val="000000"/>
                </a:solidFill>
                <a:latin typeface="Alata Bold"/>
              </a:rPr>
              <a:t>Gambar 4. Halaman Detail Status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7DA"/>
        </a:solidFill>
      </p:bgPr>
    </p:bg>
    <p:spTree>
      <p:nvGrpSpPr>
        <p:cNvPr id="1" name=""/>
        <p:cNvGrpSpPr/>
        <p:nvPr/>
      </p:nvGrpSpPr>
      <p:grpSpPr>
        <a:xfrm>
          <a:off x="0" y="0"/>
          <a:ext cx="0" cy="0"/>
          <a:chOff x="0" y="0"/>
          <a:chExt cx="0" cy="0"/>
        </a:xfrm>
      </p:grpSpPr>
      <p:grpSp>
        <p:nvGrpSpPr>
          <p:cNvPr name="Group 2" id="2"/>
          <p:cNvGrpSpPr/>
          <p:nvPr/>
        </p:nvGrpSpPr>
        <p:grpSpPr>
          <a:xfrm rot="0">
            <a:off x="15905659" y="-114646"/>
            <a:ext cx="1516108" cy="1940618"/>
            <a:chOff x="0" y="0"/>
            <a:chExt cx="635000" cy="812800"/>
          </a:xfrm>
        </p:grpSpPr>
        <p:sp>
          <p:nvSpPr>
            <p:cNvPr name="Freeform 3" id="3"/>
            <p:cNvSpPr/>
            <p:nvPr/>
          </p:nvSpPr>
          <p:spPr>
            <a:xfrm flipH="false" flipV="false" rot="0">
              <a:off x="0" y="0"/>
              <a:ext cx="635000" cy="812800"/>
            </a:xfrm>
            <a:custGeom>
              <a:avLst/>
              <a:gdLst/>
              <a:ahLst/>
              <a:cxnLst/>
              <a:rect r="r" b="b" t="t" l="l"/>
              <a:pathLst>
                <a:path h="812800" w="635000">
                  <a:moveTo>
                    <a:pt x="635000" y="0"/>
                  </a:moveTo>
                  <a:lnTo>
                    <a:pt x="635000" y="698500"/>
                  </a:lnTo>
                  <a:lnTo>
                    <a:pt x="317500" y="812800"/>
                  </a:lnTo>
                  <a:lnTo>
                    <a:pt x="0" y="698500"/>
                  </a:lnTo>
                  <a:lnTo>
                    <a:pt x="0" y="0"/>
                  </a:lnTo>
                  <a:lnTo>
                    <a:pt x="635000" y="0"/>
                  </a:lnTo>
                  <a:close/>
                </a:path>
              </a:pathLst>
            </a:custGeom>
            <a:solidFill>
              <a:srgbClr val="003172"/>
            </a:solidFill>
          </p:spPr>
        </p:sp>
        <p:sp>
          <p:nvSpPr>
            <p:cNvPr name="TextBox 4" id="4"/>
            <p:cNvSpPr txBox="true"/>
            <p:nvPr/>
          </p:nvSpPr>
          <p:spPr>
            <a:xfrm>
              <a:off x="0" y="-38100"/>
              <a:ext cx="635000" cy="736600"/>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2553980" y="923925"/>
            <a:ext cx="13180039" cy="863600"/>
          </a:xfrm>
          <a:prstGeom prst="rect">
            <a:avLst/>
          </a:prstGeom>
        </p:spPr>
        <p:txBody>
          <a:bodyPr anchor="t" rtlCol="false" tIns="0" lIns="0" bIns="0" rIns="0">
            <a:spAutoFit/>
          </a:bodyPr>
          <a:lstStyle/>
          <a:p>
            <a:pPr algn="ctr">
              <a:lnSpc>
                <a:spcPts val="7000"/>
              </a:lnSpc>
            </a:pPr>
            <a:r>
              <a:rPr lang="en-US" sz="5000">
                <a:solidFill>
                  <a:srgbClr val="003172"/>
                </a:solidFill>
                <a:latin typeface="Alata Bold"/>
              </a:rPr>
              <a:t>ANTARMUKA PENGGUNA</a:t>
            </a:r>
          </a:p>
        </p:txBody>
      </p:sp>
      <p:sp>
        <p:nvSpPr>
          <p:cNvPr name="Freeform 6" id="6"/>
          <p:cNvSpPr/>
          <p:nvPr/>
        </p:nvSpPr>
        <p:spPr>
          <a:xfrm flipH="false" flipV="false" rot="0">
            <a:off x="0" y="-2105864"/>
            <a:ext cx="3882948" cy="3742577"/>
          </a:xfrm>
          <a:custGeom>
            <a:avLst/>
            <a:gdLst/>
            <a:ahLst/>
            <a:cxnLst/>
            <a:rect r="r" b="b" t="t" l="l"/>
            <a:pathLst>
              <a:path h="3742577" w="3882948">
                <a:moveTo>
                  <a:pt x="0" y="0"/>
                </a:moveTo>
                <a:lnTo>
                  <a:pt x="3882948" y="0"/>
                </a:lnTo>
                <a:lnTo>
                  <a:pt x="3882948" y="3742576"/>
                </a:lnTo>
                <a:lnTo>
                  <a:pt x="0" y="37425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028700" y="3245088"/>
            <a:ext cx="8115300" cy="4341686"/>
          </a:xfrm>
          <a:custGeom>
            <a:avLst/>
            <a:gdLst/>
            <a:ahLst/>
            <a:cxnLst/>
            <a:rect r="r" b="b" t="t" l="l"/>
            <a:pathLst>
              <a:path h="4341686" w="8115300">
                <a:moveTo>
                  <a:pt x="0" y="0"/>
                </a:moveTo>
                <a:lnTo>
                  <a:pt x="8115300" y="0"/>
                </a:lnTo>
                <a:lnTo>
                  <a:pt x="8115300" y="4341686"/>
                </a:lnTo>
                <a:lnTo>
                  <a:pt x="0" y="4341686"/>
                </a:lnTo>
                <a:lnTo>
                  <a:pt x="0" y="0"/>
                </a:lnTo>
                <a:close/>
              </a:path>
            </a:pathLst>
          </a:custGeom>
          <a:blipFill>
            <a:blip r:embed="rId4"/>
            <a:stretch>
              <a:fillRect l="0" t="0" r="0" b="0"/>
            </a:stretch>
          </a:blipFill>
        </p:spPr>
      </p:sp>
      <p:sp>
        <p:nvSpPr>
          <p:cNvPr name="Freeform 8" id="8"/>
          <p:cNvSpPr/>
          <p:nvPr/>
        </p:nvSpPr>
        <p:spPr>
          <a:xfrm flipH="false" flipV="false" rot="0">
            <a:off x="9445401" y="3245088"/>
            <a:ext cx="8250234" cy="4341686"/>
          </a:xfrm>
          <a:custGeom>
            <a:avLst/>
            <a:gdLst/>
            <a:ahLst/>
            <a:cxnLst/>
            <a:rect r="r" b="b" t="t" l="l"/>
            <a:pathLst>
              <a:path h="4341686" w="8250234">
                <a:moveTo>
                  <a:pt x="0" y="0"/>
                </a:moveTo>
                <a:lnTo>
                  <a:pt x="8250234" y="0"/>
                </a:lnTo>
                <a:lnTo>
                  <a:pt x="8250234" y="4341686"/>
                </a:lnTo>
                <a:lnTo>
                  <a:pt x="0" y="4341686"/>
                </a:lnTo>
                <a:lnTo>
                  <a:pt x="0" y="0"/>
                </a:lnTo>
                <a:close/>
              </a:path>
            </a:pathLst>
          </a:custGeom>
          <a:blipFill>
            <a:blip r:embed="rId5"/>
            <a:stretch>
              <a:fillRect l="0" t="0" r="0" b="0"/>
            </a:stretch>
          </a:blipFill>
        </p:spPr>
      </p:sp>
      <p:sp>
        <p:nvSpPr>
          <p:cNvPr name="TextBox 9" id="9"/>
          <p:cNvSpPr txBox="true"/>
          <p:nvPr/>
        </p:nvSpPr>
        <p:spPr>
          <a:xfrm rot="0">
            <a:off x="15859155" y="299611"/>
            <a:ext cx="1562612" cy="959703"/>
          </a:xfrm>
          <a:prstGeom prst="rect">
            <a:avLst/>
          </a:prstGeom>
        </p:spPr>
        <p:txBody>
          <a:bodyPr anchor="t" rtlCol="false" tIns="0" lIns="0" bIns="0" rIns="0">
            <a:spAutoFit/>
          </a:bodyPr>
          <a:lstStyle/>
          <a:p>
            <a:pPr algn="ctr">
              <a:lnSpc>
                <a:spcPts val="7805"/>
              </a:lnSpc>
            </a:pPr>
            <a:r>
              <a:rPr lang="en-US" sz="5575">
                <a:solidFill>
                  <a:srgbClr val="FFF7DA"/>
                </a:solidFill>
                <a:latin typeface="Open Sans Bold"/>
              </a:rPr>
              <a:t>8</a:t>
            </a:r>
          </a:p>
        </p:txBody>
      </p:sp>
      <p:sp>
        <p:nvSpPr>
          <p:cNvPr name="TextBox 10" id="10"/>
          <p:cNvSpPr txBox="true"/>
          <p:nvPr/>
        </p:nvSpPr>
        <p:spPr>
          <a:xfrm rot="0">
            <a:off x="839987" y="8130669"/>
            <a:ext cx="8304013" cy="389255"/>
          </a:xfrm>
          <a:prstGeom prst="rect">
            <a:avLst/>
          </a:prstGeom>
        </p:spPr>
        <p:txBody>
          <a:bodyPr anchor="t" rtlCol="false" tIns="0" lIns="0" bIns="0" rIns="0">
            <a:spAutoFit/>
          </a:bodyPr>
          <a:lstStyle/>
          <a:p>
            <a:pPr algn="ctr">
              <a:lnSpc>
                <a:spcPts val="3220"/>
              </a:lnSpc>
              <a:spcBef>
                <a:spcPct val="0"/>
              </a:spcBef>
            </a:pPr>
            <a:r>
              <a:rPr lang="en-US" sz="2300">
                <a:solidFill>
                  <a:srgbClr val="000000"/>
                </a:solidFill>
                <a:latin typeface="Alata Bold"/>
              </a:rPr>
              <a:t>Gambar 5. Halaman Hapus Status</a:t>
            </a:r>
          </a:p>
        </p:txBody>
      </p:sp>
      <p:sp>
        <p:nvSpPr>
          <p:cNvPr name="TextBox 11" id="11"/>
          <p:cNvSpPr txBox="true"/>
          <p:nvPr/>
        </p:nvSpPr>
        <p:spPr>
          <a:xfrm rot="0">
            <a:off x="9445401" y="8130669"/>
            <a:ext cx="8304013" cy="389255"/>
          </a:xfrm>
          <a:prstGeom prst="rect">
            <a:avLst/>
          </a:prstGeom>
        </p:spPr>
        <p:txBody>
          <a:bodyPr anchor="t" rtlCol="false" tIns="0" lIns="0" bIns="0" rIns="0">
            <a:spAutoFit/>
          </a:bodyPr>
          <a:lstStyle/>
          <a:p>
            <a:pPr algn="ctr">
              <a:lnSpc>
                <a:spcPts val="3220"/>
              </a:lnSpc>
              <a:spcBef>
                <a:spcPct val="0"/>
              </a:spcBef>
            </a:pPr>
            <a:r>
              <a:rPr lang="en-US" sz="2300">
                <a:solidFill>
                  <a:srgbClr val="000000"/>
                </a:solidFill>
                <a:latin typeface="Alata Bold"/>
              </a:rPr>
              <a:t>Gambar 6. Halaman Index Status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DAGFQhHIgm8</dc:identifier>
  <dcterms:modified xsi:type="dcterms:W3CDTF">2011-08-01T06:04:30Z</dcterms:modified>
  <cp:revision>1</cp:revision>
  <dc:title>PowerPoint_PASTI_KEL04</dc:title>
</cp:coreProperties>
</file>