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344" r:id="rId18"/>
    <p:sldId id="312" r:id="rId19"/>
    <p:sldId id="272" r:id="rId20"/>
    <p:sldId id="273" r:id="rId21"/>
    <p:sldId id="274" r:id="rId22"/>
    <p:sldId id="307" r:id="rId23"/>
    <p:sldId id="275" r:id="rId24"/>
    <p:sldId id="276" r:id="rId25"/>
    <p:sldId id="349" r:id="rId26"/>
    <p:sldId id="277" r:id="rId27"/>
    <p:sldId id="308" r:id="rId28"/>
    <p:sldId id="335" r:id="rId29"/>
    <p:sldId id="278" r:id="rId30"/>
    <p:sldId id="279" r:id="rId31"/>
    <p:sldId id="309" r:id="rId32"/>
    <p:sldId id="310" r:id="rId33"/>
    <p:sldId id="282" r:id="rId34"/>
    <p:sldId id="283" r:id="rId35"/>
    <p:sldId id="284" r:id="rId36"/>
    <p:sldId id="311" r:id="rId37"/>
    <p:sldId id="285" r:id="rId38"/>
    <p:sldId id="348" r:id="rId39"/>
    <p:sldId id="313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306" r:id="rId48"/>
    <p:sldId id="305" r:id="rId49"/>
    <p:sldId id="300" r:id="rId50"/>
    <p:sldId id="302" r:id="rId51"/>
    <p:sldId id="303" r:id="rId52"/>
    <p:sldId id="350" r:id="rId53"/>
    <p:sldId id="336" r:id="rId54"/>
    <p:sldId id="337" r:id="rId55"/>
    <p:sldId id="338" r:id="rId56"/>
    <p:sldId id="339" r:id="rId57"/>
    <p:sldId id="340" r:id="rId58"/>
    <p:sldId id="343" r:id="rId59"/>
    <p:sldId id="304" r:id="rId60"/>
    <p:sldId id="346" r:id="rId61"/>
    <p:sldId id="347" r:id="rId62"/>
    <p:sldId id="345" r:id="rId63"/>
    <p:sldId id="342" r:id="rId6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0"/>
    <a:srgbClr val="F5F5F5"/>
    <a:srgbClr val="0069DA"/>
    <a:srgbClr val="37282D"/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>
      <p:cViewPr>
        <p:scale>
          <a:sx n="66" d="100"/>
          <a:sy n="66" d="100"/>
        </p:scale>
        <p:origin x="2752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F4B4F-E8F0-422E-81BC-F48279DD1E61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ED26E-3621-4E70-966E-CFBAE28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640" y="3389083"/>
            <a:ext cx="352551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71900" y="5118100"/>
            <a:ext cx="546100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525" y="3548811"/>
            <a:ext cx="572579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647" y="3775341"/>
            <a:ext cx="10871504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1049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795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2" y="0"/>
                </a:lnTo>
                <a:lnTo>
                  <a:pt x="3267722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099" y="0"/>
                </a:lnTo>
                <a:lnTo>
                  <a:pt x="3213100" y="125514"/>
                </a:lnTo>
                <a:lnTo>
                  <a:pt x="0" y="125514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7849" y="5994400"/>
            <a:ext cx="3980815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  <a:p>
            <a:pPr algn="ctr">
              <a:lnSpc>
                <a:spcPct val="100000"/>
              </a:lnSpc>
            </a:pP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Instructor: </a:t>
            </a:r>
            <a:r>
              <a:rPr lang="en-US" sz="2300" dirty="0" smtClean="0">
                <a:solidFill>
                  <a:srgbClr val="565B5F"/>
                </a:solidFill>
                <a:latin typeface="Georgia"/>
                <a:cs typeface="Georgia"/>
              </a:rPr>
              <a:t>Aaron Bronow </a:t>
            </a:r>
            <a:r>
              <a:rPr sz="2300" spc="-25" dirty="0" smtClean="0">
                <a:solidFill>
                  <a:srgbClr val="565B5F"/>
                </a:solidFill>
                <a:latin typeface="Georgia"/>
                <a:cs typeface="Georgi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/>
                <a:cs typeface="Georgia"/>
              </a:rPr>
              <a:t>1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3717" y="5343525"/>
            <a:ext cx="2511425" cy="280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Navigation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39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flows</a:t>
            </a:r>
            <a:endParaRPr sz="3300" dirty="0">
              <a:latin typeface="Georgia"/>
              <a:cs typeface="Georgia"/>
            </a:endParaRPr>
          </a:p>
          <a:p>
            <a:pPr marL="441325" indent="-428625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1325" algn="l"/>
                <a:tab pos="441959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Ease of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7075" y="5343525"/>
            <a:ext cx="2879725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 indent="-432434">
              <a:lnSpc>
                <a:spcPct val="100000"/>
              </a:lnSpc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Colors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Fonts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Backgrounds</a:t>
            </a:r>
            <a:endParaRPr sz="3300" dirty="0">
              <a:latin typeface="Georgia"/>
              <a:cs typeface="Georgia"/>
            </a:endParaRPr>
          </a:p>
          <a:p>
            <a:pPr marL="445134" indent="-432434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5134" algn="l"/>
                <a:tab pos="445770" algn="l"/>
              </a:tabLst>
            </a:pP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Icons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464" y="4324559"/>
            <a:ext cx="4326835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USER EXPERIENCE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765" y="4318851"/>
            <a:ext cx="288607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GRAPHIC</a:t>
            </a:r>
            <a:r>
              <a:rPr sz="4600" b="1" spc="-100" dirty="0">
                <a:solidFill>
                  <a:srgbClr val="5F5F5F"/>
                </a:solidFill>
                <a:latin typeface="Bebas Neue Bold"/>
                <a:cs typeface="Bebas Neue Bold"/>
              </a:rPr>
              <a:t> </a:t>
            </a: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0285" y="2590800"/>
            <a:ext cx="577151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is the</a:t>
            </a:r>
            <a:r>
              <a:rPr sz="43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spc="-5" dirty="0">
                <a:solidFill>
                  <a:srgbClr val="5F5F5F"/>
                </a:solidFill>
                <a:latin typeface="Georgia"/>
                <a:cs typeface="Georgia"/>
              </a:rPr>
              <a:t>experience?</a:t>
            </a:r>
            <a:endParaRPr sz="43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73800" y="393700"/>
            <a:ext cx="1395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DESIGN</a:t>
            </a:r>
            <a:endParaRPr sz="5000"/>
          </a:p>
        </p:txBody>
      </p:sp>
      <p:sp>
        <p:nvSpPr>
          <p:cNvPr id="9" name="object 9"/>
          <p:cNvSpPr/>
          <p:nvPr/>
        </p:nvSpPr>
        <p:spPr>
          <a:xfrm>
            <a:off x="5334977" y="482600"/>
            <a:ext cx="710222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842645" y="209972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1411821" y="2696690"/>
            <a:ext cx="11684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000" y="2590800"/>
            <a:ext cx="8804275" cy="5470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200" spc="-30" dirty="0">
                <a:solidFill>
                  <a:srgbClr val="5F5F5F"/>
                </a:solidFill>
                <a:latin typeface="Georgia"/>
                <a:cs typeface="Georgia"/>
              </a:rPr>
              <a:t>How </a:t>
            </a:r>
            <a:r>
              <a:rPr sz="4200" spc="-5" dirty="0">
                <a:solidFill>
                  <a:srgbClr val="5F5F5F"/>
                </a:solidFill>
                <a:latin typeface="Georgia"/>
                <a:cs typeface="Georgia"/>
              </a:rPr>
              <a:t>does the computer</a:t>
            </a:r>
            <a:r>
              <a:rPr sz="4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200" dirty="0">
                <a:solidFill>
                  <a:srgbClr val="5F5F5F"/>
                </a:solidFill>
                <a:latin typeface="Georgia"/>
                <a:cs typeface="Georgia"/>
              </a:rPr>
              <a:t>understand?</a:t>
            </a:r>
            <a:endParaRPr sz="4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HTML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structures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organizes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content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CSS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stylizes the content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creates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layout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Javascrip</a:t>
            </a:r>
            <a:r>
              <a:rPr lang="en-US" sz="4600" b="1" dirty="0" err="1">
                <a:solidFill>
                  <a:srgbClr val="5F5F5F"/>
                </a:solidFill>
                <a:latin typeface="Bebas Neue Bold"/>
                <a:cs typeface="Bebas Neue Bold"/>
              </a:rPr>
              <a:t>t</a:t>
            </a:r>
            <a:r>
              <a:rPr sz="3300" b="1" spc="-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adds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interactivity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7800" y="444500"/>
            <a:ext cx="10147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5517324" y="635088"/>
            <a:ext cx="756475" cy="5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63600" y="2133600"/>
            <a:ext cx="2306955" cy="2306955"/>
            <a:chOff x="863600" y="2209800"/>
            <a:chExt cx="2306955" cy="2306955"/>
          </a:xfrm>
        </p:grpSpPr>
        <p:sp>
          <p:nvSpPr>
            <p:cNvPr id="9" name="object 4"/>
            <p:cNvSpPr/>
            <p:nvPr/>
          </p:nvSpPr>
          <p:spPr>
            <a:xfrm>
              <a:off x="863600" y="22098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1441109" y="2964266"/>
              <a:ext cx="1153985" cy="794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9800" y="5880100"/>
            <a:ext cx="60267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CODE	EDITING	TOOLS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CODE</a:t>
            </a:r>
            <a:r>
              <a:rPr sz="5000" spc="-100" dirty="0"/>
              <a:t> </a:t>
            </a:r>
            <a:r>
              <a:rPr sz="5000" dirty="0"/>
              <a:t>EDITORS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2733281"/>
            <a:ext cx="1902155" cy="190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1100" y="4838700"/>
            <a:ext cx="14643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VS</a:t>
            </a:r>
            <a:r>
              <a:rPr sz="2900" spc="-10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Code</a:t>
            </a:r>
            <a:endParaRPr sz="2900">
              <a:latin typeface="Lora"/>
              <a:cs typeface="Lo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2844800"/>
            <a:ext cx="1676400" cy="168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0400" y="4838700"/>
            <a:ext cx="148780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25" dirty="0">
                <a:solidFill>
                  <a:srgbClr val="5F5F5F"/>
                </a:solidFill>
                <a:latin typeface="Lora"/>
                <a:cs typeface="Lora"/>
              </a:rPr>
              <a:t>Brackets</a:t>
            </a:r>
            <a:endParaRPr sz="2900">
              <a:latin typeface="Lora"/>
              <a:cs typeface="Lo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88400" y="2870200"/>
            <a:ext cx="1904276" cy="1738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07500" y="4838700"/>
            <a:ext cx="94361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solidFill>
                  <a:srgbClr val="5F5F5F"/>
                </a:solidFill>
                <a:latin typeface="Lora"/>
                <a:cs typeface="Lora"/>
              </a:rPr>
              <a:t>Atom</a:t>
            </a:r>
            <a:endParaRPr sz="2900">
              <a:latin typeface="Lora"/>
              <a:cs typeface="Lo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9500" y="6172200"/>
            <a:ext cx="1917700" cy="195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100" y="8305800"/>
            <a:ext cx="90868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solidFill>
                  <a:srgbClr val="5F5F5F"/>
                </a:solidFill>
                <a:latin typeface="Lora"/>
                <a:cs typeface="Lora"/>
              </a:rPr>
              <a:t>Coda</a:t>
            </a:r>
            <a:endParaRPr sz="2900">
              <a:latin typeface="Lora"/>
              <a:cs typeface="Lor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0" y="6324600"/>
            <a:ext cx="1955800" cy="195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95700" y="8305800"/>
            <a:ext cx="224917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5F5F5F"/>
                </a:solidFill>
                <a:latin typeface="Lora"/>
                <a:cs typeface="Lora"/>
              </a:rPr>
              <a:t>Sublime</a:t>
            </a:r>
            <a:r>
              <a:rPr sz="2900" spc="-7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2900" spc="-40" dirty="0">
                <a:solidFill>
                  <a:srgbClr val="5F5F5F"/>
                </a:solidFill>
                <a:latin typeface="Lora"/>
                <a:cs typeface="Lora"/>
              </a:rPr>
              <a:t>Text</a:t>
            </a:r>
            <a:endParaRPr sz="2900">
              <a:latin typeface="Lora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HTML </a:t>
            </a:r>
            <a:r>
              <a:rPr sz="54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is just text </a:t>
            </a:r>
            <a:endParaRPr lang="en-US" sz="5400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Y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ou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can right-click</a:t>
            </a:r>
            <a:r>
              <a:rPr sz="3600" spc="-6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select</a:t>
            </a:r>
            <a:r>
              <a:rPr lang="en-US" sz="3600" dirty="0"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"View Source" on any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webpage to see how 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developer made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524500" y="406400"/>
            <a:ext cx="2696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/>
              <a:t>CODE</a:t>
            </a:r>
            <a:r>
              <a:rPr lang="en-US" sz="5000" kern="0" spc="-100"/>
              <a:t> </a:t>
            </a:r>
            <a:r>
              <a:rPr lang="en-US" sz="5000" kern="0"/>
              <a:t>EDITORS</a:t>
            </a:r>
          </a:p>
        </p:txBody>
      </p:sp>
      <p:sp>
        <p:nvSpPr>
          <p:cNvPr id="8" name="object 4"/>
          <p:cNvSpPr/>
          <p:nvPr/>
        </p:nvSpPr>
        <p:spPr>
          <a:xfrm>
            <a:off x="46990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7600" y="6096000"/>
            <a:ext cx="929640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HTML and CSS require testing in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all 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major modern browsers and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devices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24765" marR="5080" indent="-12700" algn="ctr">
              <a:lnSpc>
                <a:spcPct val="100000"/>
              </a:lnSpc>
            </a:pPr>
            <a:r>
              <a:rPr lang="en-US" sz="3300" spc="-10" dirty="0">
                <a:solidFill>
                  <a:srgbClr val="5F5F5F"/>
                </a:solidFill>
                <a:latin typeface="Georgia"/>
                <a:cs typeface="Georgia"/>
              </a:rPr>
              <a:t>You can experiment directly in the browser before making permanent changes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0" y="406400"/>
            <a:ext cx="3058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WEB</a:t>
            </a:r>
            <a:r>
              <a:rPr sz="5000" spc="-100" dirty="0"/>
              <a:t> </a:t>
            </a:r>
            <a:r>
              <a:rPr sz="5000" dirty="0"/>
              <a:t>BROWSERS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4559300" y="52644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701800" y="3044405"/>
            <a:ext cx="10278801" cy="2639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6339" y="2333358"/>
            <a:ext cx="8015605" cy="635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Chrome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</a:t>
            </a:r>
            <a:r>
              <a:rPr sz="25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159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 hit the </a:t>
            </a: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9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39701">
              <a:lnSpc>
                <a:spcPct val="100000"/>
              </a:lnSpc>
              <a:spcBef>
                <a:spcPts val="1595"/>
              </a:spcBef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Safari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562610" indent="-422909">
              <a:lnSpc>
                <a:spcPct val="100000"/>
              </a:lnSpc>
              <a:spcBef>
                <a:spcPts val="1935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Open Preferences &gt; </a:t>
            </a:r>
            <a:r>
              <a:rPr lang="en-US"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Advanced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&gt; Show Develop</a:t>
            </a:r>
            <a:r>
              <a:rPr lang="en-US" sz="2500" spc="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menu</a:t>
            </a:r>
            <a:endParaRPr lang="en-US" sz="2500" dirty="0"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r>
              <a:rPr sz="25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Right-click &gt;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Inspect</a:t>
            </a:r>
            <a:r>
              <a:rPr sz="2500" spc="-5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Element</a:t>
            </a:r>
            <a:endParaRPr lang="en-US" sz="25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562610" indent="-422909">
              <a:lnSpc>
                <a:spcPct val="100000"/>
              </a:lnSpc>
              <a:spcBef>
                <a:spcPts val="2000"/>
              </a:spcBef>
              <a:buFont typeface="Symbol"/>
              <a:buChar char=""/>
              <a:tabLst>
                <a:tab pos="562610" algn="l"/>
                <a:tab pos="563245" algn="l"/>
              </a:tabLst>
            </a:pPr>
            <a:endParaRPr sz="2500" dirty="0"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Internet 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Explorer</a:t>
            </a:r>
            <a:endParaRPr sz="3300" dirty="0">
              <a:latin typeface="Georgia" panose="02040502050405020303" pitchFamily="18" charset="0"/>
              <a:cs typeface="Lora"/>
            </a:endParaRPr>
          </a:p>
          <a:p>
            <a:pPr marL="557530" indent="-423545">
              <a:lnSpc>
                <a:spcPct val="100000"/>
              </a:lnSpc>
              <a:spcBef>
                <a:spcPts val="1885"/>
              </a:spcBef>
              <a:buFont typeface="Symbol"/>
              <a:buChar char=""/>
              <a:tabLst>
                <a:tab pos="557530" algn="l"/>
                <a:tab pos="558165" algn="l"/>
              </a:tabLst>
            </a:pPr>
            <a:r>
              <a:rPr sz="25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F12</a:t>
            </a:r>
            <a:r>
              <a:rPr sz="2500" spc="-8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2500" spc="-1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key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3485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DEVELOPER</a:t>
            </a:r>
            <a:r>
              <a:rPr sz="5000" spc="-100" dirty="0"/>
              <a:t> </a:t>
            </a:r>
            <a:r>
              <a:rPr sz="5000" dirty="0"/>
              <a:t>TOOLS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4321746" y="546100"/>
            <a:ext cx="580453" cy="58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C967B6-C6ED-4392-892C-1985F84E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081765"/>
            <a:ext cx="10196512" cy="73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99000" y="5880100"/>
            <a:ext cx="3937000" cy="1194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Let’s try it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959100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5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900" y="5118100"/>
            <a:ext cx="54463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813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HTML	DOCUMENTS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dirty="0"/>
              <a:t>&lt;html&gt;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5" y="-120144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6018" y="3200400"/>
            <a:ext cx="894956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20" dirty="0">
                <a:solidFill>
                  <a:srgbClr val="5F5F5F"/>
                </a:solidFill>
                <a:latin typeface="Georgia"/>
                <a:cs typeface="Georgia"/>
              </a:rPr>
              <a:t>Who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-1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 you</a:t>
            </a:r>
            <a:r>
              <a:rPr sz="3300" spc="-9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0" dirty="0">
                <a:solidFill>
                  <a:srgbClr val="5F5F5F"/>
                </a:solidFill>
                <a:latin typeface="Georgia"/>
                <a:cs typeface="Georgia"/>
              </a:rPr>
              <a:t>do/study/etc?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experience with web</a:t>
            </a:r>
            <a:r>
              <a:rPr sz="3300" spc="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development?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897255" lvl="1" indent="-427355"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Do you have related skills like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 Photoshop, Wireframing, E-mail Marketing, </a:t>
            </a:r>
            <a:r>
              <a:rPr lang="en-US" sz="3300" spc="-5" dirty="0" err="1">
                <a:solidFill>
                  <a:srgbClr val="5F5F5F"/>
                </a:solidFill>
                <a:latin typeface="Georgia"/>
              </a:rPr>
              <a:t>etc</a:t>
            </a:r>
            <a:r>
              <a:rPr lang="en-US" sz="3300" spc="-5" dirty="0">
                <a:solidFill>
                  <a:srgbClr val="5F5F5F"/>
                </a:solidFill>
                <a:latin typeface="Georgia"/>
              </a:rPr>
              <a:t>?</a:t>
            </a:r>
            <a:endParaRPr sz="3300" spc="-5" dirty="0">
              <a:solidFill>
                <a:srgbClr val="5F5F5F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you hoping to get out of this</a:t>
            </a:r>
            <a:r>
              <a:rPr sz="33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class?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0" y="489774"/>
            <a:ext cx="30137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Introductions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4254550" y="533400"/>
            <a:ext cx="1000404" cy="643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406400"/>
            <a:ext cx="326262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DOCUMENT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603821" y="2667000"/>
            <a:ext cx="8623300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!doctype</a:t>
            </a:r>
            <a:r>
              <a:rPr sz="2600" spc="-9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meta</a:t>
            </a:r>
            <a:r>
              <a:rPr sz="2600" spc="-9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="UTF-8"&gt;</a:t>
            </a:r>
            <a:endParaRPr sz="2600" dirty="0">
              <a:latin typeface="Consolas"/>
              <a:cs typeface="Consolas"/>
            </a:endParaRPr>
          </a:p>
          <a:p>
            <a:pPr marL="820419">
              <a:lnSpc>
                <a:spcPct val="100000"/>
              </a:lnSpc>
              <a:spcBef>
                <a:spcPts val="33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My First</a:t>
            </a:r>
            <a:r>
              <a:rPr sz="2600" spc="-90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Page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798830">
              <a:lnSpc>
                <a:spcPct val="100000"/>
              </a:lnSpc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The body is what the browser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sees.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735"/>
              </a:spcBef>
            </a:pP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96FF"/>
                </a:solidFill>
                <a:latin typeface="Consolas"/>
                <a:cs typeface="Consolas"/>
              </a:rPr>
              <a:t>&gt;</a:t>
            </a:r>
            <a:r>
              <a:rPr sz="2600" dirty="0">
                <a:latin typeface="Consolas"/>
                <a:cs typeface="Consolas"/>
              </a:rPr>
              <a:t>Several ways to format</a:t>
            </a:r>
            <a:r>
              <a:rPr sz="2600" spc="-85" dirty="0"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text.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2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26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8083" y="1893486"/>
            <a:ext cx="5780364" cy="4749165"/>
            <a:chOff x="7208083" y="1893486"/>
            <a:chExt cx="5780364" cy="4749165"/>
          </a:xfrm>
        </p:grpSpPr>
        <p:pic>
          <p:nvPicPr>
            <p:cNvPr id="7" name="Picture 2" descr="laptop_PNG8915.png (2046×1681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083" y="1893486"/>
              <a:ext cx="5780364" cy="474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5234" y="2743200"/>
              <a:ext cx="3208316" cy="200748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49836" y="1898705"/>
            <a:ext cx="5780364" cy="4749165"/>
            <a:chOff x="7249836" y="1898705"/>
            <a:chExt cx="5780364" cy="4749165"/>
          </a:xfrm>
        </p:grpSpPr>
        <p:grpSp>
          <p:nvGrpSpPr>
            <p:cNvPr id="10" name="Group 9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2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654" y="2743200"/>
            <a:ext cx="1002792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5385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elements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are contained in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&lt;&gt;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rackets</a:t>
            </a:r>
            <a:endParaRPr sz="3300" dirty="0"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Most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have an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opening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a </a:t>
            </a:r>
            <a:r>
              <a:rPr sz="3300" b="1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300" b="1" spc="-1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&gt;Content goes in</a:t>
            </a:r>
            <a:r>
              <a:rPr lang="en-US" sz="2800" spc="-8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here&lt;/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 lvl="0">
              <a:spcBef>
                <a:spcPts val="45"/>
              </a:spcBef>
            </a:pPr>
            <a:endParaRPr lang="en-US" sz="20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Lora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types of tags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</a:t>
            </a:r>
            <a:r>
              <a:rPr sz="33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“self-closing”</a:t>
            </a: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69900" lvl="1">
              <a:buSzPct val="74242"/>
              <a:tabLst>
                <a:tab pos="441959" algn="l"/>
                <a:tab pos="443230" algn="l"/>
              </a:tabLst>
            </a:pP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tag 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endParaRPr lang="en-US" sz="3300" spc="-1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4900" y="406400"/>
            <a:ext cx="31743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6350000" y="9336278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45"/>
              </a:lnSpc>
            </a:pPr>
            <a:r>
              <a:rPr sz="1800" spc="-5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8414696"/>
            <a:ext cx="7110095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" y="3090110"/>
            <a:ext cx="12937088" cy="506329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11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406400"/>
            <a:ext cx="23742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RULES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49730" y="2590800"/>
            <a:ext cx="886267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sz="3300" spc="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lowercase</a:t>
            </a:r>
            <a:endParaRPr sz="3300" dirty="0">
              <a:latin typeface="Georgia"/>
              <a:cs typeface="Georgia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300" spc="-994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</a:t>
            </a:r>
            <a:r>
              <a:rPr sz="3300" b="1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solidFill>
                <a:srgbClr val="5F5F5F"/>
              </a:solidFill>
              <a:latin typeface="Consolas"/>
              <a:cs typeface="Consolas"/>
            </a:endParaRPr>
          </a:p>
          <a:p>
            <a:pPr marL="457201" lvl="1">
              <a:spcBef>
                <a:spcPts val="2670"/>
              </a:spcBef>
              <a:buSzPct val="74242"/>
              <a:tabLst>
                <a:tab pos="886460" algn="l"/>
                <a:tab pos="887094" algn="l"/>
              </a:tabLst>
            </a:pPr>
            <a:endParaRPr sz="3300" dirty="0">
              <a:latin typeface="Consolas"/>
              <a:cs typeface="Consolas"/>
            </a:endParaRPr>
          </a:p>
          <a:p>
            <a:pPr marL="441959" indent="-429259">
              <a:spcBef>
                <a:spcPts val="1705"/>
              </a:spcBef>
              <a:buSzPct val="74242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300" spc="-25" dirty="0">
                <a:solidFill>
                  <a:srgbClr val="5F5F5F"/>
                </a:solidFill>
                <a:latin typeface="Georgia"/>
                <a:cs typeface="Georgia"/>
              </a:rPr>
              <a:t>Tags </a:t>
            </a:r>
            <a:r>
              <a:rPr sz="3300" b="1" spc="-5" dirty="0">
                <a:solidFill>
                  <a:srgbClr val="5F5F5F"/>
                </a:solidFill>
                <a:latin typeface="Georgia"/>
                <a:cs typeface="Georgia"/>
              </a:rPr>
              <a:t>must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 be closed</a:t>
            </a:r>
            <a:endParaRPr sz="3300" dirty="0">
              <a:latin typeface="Georgia"/>
              <a:cs typeface="Georgia"/>
            </a:endParaRPr>
          </a:p>
          <a:p>
            <a:pPr marL="469900" lvl="1">
              <a:spcBef>
                <a:spcPts val="1705"/>
              </a:spcBef>
              <a:buSzPct val="74242"/>
              <a:tabLst>
                <a:tab pos="441959" algn="l"/>
                <a:tab pos="442595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&gt;Text in</a:t>
            </a:r>
            <a:r>
              <a:rPr lang="en-US" sz="330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15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300" spc="-1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039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&gt;Content in</a:t>
            </a:r>
            <a:r>
              <a:rPr lang="en-US" sz="3300" spc="-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here.&lt;/</a:t>
            </a:r>
            <a:r>
              <a:rPr lang="en-US" sz="3300" spc="-2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300" spc="-2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300" dirty="0">
              <a:latin typeface="Consolas"/>
              <a:cs typeface="Consolas"/>
            </a:endParaRPr>
          </a:p>
          <a:p>
            <a:pPr marL="456565" lvl="1">
              <a:spcBef>
                <a:spcPts val="2705"/>
              </a:spcBef>
              <a:buSzPct val="74242"/>
              <a:tabLst>
                <a:tab pos="886460" algn="l"/>
                <a:tab pos="887094" algn="l"/>
              </a:tabLst>
            </a:pP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	&lt;</a:t>
            </a:r>
            <a:r>
              <a:rPr lang="en-US" sz="3300" dirty="0" err="1">
                <a:solidFill>
                  <a:srgbClr val="7F007F"/>
                </a:solidFill>
                <a:latin typeface="Consolas"/>
                <a:cs typeface="Consolas"/>
              </a:rPr>
              <a:t>br</a:t>
            </a:r>
            <a:r>
              <a:rPr lang="en-US" sz="3300" dirty="0">
                <a:solidFill>
                  <a:srgbClr val="5F5F5F"/>
                </a:solidFill>
                <a:latin typeface="Consolas"/>
                <a:cs typeface="Consolas"/>
              </a:rPr>
              <a:t>/&gt; Self-closing line break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0"/>
            <a:ext cx="13004800" cy="8092440"/>
          </a:xfrm>
          <a:custGeom>
            <a:avLst/>
            <a:gdLst/>
            <a:ahLst/>
            <a:cxnLst/>
            <a:rect l="l" t="t" r="r" b="b"/>
            <a:pathLst>
              <a:path w="13004800" h="8092440">
                <a:moveTo>
                  <a:pt x="0" y="8092020"/>
                </a:moveTo>
                <a:lnTo>
                  <a:pt x="13004800" y="8092020"/>
                </a:lnTo>
                <a:lnTo>
                  <a:pt x="13004800" y="0"/>
                </a:lnTo>
                <a:lnTo>
                  <a:pt x="0" y="0"/>
                </a:lnTo>
                <a:lnTo>
                  <a:pt x="0" y="8092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1147" y="2441144"/>
            <a:ext cx="734250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</a:t>
            </a:r>
            <a:r>
              <a:rPr sz="6400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doctype</a:t>
            </a:r>
            <a:r>
              <a:rPr lang="en-US"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64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654" y="4550473"/>
            <a:ext cx="8785860" cy="19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very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first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any HTML</a:t>
            </a:r>
            <a:r>
              <a:rPr sz="33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document</a:t>
            </a:r>
            <a:endParaRPr sz="3950" dirty="0">
              <a:latin typeface="Times New Roman"/>
              <a:cs typeface="Times New Roman"/>
            </a:endParaRPr>
          </a:p>
          <a:p>
            <a:pPr marL="442595" marR="5080" indent="-429895">
              <a:lnSpc>
                <a:spcPct val="100000"/>
              </a:lnSpc>
              <a:spcBef>
                <a:spcPts val="3504"/>
              </a:spcBef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version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 document is written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(this one is HTML5)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0" y="437512"/>
            <a:ext cx="442785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DOCTYPE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0400" y="4504015"/>
            <a:ext cx="10044748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0135" algn="l"/>
              </a:tabLst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XHTML 1.0 Strict//EN" "http://www.w3.org/TR/xhtml1/DTD/xhtml-strict.dtd"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890135" algn="l"/>
              </a:tabLst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12700">
              <a:tabLst>
                <a:tab pos="4890135" algn="l"/>
              </a:tabLst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!doctype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html </a:t>
            </a:r>
            <a:r>
              <a:rPr lang="en-US"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PUBLIC "=//W3C//DTD HTML 4.01 Transitional//EN" "http://www.w3.org/TR/xhtml1/DTD/transitional.dtd"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28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522" y="2730953"/>
            <a:ext cx="87858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74242"/>
              <a:tabLst>
                <a:tab pos="441959" algn="l"/>
                <a:tab pos="44323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These other doctypes are not commonly in use anymore:</a:t>
            </a:r>
          </a:p>
        </p:txBody>
      </p:sp>
    </p:spTree>
    <p:extLst>
      <p:ext uri="{BB962C8B-B14F-4D97-AF65-F5344CB8AC3E}">
        <p14:creationId xmlns:p14="http://schemas.microsoft.com/office/powerpoint/2010/main" val="23145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0100" y="406400"/>
            <a:ext cx="37744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HTML</a:t>
            </a:r>
            <a:r>
              <a:rPr sz="5000" spc="-100" dirty="0"/>
              <a:t> </a:t>
            </a:r>
            <a:r>
              <a:rPr sz="5000" dirty="0"/>
              <a:t>DECLARATIOn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0861" y="2438400"/>
            <a:ext cx="295211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html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654" y="4356100"/>
            <a:ext cx="581088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top line after</a:t>
            </a: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doctype</a:t>
            </a:r>
            <a:r>
              <a:rPr sz="33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sz="33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167" y="4356100"/>
            <a:ext cx="222694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declaration.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654" y="5304574"/>
            <a:ext cx="98431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2595" indent="-429895">
              <a:lnSpc>
                <a:spcPct val="100000"/>
              </a:lnSpc>
              <a:buSzPct val="74242"/>
              <a:buFont typeface="Lora"/>
              <a:buChar char="•"/>
              <a:tabLst>
                <a:tab pos="441959" algn="l"/>
                <a:tab pos="443230" algn="l"/>
              </a:tabLst>
            </a:pPr>
            <a:r>
              <a:rPr sz="3300" spc="-35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300" spc="15" dirty="0">
                <a:solidFill>
                  <a:srgbClr val="5F5F5F"/>
                </a:solidFill>
                <a:latin typeface="Georgia"/>
                <a:cs typeface="Georgia"/>
              </a:rPr>
              <a:t>“This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is where everything</a:t>
            </a:r>
            <a:r>
              <a:rPr sz="3300" spc="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starts!”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343" y="7002145"/>
            <a:ext cx="933132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&lt;!-- everything else</a:t>
            </a:r>
            <a:r>
              <a:rPr sz="36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3FAA54"/>
                </a:solidFill>
                <a:latin typeface="Consolas"/>
                <a:cs typeface="Consolas"/>
              </a:rPr>
              <a:t>--&gt;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html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701800" y="2220263"/>
            <a:ext cx="983467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699" algn="ctr">
              <a:buSzPct val="75000"/>
              <a:tabLst>
                <a:tab pos="410209" algn="l"/>
                <a:tab pos="410845" algn="l"/>
              </a:tabLst>
            </a:pPr>
            <a:r>
              <a:rPr lang="en-US" sz="48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Comments are great </a:t>
            </a:r>
            <a:r>
              <a:rPr lang="en-US" sz="48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--&gt;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000" dirty="0">
              <a:solidFill>
                <a:srgbClr val="5F5F5F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Are 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the user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their</a:t>
            </a:r>
            <a:r>
              <a:rPr sz="3200" spc="-1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Great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leaving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notes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yourself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r>
              <a:rPr sz="3200" spc="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developers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Can be seen in “view source”</a:t>
            </a:r>
          </a:p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endParaRPr lang="en-US" sz="30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8300" y="406400"/>
            <a:ext cx="46412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&lt;!--HTML</a:t>
            </a:r>
            <a:r>
              <a:rPr sz="5000" spc="-100" dirty="0"/>
              <a:t> </a:t>
            </a:r>
            <a:r>
              <a:rPr sz="5000" dirty="0"/>
              <a:t>COMMENTS--&gt;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473200" y="2464811"/>
            <a:ext cx="98346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ct val="100000"/>
              </a:lnSpc>
              <a:buSzPct val="75000"/>
              <a:tabLst>
                <a:tab pos="410209" algn="l"/>
                <a:tab pos="41084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Sometimes they don’t really have a point…</a:t>
            </a: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endParaRPr sz="3600" dirty="0"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979497" y="3886200"/>
            <a:ext cx="110388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9032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</a:t>
            </a:r>
            <a:r>
              <a:rPr sz="5000" spc="-100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2834" y="2362200"/>
            <a:ext cx="9785985" cy="447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07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b="1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 for a valid HTML document</a:t>
            </a:r>
          </a:p>
          <a:p>
            <a:pPr marL="438784" indent="-426084">
              <a:lnSpc>
                <a:spcPct val="100000"/>
              </a:lnSpc>
              <a:spcBef>
                <a:spcPts val="1955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Holds i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 document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 that is (mostly)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visible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the user</a:t>
            </a:r>
            <a:endParaRPr sz="3200" dirty="0">
              <a:latin typeface="Georgia"/>
              <a:cs typeface="Georgia"/>
            </a:endParaRPr>
          </a:p>
          <a:p>
            <a:pPr marL="438784" marR="5080" indent="-426084">
              <a:lnSpc>
                <a:spcPct val="113399"/>
              </a:lnSpc>
              <a:spcBef>
                <a:spcPts val="1540"/>
              </a:spcBef>
              <a:buSzPct val="75000"/>
              <a:buFont typeface="Lora"/>
              <a:buChar char="•"/>
              <a:tabLst>
                <a:tab pos="438784" algn="l"/>
                <a:tab pos="43942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 and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4143" y="7397662"/>
            <a:ext cx="6603365" cy="137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&lt;!-- metadata and resources</a:t>
            </a:r>
            <a:r>
              <a:rPr sz="2600" spc="-65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Harrington"/>
              </a:rPr>
              <a:t>--</a:t>
            </a:r>
            <a:r>
              <a:rPr sz="2600" dirty="0">
                <a:solidFill>
                  <a:srgbClr val="3FAA54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6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6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8835" y="0"/>
            <a:ext cx="13013635" cy="1796544"/>
          </a:xfrm>
          <a:custGeom>
            <a:avLst/>
            <a:gdLst/>
            <a:ahLst/>
            <a:cxnLst/>
            <a:rect l="l" t="t" r="r" b="b"/>
            <a:pathLst>
              <a:path w="13004800" h="1613535">
                <a:moveTo>
                  <a:pt x="0" y="1613433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13433"/>
                </a:lnTo>
                <a:lnTo>
                  <a:pt x="0" y="1613433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78000" y="3124200"/>
            <a:ext cx="8507095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Five sessions over a six-week period</a:t>
            </a: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marR="29654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Thursdays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Jan</a:t>
            </a:r>
            <a:r>
              <a:rPr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1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Feb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8</a:t>
            </a:r>
            <a:r>
              <a:rPr sz="3300" dirty="0" smtClean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spc="-60" dirty="0" smtClean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from  6:30-9:30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p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m</a:t>
            </a:r>
            <a:r>
              <a:rPr lang="en-US" sz="3300" dirty="0" smtClean="0">
                <a:solidFill>
                  <a:srgbClr val="5F5F5F"/>
                </a:solidFill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10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minute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break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somewhere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middle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No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grades, no</a:t>
            </a:r>
            <a:r>
              <a:rPr sz="33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tests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feedback </a:t>
            </a:r>
            <a:r>
              <a:rPr sz="3300" spc="10" dirty="0">
                <a:solidFill>
                  <a:srgbClr val="5F5F5F"/>
                </a:solidFill>
                <a:latin typeface="Georgia"/>
                <a:cs typeface="Georgia"/>
              </a:rPr>
              <a:t>highly</a:t>
            </a:r>
            <a:r>
              <a:rPr sz="3300" spc="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encouraged!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5900" y="534035"/>
            <a:ext cx="326580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CLASS</a:t>
            </a:r>
            <a:r>
              <a:rPr sz="5000" spc="-100" dirty="0"/>
              <a:t> </a:t>
            </a:r>
            <a:r>
              <a:rPr sz="5000" dirty="0"/>
              <a:t>SCHEDULE</a:t>
            </a:r>
          </a:p>
        </p:txBody>
      </p:sp>
      <p:sp>
        <p:nvSpPr>
          <p:cNvPr id="5" name="object 5"/>
          <p:cNvSpPr/>
          <p:nvPr/>
        </p:nvSpPr>
        <p:spPr>
          <a:xfrm>
            <a:off x="4398276" y="577355"/>
            <a:ext cx="641845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8300" y="406400"/>
            <a:ext cx="210693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50" dirty="0"/>
              <a:t>META</a:t>
            </a:r>
            <a:r>
              <a:rPr sz="5000" spc="-80" dirty="0"/>
              <a:t> </a:t>
            </a:r>
            <a:r>
              <a:rPr sz="5000" spc="-50" dirty="0"/>
              <a:t>TAGS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46200" y="2514600"/>
            <a:ext cx="9982200" cy="429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014" algn="ctr">
              <a:lnSpc>
                <a:spcPct val="116700"/>
              </a:lnSpc>
              <a:spcBef>
                <a:spcPts val="3735"/>
              </a:spcBef>
              <a:tabLst>
                <a:tab pos="520065" algn="l"/>
                <a:tab pos="520700" algn="l"/>
              </a:tabLst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8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meta </a:t>
            </a:r>
            <a:r>
              <a:rPr lang="en-US" sz="4800" spc="-5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charset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="UTF-8"</a:t>
            </a:r>
            <a:r>
              <a:rPr lang="en-US" sz="4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4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800" dirty="0">
              <a:latin typeface="Consolas" panose="020B0609020204030204" pitchFamily="49" charset="0"/>
              <a:cs typeface="Courier New"/>
            </a:endParaRPr>
          </a:p>
          <a:p>
            <a:pPr marL="520700" marR="120014" indent="-508000">
              <a:lnSpc>
                <a:spcPct val="116700"/>
              </a:lnSpc>
              <a:spcBef>
                <a:spcPts val="373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Used to specify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"meta" information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to the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browser  like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description, author, search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engine 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keywords, and character</a:t>
            </a:r>
            <a:r>
              <a:rPr sz="30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encoding</a:t>
            </a:r>
            <a:endParaRPr sz="3000" dirty="0">
              <a:latin typeface="Georgia"/>
              <a:cs typeface="Georgia"/>
            </a:endParaRPr>
          </a:p>
          <a:p>
            <a:pPr marL="520700" marR="5080" indent="-508000">
              <a:lnSpc>
                <a:spcPct val="116700"/>
              </a:lnSpc>
              <a:spcBef>
                <a:spcPts val="199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UTF-8 represents Unicode,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system to handle text  consistently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a variety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languages.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991" y="7309260"/>
            <a:ext cx="9595485" cy="161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="author"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="Your Name"</a:t>
            </a:r>
            <a:r>
              <a:rPr sz="24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2400" dirty="0">
              <a:latin typeface="Consolas"/>
              <a:cs typeface="Consolas"/>
            </a:endParaRPr>
          </a:p>
          <a:p>
            <a:pPr marL="52768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7F007F"/>
                </a:solidFill>
                <a:latin typeface="Consolas"/>
                <a:cs typeface="Consolas"/>
              </a:rPr>
              <a:t>meta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="description"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="A thrilling page"/&gt;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2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sz="2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68400" y="2514600"/>
            <a:ext cx="9601200" cy="416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nsolas"/>
            </a:endParaRPr>
          </a:p>
          <a:p>
            <a:pPr marL="744220">
              <a:lnSpc>
                <a:spcPct val="100000"/>
              </a:lnSpc>
            </a:pPr>
            <a:endParaRPr sz="4000" dirty="0">
              <a:latin typeface="Consolas" panose="020B0609020204030204" pitchFamily="49" charset="0"/>
              <a:cs typeface="Times New Roman"/>
            </a:endParaRPr>
          </a:p>
          <a:p>
            <a:pPr marL="469899" indent="-457200">
              <a:lnSpc>
                <a:spcPct val="150000"/>
              </a:lnSpc>
              <a:spcBef>
                <a:spcPts val="2515"/>
              </a:spcBef>
              <a:buSzPct val="75000"/>
              <a:buFont typeface="Arial" panose="020B0604020202020204" pitchFamily="34" charset="0"/>
              <a:buChar char="•"/>
              <a:tabLst>
                <a:tab pos="410209" algn="l"/>
                <a:tab pos="410845" algn="l"/>
              </a:tabLst>
            </a:pP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Displays </a:t>
            </a:r>
            <a:r>
              <a:rPr sz="3000" dirty="0">
                <a:solidFill>
                  <a:srgbClr val="5F5F5F"/>
                </a:solidFill>
                <a:latin typeface="Georgia"/>
                <a:cs typeface="Georgia"/>
              </a:rPr>
              <a:t>in </a:t>
            </a:r>
            <a:r>
              <a:rPr sz="30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000" spc="-1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000" spc="-5" dirty="0">
                <a:solidFill>
                  <a:srgbClr val="5F5F5F"/>
                </a:solidFill>
                <a:latin typeface="Georgia"/>
                <a:cs typeface="Georgia"/>
              </a:rPr>
              <a:t>browser tab</a:t>
            </a:r>
          </a:p>
          <a:p>
            <a:pPr marL="410209" indent="-397510">
              <a:lnSpc>
                <a:spcPct val="150000"/>
              </a:lnSpc>
              <a:spcBef>
                <a:spcPts val="251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000" b="1" spc="-5" dirty="0">
                <a:solidFill>
                  <a:srgbClr val="5F5F5F"/>
                </a:solidFill>
                <a:latin typeface="Georgia"/>
                <a:cs typeface="Georgia"/>
              </a:rPr>
              <a:t>Required </a:t>
            </a:r>
            <a:r>
              <a:rPr lang="en-US" sz="3000" dirty="0">
                <a:solidFill>
                  <a:srgbClr val="5F5F5F"/>
                </a:solidFill>
                <a:latin typeface="Georgia"/>
                <a:cs typeface="Georgia"/>
              </a:rPr>
              <a:t>inside 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0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30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endParaRPr lang="en-US" sz="3000" dirty="0">
              <a:latin typeface="Georgia"/>
              <a:cs typeface="Georgia"/>
            </a:endParaRPr>
          </a:p>
          <a:p>
            <a:pPr marL="12699">
              <a:lnSpc>
                <a:spcPct val="100000"/>
              </a:lnSpc>
              <a:spcBef>
                <a:spcPts val="2515"/>
              </a:spcBef>
              <a:buSzPct val="75000"/>
              <a:tabLst>
                <a:tab pos="410209" algn="l"/>
                <a:tab pos="410845" algn="l"/>
              </a:tabLst>
            </a:pP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6825552" y="3451192"/>
            <a:ext cx="6001448" cy="4930808"/>
            <a:chOff x="7249836" y="1898705"/>
            <a:chExt cx="5780364" cy="4749165"/>
          </a:xfrm>
        </p:grpSpPr>
        <p:grpSp>
          <p:nvGrpSpPr>
            <p:cNvPr id="11" name="Group 10"/>
            <p:cNvGrpSpPr/>
            <p:nvPr/>
          </p:nvGrpSpPr>
          <p:grpSpPr>
            <a:xfrm>
              <a:off x="7249836" y="1898705"/>
              <a:ext cx="5780364" cy="4749165"/>
              <a:chOff x="7208083" y="1893486"/>
              <a:chExt cx="5780364" cy="4749165"/>
            </a:xfrm>
          </p:grpSpPr>
          <p:pic>
            <p:nvPicPr>
              <p:cNvPr id="13" name="Picture 2" descr="laptop_PNG8915.png (2046×1681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8083" y="1893486"/>
                <a:ext cx="5780364" cy="474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234" y="2743200"/>
                <a:ext cx="3208316" cy="2007489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9016" y="2648013"/>
              <a:ext cx="3436468" cy="2192706"/>
            </a:xfrm>
            <a:prstGeom prst="rect">
              <a:avLst/>
            </a:prstGeom>
          </p:spPr>
        </p:pic>
      </p:grpSp>
      <p:sp>
        <p:nvSpPr>
          <p:cNvPr id="18" name="Right Arrow 17"/>
          <p:cNvSpPr/>
          <p:nvPr/>
        </p:nvSpPr>
        <p:spPr>
          <a:xfrm>
            <a:off x="6237725" y="3892544"/>
            <a:ext cx="1981200" cy="1211708"/>
          </a:xfrm>
          <a:prstGeom prst="rightArrow">
            <a:avLst/>
          </a:prstGeom>
          <a:solidFill>
            <a:srgbClr val="C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300" y="406400"/>
            <a:ext cx="18535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TITLE</a:t>
            </a:r>
            <a:r>
              <a:rPr sz="5000" spc="-95" dirty="0"/>
              <a:t> </a:t>
            </a:r>
            <a:r>
              <a:rPr sz="5000" spc="-65" dirty="0"/>
              <a:t>TAG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148029" y="2523292"/>
            <a:ext cx="94691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>
              <a:lnSpc>
                <a:spcPct val="100000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 panose="020B0609020204030204" pitchFamily="49" charset="0"/>
                <a:cs typeface="Consolas"/>
              </a:rPr>
              <a:t>title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My First</a:t>
            </a:r>
            <a:r>
              <a:rPr lang="en-US" sz="4400" spc="-8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 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nsolas"/>
              </a:rPr>
              <a:t>Page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title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054600" y="5572623"/>
            <a:ext cx="7249743" cy="3436925"/>
            <a:chOff x="4586657" y="5613375"/>
            <a:chExt cx="7922843" cy="3756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00" y="5613375"/>
              <a:ext cx="6934200" cy="375602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4586657" y="7523074"/>
              <a:ext cx="2091416" cy="1441942"/>
            </a:xfrm>
            <a:prstGeom prst="rightArrow">
              <a:avLst/>
            </a:prstGeom>
            <a:solidFill>
              <a:srgbClr val="CB3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89000" y="3922366"/>
            <a:ext cx="937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2995"/>
              </a:spcBef>
              <a:buSzPct val="75000"/>
              <a:buFont typeface="Lora"/>
              <a:buChar char="•"/>
              <a:tabLst>
                <a:tab pos="410209" algn="l"/>
                <a:tab pos="410845" algn="l"/>
                <a:tab pos="453390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Name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of the</a:t>
            </a:r>
            <a:r>
              <a:rPr lang="en-US" sz="3200" spc="3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page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when page is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bookmarked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Lora"/>
              <a:buChar char="•"/>
            </a:pPr>
            <a:endParaRPr lang="en-US" sz="3200" dirty="0">
              <a:latin typeface="Georgia" panose="02040502050405020303" pitchFamily="18" charset="0"/>
              <a:cs typeface="Times New Roman"/>
            </a:endParaRPr>
          </a:p>
          <a:p>
            <a:pPr marL="410209" indent="-397510">
              <a:lnSpc>
                <a:spcPct val="100000"/>
              </a:lnSpc>
              <a:buSzPct val="75000"/>
              <a:buFont typeface="Lora"/>
              <a:buChar char="•"/>
              <a:tabLst>
                <a:tab pos="410209" algn="l"/>
                <a:tab pos="410845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title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the page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in search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results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on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Google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or</a:t>
            </a:r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Bing)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0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4600" y="406400"/>
            <a:ext cx="2891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267777" y="2362200"/>
            <a:ext cx="9578975" cy="5945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8005">
              <a:lnSpc>
                <a:spcPct val="100000"/>
              </a:lnSpc>
            </a:pP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&gt;&lt;/</a:t>
            </a:r>
            <a:r>
              <a:rPr sz="6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body</a:t>
            </a:r>
            <a:r>
              <a:rPr sz="6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70485">
              <a:spcBef>
                <a:spcPts val="4605"/>
              </a:spcBef>
              <a:buSzPct val="75000"/>
              <a:tabLst>
                <a:tab pos="497205" algn="l"/>
                <a:tab pos="497840" algn="l"/>
              </a:tabLst>
            </a:pP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The part of the HTML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document that’s </a:t>
            </a:r>
            <a:r>
              <a:rPr lang="en-US" sz="3200" dirty="0">
                <a:solidFill>
                  <a:srgbClr val="5F5F5F"/>
                </a:solidFill>
                <a:latin typeface="Georgia"/>
                <a:cs typeface="Georgia"/>
              </a:rPr>
              <a:t>visible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to the</a:t>
            </a:r>
            <a:r>
              <a:rPr lang="en-US" sz="32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user</a:t>
            </a:r>
            <a:endParaRPr sz="3200" dirty="0">
              <a:latin typeface="Georgia"/>
              <a:cs typeface="Georgia"/>
            </a:endParaRPr>
          </a:p>
          <a:p>
            <a:pPr marL="497205" marR="5080" indent="-426720">
              <a:spcBef>
                <a:spcPts val="815"/>
              </a:spcBef>
              <a:buSzPct val="75000"/>
              <a:buFont typeface="Lora"/>
              <a:buChar char="•"/>
              <a:tabLst>
                <a:tab pos="497205" algn="l"/>
                <a:tab pos="49784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Contains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all content of the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document,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such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as tags,  links, images,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tables,</a:t>
            </a:r>
            <a:r>
              <a:rPr sz="3200" spc="-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etc.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  <a:p>
            <a:pPr marL="767080">
              <a:lnSpc>
                <a:spcPct val="100000"/>
              </a:lnSpc>
              <a:spcBef>
                <a:spcPts val="1250"/>
              </a:spcBef>
            </a:pP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&lt;!-- all my sweet content</a:t>
            </a:r>
            <a:r>
              <a:rPr sz="3200" spc="-85" dirty="0">
                <a:solidFill>
                  <a:srgbClr val="00AA0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AA00"/>
                </a:solidFill>
                <a:latin typeface="Consolas"/>
                <a:cs typeface="Consolas"/>
              </a:rPr>
              <a:t>--&gt;</a:t>
            </a:r>
            <a:endParaRPr sz="32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500" y="406400"/>
            <a:ext cx="44983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MAJOR </a:t>
            </a:r>
            <a:r>
              <a:rPr sz="5000" spc="-20" dirty="0"/>
              <a:t>BODY</a:t>
            </a:r>
            <a:r>
              <a:rPr sz="5000" spc="-95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07260" y="2385821"/>
            <a:ext cx="9371330" cy="6535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for dividing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up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your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sz="32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content</a:t>
            </a:r>
            <a:endParaRPr lang="en-US" sz="32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Paragraphs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text</a:t>
            </a:r>
            <a:endParaRPr lang="en-US" sz="32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Bulleted,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ordered,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unordered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lang="en-US" sz="32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spc="-4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lang="en-US" sz="3200" b="1" spc="-4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2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endParaRPr sz="3200" dirty="0">
              <a:latin typeface="Georgia"/>
              <a:cs typeface="Georgia"/>
            </a:endParaRPr>
          </a:p>
          <a:p>
            <a:pPr marL="441959" indent="-429259">
              <a:lnSpc>
                <a:spcPct val="100000"/>
              </a:lnSpc>
              <a:spcBef>
                <a:spcPts val="2360"/>
              </a:spcBef>
              <a:buSzPct val="75000"/>
              <a:buFont typeface="Lora"/>
              <a:buChar char="•"/>
              <a:tabLst>
                <a:tab pos="441959" algn="l"/>
                <a:tab pos="442595" algn="l"/>
              </a:tabLst>
            </a:pPr>
            <a:r>
              <a:rPr sz="3200" b="1" dirty="0">
                <a:solidFill>
                  <a:srgbClr val="5F5F5F"/>
                </a:solidFill>
                <a:latin typeface="Georgia"/>
                <a:cs typeface="Georgia"/>
              </a:rPr>
              <a:t>Links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other pages, websites</a:t>
            </a: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resources.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84197" y="2476500"/>
            <a:ext cx="8483600" cy="547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My Page</a:t>
            </a:r>
            <a:r>
              <a:rPr sz="4400" spc="-6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Header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7780" marR="107314">
              <a:lnSpc>
                <a:spcPct val="155400"/>
              </a:lnSpc>
              <a:spcBef>
                <a:spcPts val="2575"/>
              </a:spcBef>
            </a:pPr>
            <a:r>
              <a:rPr sz="3200" b="1" spc="-25" dirty="0">
                <a:solidFill>
                  <a:srgbClr val="5F5F5F"/>
                </a:solidFill>
                <a:latin typeface="Georgia"/>
                <a:cs typeface="Georgia"/>
              </a:rPr>
              <a:t>Headings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range from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most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 least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</a:t>
            </a:r>
            <a:endParaRPr sz="3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706120">
              <a:lnSpc>
                <a:spcPct val="100000"/>
              </a:lnSpc>
            </a:pP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h1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to</a:t>
            </a:r>
            <a:r>
              <a:rPr sz="3200" spc="-14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&lt;</a:t>
            </a:r>
            <a:r>
              <a:rPr sz="3200" spc="-5" dirty="0">
                <a:solidFill>
                  <a:srgbClr val="7F007F"/>
                </a:solidFill>
                <a:latin typeface="Lora"/>
                <a:cs typeface="Lora"/>
              </a:rPr>
              <a:t>h6</a:t>
            </a:r>
            <a:r>
              <a:rPr sz="3200" spc="-5" dirty="0">
                <a:solidFill>
                  <a:srgbClr val="5F5F5F"/>
                </a:solidFill>
                <a:latin typeface="Lora"/>
                <a:cs typeface="Lora"/>
              </a:rPr>
              <a:t>&gt;</a:t>
            </a:r>
            <a:endParaRPr sz="3200" dirty="0">
              <a:latin typeface="Lora"/>
              <a:cs typeface="Lora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Search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en</a:t>
            </a:r>
            <a:r>
              <a:rPr sz="3200" spc="70" dirty="0">
                <a:solidFill>
                  <a:srgbClr val="5F5F5F"/>
                </a:solidFill>
                <a:latin typeface="Georgia"/>
                <a:cs typeface="Georgia"/>
              </a:rPr>
              <a:t>g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ines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use</a:t>
            </a:r>
            <a:r>
              <a:rPr sz="3200" dirty="0">
                <a:solidFill>
                  <a:srgbClr val="5F5F5F"/>
                </a:solidFill>
                <a:latin typeface="Consolas" panose="020B0609020204030204" pitchFamily="49" charset="0"/>
                <a:cs typeface="Georgia"/>
              </a:rPr>
              <a:t>	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&lt;</a:t>
            </a:r>
            <a:r>
              <a:rPr sz="3200" spc="100" dirty="0">
                <a:solidFill>
                  <a:srgbClr val="7F007F"/>
                </a:solidFill>
                <a:latin typeface="Consolas" panose="020B0609020204030204" pitchFamily="49" charset="0"/>
                <a:cs typeface="Lora"/>
              </a:rPr>
              <a:t>h1</a:t>
            </a:r>
            <a:r>
              <a:rPr sz="3200" spc="25" dirty="0">
                <a:solidFill>
                  <a:srgbClr val="5F5F5F"/>
                </a:solidFill>
                <a:latin typeface="Consolas" panose="020B0609020204030204" pitchFamily="49" charset="0"/>
                <a:cs typeface="Lora"/>
              </a:rPr>
              <a:t>&gt;</a:t>
            </a:r>
            <a:r>
              <a:rPr sz="3200" b="1" dirty="0">
                <a:solidFill>
                  <a:srgbClr val="5F5F5F"/>
                </a:solidFill>
                <a:latin typeface="Lora"/>
                <a:cs typeface="Lor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determine 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important information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about the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page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7200" y="406400"/>
            <a:ext cx="19246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HEADINGS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228600" y="2667000"/>
            <a:ext cx="8483600" cy="529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ct val="100000"/>
              </a:lnSpc>
            </a:pP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ing 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h1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solidFill>
                <a:srgbClr val="0000FF"/>
              </a:solidFill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2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h2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3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h3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4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h4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5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h5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lang="en-US" sz="4400" dirty="0">
              <a:latin typeface="Consolas" panose="020B0609020204030204" pitchFamily="49" charset="0"/>
              <a:cs typeface="Courier New"/>
            </a:endParaRPr>
          </a:p>
          <a:p>
            <a:pPr marL="756920">
              <a:lnSpc>
                <a:spcPct val="100000"/>
              </a:lnSpc>
            </a:pP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Heading 6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lang="en-US" sz="44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h6</a:t>
            </a:r>
            <a:r>
              <a:rPr lang="en-US" sz="44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 marL="12700" marR="1287145">
              <a:lnSpc>
                <a:spcPct val="160600"/>
              </a:lnSpc>
              <a:spcBef>
                <a:spcPts val="3445"/>
              </a:spcBef>
              <a:tabLst>
                <a:tab pos="1405255" algn="l"/>
                <a:tab pos="2965450" algn="l"/>
                <a:tab pos="3756660" algn="l"/>
                <a:tab pos="4805680" algn="l"/>
                <a:tab pos="5340985" algn="l"/>
              </a:tabLst>
            </a:pPr>
            <a:endParaRPr sz="32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2210881"/>
            <a:ext cx="3619500" cy="5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10" dirty="0"/>
              <a:t>PARAGRAPHS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955800" y="2679700"/>
            <a:ext cx="9079865" cy="3752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1975" algn="l"/>
              </a:tabLst>
            </a:pP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Hi!</a:t>
            </a:r>
            <a:r>
              <a:rPr sz="44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I’</a:t>
            </a:r>
            <a:r>
              <a:rPr sz="4400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m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a</a:t>
            </a:r>
            <a:r>
              <a:rPr lang="en-US"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sz="4400" spc="-5" dirty="0">
                <a:solidFill>
                  <a:srgbClr val="5F5F5F"/>
                </a:solidFill>
                <a:latin typeface="Consolas" panose="020B0609020204030204" pitchFamily="49" charset="0"/>
                <a:cs typeface="Courier New"/>
              </a:rPr>
              <a:t>paragraph!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p</a:t>
            </a:r>
            <a:r>
              <a:rPr sz="44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endParaRPr sz="4400" dirty="0">
              <a:latin typeface="Consolas" panose="020B0609020204030204" pitchFamily="49" charset="0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</a:pPr>
            <a:endParaRPr sz="3300" dirty="0">
              <a:latin typeface="Times New Roman"/>
              <a:cs typeface="Times New Roman"/>
            </a:endParaRPr>
          </a:p>
          <a:p>
            <a:pPr marL="615315" indent="-542290">
              <a:lnSpc>
                <a:spcPct val="100000"/>
              </a:lnSpc>
              <a:buFont typeface="Symbol"/>
              <a:buChar char=""/>
              <a:tabLst>
                <a:tab pos="615315" algn="l"/>
                <a:tab pos="61595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Browsers automatically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add space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around</a:t>
            </a:r>
            <a:endParaRPr sz="3200" dirty="0">
              <a:latin typeface="Georgia"/>
              <a:cs typeface="Georgia"/>
            </a:endParaRPr>
          </a:p>
          <a:p>
            <a:pPr marL="615315" marR="2080260">
              <a:lnSpc>
                <a:spcPct val="100000"/>
              </a:lnSpc>
            </a:pP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elements (although this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can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be  changed with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CSS)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2400" y="406400"/>
            <a:ext cx="25444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10" dirty="0"/>
              <a:t>layout</a:t>
            </a:r>
            <a:endParaRPr sz="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01331B-CE52-4F2B-BBBA-46C8F1D11A28}"/>
              </a:ext>
            </a:extLst>
          </p:cNvPr>
          <p:cNvSpPr/>
          <p:nvPr/>
        </p:nvSpPr>
        <p:spPr>
          <a:xfrm>
            <a:off x="2463800" y="2895600"/>
            <a:ext cx="8534400" cy="4762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58800"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1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header content</a:t>
            </a:r>
            <a:endParaRPr lang="en-US" sz="3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footer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wraps footer content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  <a:tab pos="21844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indicates that everything inside is related to navigation</a:t>
            </a:r>
          </a:p>
          <a:p>
            <a:pPr marL="571500" lvl="0" indent="-558800">
              <a:spcBef>
                <a:spcPts val="3535"/>
              </a:spcBef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spc="-5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36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97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used to define content sections</a:t>
            </a:r>
          </a:p>
        </p:txBody>
      </p:sp>
    </p:spTree>
    <p:extLst>
      <p:ext uri="{BB962C8B-B14F-4D97-AF65-F5344CB8AC3E}">
        <p14:creationId xmlns:p14="http://schemas.microsoft.com/office/powerpoint/2010/main" val="20835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06527"/>
            <a:ext cx="51346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formatting</a:t>
            </a:r>
            <a:endParaRPr sz="5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11200" y="2376914"/>
            <a:ext cx="12039600" cy="4559279"/>
          </a:xfrm>
          <a:prstGeom prst="rect">
            <a:avLst/>
          </a:prstGeom>
        </p:spPr>
        <p:txBody>
          <a:bodyPr vert="horz" wrap="square" lIns="0" tIns="58374" rIns="0" bIns="0" rtlCol="0">
            <a:spAutoFit/>
          </a:bodyPr>
          <a:lstStyle/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35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</a:t>
            </a:r>
            <a:r>
              <a:rPr sz="4000" spc="-10" dirty="0">
                <a:latin typeface="Georgia" panose="02040502050405020303" pitchFamily="18" charset="0"/>
              </a:rPr>
              <a:t> </a:t>
            </a:r>
            <a:r>
              <a:rPr sz="4000" i="1" spc="-60" dirty="0">
                <a:latin typeface="Georgia" panose="02040502050405020303" pitchFamily="18" charset="0"/>
              </a:rPr>
              <a:t>emphasis</a:t>
            </a:r>
            <a:endParaRPr lang="en-US" sz="4000" i="1" spc="-60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i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italic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98220" marR="5080" lvl="1">
              <a:lnSpc>
                <a:spcPct val="159100"/>
              </a:lnSpc>
            </a:pPr>
            <a:endParaRPr lang="en-US" sz="3600" i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41020" marR="5080">
              <a:lnSpc>
                <a:spcPct val="159100"/>
              </a:lnSpc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000" b="1" spc="50" dirty="0"/>
              <a:t> </a:t>
            </a:r>
            <a:r>
              <a:rPr lang="en-US" sz="4000" spc="-10" dirty="0">
                <a:latin typeface="Georgia" panose="02040502050405020303" pitchFamily="18" charset="0"/>
              </a:rPr>
              <a:t>indicates </a:t>
            </a:r>
            <a:r>
              <a:rPr sz="4000" b="1" spc="45" dirty="0">
                <a:latin typeface="Georgia" panose="02040502050405020303" pitchFamily="18" charset="0"/>
              </a:rPr>
              <a:t>importance</a:t>
            </a:r>
            <a:endParaRPr lang="en-US" sz="4000" b="1" spc="45" dirty="0">
              <a:latin typeface="Georgia" panose="02040502050405020303" pitchFamily="18" charset="0"/>
            </a:endParaRPr>
          </a:p>
          <a:p>
            <a:pPr marL="1569720" marR="5080" lvl="1" indent="-571500">
              <a:buFont typeface="Arial" panose="020B0604020202020204" pitchFamily="34" charset="0"/>
              <a:buChar char="•"/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this displays as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6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bold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600" b="1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01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400" y="2667000"/>
            <a:ext cx="9525000" cy="669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B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asic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rules of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HTML and</a:t>
            </a:r>
            <a:r>
              <a:rPr sz="33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Using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CSS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to style web</a:t>
            </a:r>
            <a:r>
              <a:rPr sz="3300" spc="-1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pages</a:t>
            </a:r>
            <a:endParaRPr sz="33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20" dirty="0">
                <a:solidFill>
                  <a:srgbClr val="5F5F5F"/>
                </a:solidFill>
                <a:latin typeface="Georgia"/>
                <a:cs typeface="Georgia"/>
              </a:rPr>
              <a:t>Website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structure, navigation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,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 and </a:t>
            </a:r>
            <a:r>
              <a:rPr sz="3300" spc="25" dirty="0">
                <a:solidFill>
                  <a:srgbClr val="5F5F5F"/>
                </a:solidFill>
                <a:latin typeface="Georgia"/>
                <a:cs typeface="Georgia"/>
              </a:rPr>
              <a:t>file</a:t>
            </a:r>
            <a:r>
              <a:rPr sz="3300" spc="-9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organization</a:t>
            </a: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Hosting, FTP,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Github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Lora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Overview of </a:t>
            </a:r>
            <a:r>
              <a:rPr lang="en-US" sz="3300" dirty="0" err="1">
                <a:solidFill>
                  <a:srgbClr val="5F5F5F"/>
                </a:solidFill>
                <a:latin typeface="Georgia"/>
                <a:cs typeface="Georgia"/>
              </a:rPr>
              <a:t>Javascript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 and jQuery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The role of the developer </a:t>
            </a:r>
          </a:p>
          <a:p>
            <a:pPr marL="440055" indent="-427355">
              <a:lnSpc>
                <a:spcPct val="100000"/>
              </a:lnSpc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0" y="622680"/>
            <a:ext cx="635000" cy="64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8600" y="533400"/>
            <a:ext cx="4394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course</a:t>
            </a:r>
            <a:r>
              <a:rPr sz="5000" spc="-75" dirty="0"/>
              <a:t> </a:t>
            </a:r>
            <a:r>
              <a:rPr sz="5000" spc="-5" dirty="0"/>
              <a:t>OVERVIEW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8559" y="2260600"/>
            <a:ext cx="721105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latin typeface="Consolas"/>
                <a:cs typeface="Consolas"/>
              </a:rPr>
              <a:t>Kittens&lt;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Unordered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bullets</a:t>
            </a:r>
            <a:endParaRPr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Symbol"/>
              <a:buChar char=""/>
              <a:tabLst>
                <a:tab pos="677545" algn="l"/>
                <a:tab pos="678180" algn="l"/>
              </a:tabLst>
            </a:pP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320800" y="2281663"/>
            <a:ext cx="7687919" cy="6252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944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ts val="5085"/>
              </a:lnSpc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1310005">
              <a:lnSpc>
                <a:spcPct val="100000"/>
              </a:lnSpc>
              <a:spcBef>
                <a:spcPts val="167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lang="en-US" sz="4400" dirty="0">
                <a:latin typeface="Consolas"/>
                <a:cs typeface="Consolas"/>
              </a:rPr>
              <a:t>&lt;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4400" dirty="0">
              <a:latin typeface="Consolas"/>
              <a:cs typeface="Consolas"/>
            </a:endParaRPr>
          </a:p>
          <a:p>
            <a:pPr marL="655320">
              <a:lnSpc>
                <a:spcPct val="100000"/>
              </a:lnSpc>
              <a:spcBef>
                <a:spcPts val="2005"/>
              </a:spcBef>
            </a:pP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44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5080" indent="6350">
              <a:lnSpc>
                <a:spcPct val="108600"/>
              </a:lnSpc>
              <a:spcBef>
                <a:spcPts val="3640"/>
              </a:spcBef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Ordered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lists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appear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in 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by default with</a:t>
            </a:r>
            <a:r>
              <a:rPr lang="en-US" sz="3600" spc="-2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numbers</a:t>
            </a:r>
            <a:endParaRPr lang="en-US" sz="4100" dirty="0">
              <a:latin typeface="Times New Roman"/>
              <a:cs typeface="Times New Roman"/>
            </a:endParaRPr>
          </a:p>
          <a:p>
            <a:pPr marL="677545" indent="-541655">
              <a:lnSpc>
                <a:spcPct val="100000"/>
              </a:lnSpc>
              <a:spcBef>
                <a:spcPts val="3615"/>
              </a:spcBef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Puppies</a:t>
            </a:r>
            <a:endParaRPr lang="en-US" sz="3200" dirty="0">
              <a:latin typeface="Georgia"/>
              <a:cs typeface="Georgia"/>
            </a:endParaRPr>
          </a:p>
          <a:p>
            <a:pPr marL="677545" indent="-541655">
              <a:lnSpc>
                <a:spcPct val="100000"/>
              </a:lnSpc>
              <a:buFont typeface="+mj-lt"/>
              <a:buAutoNum type="arabicPeriod"/>
              <a:tabLst>
                <a:tab pos="677545" algn="l"/>
                <a:tab pos="67818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  <a:cs typeface="Georgia"/>
              </a:rPr>
              <a:t>Kittens</a:t>
            </a:r>
            <a:endParaRPr lang="en-US" sz="32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1900" y="406400"/>
            <a:ext cx="291782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List</a:t>
            </a:r>
            <a:r>
              <a:rPr sz="5000" spc="-100" dirty="0"/>
              <a:t> </a:t>
            </a:r>
            <a:r>
              <a:rPr sz="500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0794" y="2260600"/>
            <a:ext cx="7546975" cy="4961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ts val="5085"/>
              </a:lnSpc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Puppies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R="3810" algn="ctr">
              <a:lnSpc>
                <a:spcPct val="100000"/>
              </a:lnSpc>
              <a:spcBef>
                <a:spcPts val="16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4400" dirty="0">
                <a:solidFill>
                  <a:srgbClr val="5F5F5F"/>
                </a:solidFill>
                <a:latin typeface="Consolas"/>
                <a:cs typeface="Consolas"/>
              </a:rPr>
              <a:t>Kittens</a:t>
            </a:r>
            <a:r>
              <a:rPr sz="4400" dirty="0">
                <a:latin typeface="Consolas"/>
                <a:cs typeface="Consolas"/>
              </a:rPr>
              <a:t>&lt;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 marL="637540">
              <a:lnSpc>
                <a:spcPct val="100000"/>
              </a:lnSpc>
              <a:spcBef>
                <a:spcPts val="2375"/>
              </a:spcBef>
            </a:pP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4400" dirty="0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sz="4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3399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Both unordered and ordered lists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can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only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contain </a:t>
            </a: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list items 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sz="3600" spc="-123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directly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891347" y="4495800"/>
            <a:ext cx="8917305" cy="34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 indent="-434340">
              <a:lnSpc>
                <a:spcPct val="100000"/>
              </a:lnSpc>
              <a:buSzPct val="75000"/>
              <a:buFont typeface="Lora"/>
              <a:buChar char="•"/>
              <a:tabLst>
                <a:tab pos="447040" algn="l"/>
                <a:tab pos="447675" algn="l"/>
                <a:tab pos="1943100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	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do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not have a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closing</a:t>
            </a:r>
            <a:r>
              <a:rPr sz="3200" spc="-6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tag</a:t>
            </a:r>
            <a:endParaRPr sz="3200" dirty="0">
              <a:latin typeface="Georgia"/>
              <a:cs typeface="Georgia"/>
            </a:endParaRPr>
          </a:p>
          <a:p>
            <a:pPr marL="447040" indent="-434340">
              <a:lnSpc>
                <a:spcPct val="100000"/>
              </a:lnSpc>
              <a:spcBef>
                <a:spcPts val="2060"/>
              </a:spcBef>
              <a:buSzPct val="75000"/>
              <a:buFont typeface="Lora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Images have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two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required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b="1" spc="-15" dirty="0">
                <a:solidFill>
                  <a:srgbClr val="5F5F5F"/>
                </a:solidFill>
                <a:latin typeface="Georgia"/>
                <a:cs typeface="Georgia"/>
              </a:rPr>
              <a:t>attributes</a:t>
            </a:r>
            <a:r>
              <a:rPr sz="3200" spc="-15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  <a:endParaRPr sz="3200" dirty="0">
              <a:latin typeface="Georgia"/>
              <a:cs typeface="Georgia"/>
            </a:endParaRPr>
          </a:p>
          <a:p>
            <a:pPr marL="891540" lvl="1" indent="-434975">
              <a:lnSpc>
                <a:spcPct val="100000"/>
              </a:lnSpc>
              <a:spcBef>
                <a:spcPts val="2255"/>
              </a:spcBef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5" dirty="0">
                <a:solidFill>
                  <a:srgbClr val="5F5F5F"/>
                </a:solidFill>
                <a:latin typeface="Georgia"/>
                <a:cs typeface="Georgia"/>
              </a:rPr>
              <a:t>src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is where the </a:t>
            </a:r>
            <a:r>
              <a:rPr sz="3200" spc="25" dirty="0">
                <a:solidFill>
                  <a:srgbClr val="5F5F5F"/>
                </a:solidFill>
                <a:latin typeface="Georgia"/>
                <a:cs typeface="Georgia"/>
              </a:rPr>
              <a:t>file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lives (local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or</a:t>
            </a:r>
            <a:r>
              <a:rPr sz="32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/>
                <a:cs typeface="Georgia"/>
              </a:rPr>
              <a:t>external)</a:t>
            </a:r>
            <a:endParaRPr sz="32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Lor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891540" marR="5080" lvl="1" indent="-434975">
              <a:lnSpc>
                <a:spcPts val="3620"/>
              </a:lnSpc>
              <a:buSzPct val="75000"/>
              <a:buFont typeface="Lora"/>
              <a:buChar char="•"/>
              <a:tabLst>
                <a:tab pos="891540" algn="l"/>
                <a:tab pos="892175" algn="l"/>
              </a:tabLst>
            </a:pPr>
            <a:r>
              <a:rPr sz="3200" b="1" spc="-35" dirty="0">
                <a:solidFill>
                  <a:srgbClr val="5F5F5F"/>
                </a:solidFill>
                <a:latin typeface="Georgia"/>
                <a:cs typeface="Georgia"/>
              </a:rPr>
              <a:t>alt</a:t>
            </a:r>
            <a:r>
              <a:rPr sz="3200" b="1" spc="-2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is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/>
                <a:cs typeface="Georgia"/>
              </a:rPr>
              <a:t>a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95" dirty="0">
                <a:solidFill>
                  <a:srgbClr val="5F5F5F"/>
                </a:solidFill>
                <a:latin typeface="Georgia"/>
                <a:cs typeface="Georgia"/>
              </a:rPr>
              <a:t>description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55" dirty="0">
                <a:solidFill>
                  <a:srgbClr val="5F5F5F"/>
                </a:solidFill>
                <a:latin typeface="Georgia"/>
                <a:cs typeface="Georgia"/>
              </a:rPr>
              <a:t>of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image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80" dirty="0">
                <a:solidFill>
                  <a:srgbClr val="5F5F5F"/>
                </a:solidFill>
                <a:latin typeface="Georgia"/>
                <a:cs typeface="Georgia"/>
              </a:rPr>
              <a:t>(used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70" dirty="0">
                <a:solidFill>
                  <a:srgbClr val="5F5F5F"/>
                </a:solidFill>
                <a:latin typeface="Georgia"/>
                <a:cs typeface="Georgia"/>
              </a:rPr>
              <a:t>for</a:t>
            </a:r>
            <a:r>
              <a:rPr sz="3200" spc="-204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screen 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readers, </a:t>
            </a:r>
            <a:r>
              <a:rPr sz="3200" spc="-85" dirty="0">
                <a:solidFill>
                  <a:srgbClr val="5F5F5F"/>
                </a:solidFill>
                <a:latin typeface="Georgia"/>
                <a:cs typeface="Georgia"/>
              </a:rPr>
              <a:t>search </a:t>
            </a:r>
            <a:r>
              <a:rPr sz="3200" spc="-90" dirty="0">
                <a:solidFill>
                  <a:srgbClr val="5F5F5F"/>
                </a:solidFill>
                <a:latin typeface="Georgia"/>
                <a:cs typeface="Georgia"/>
              </a:rPr>
              <a:t>engines,</a:t>
            </a:r>
            <a:r>
              <a:rPr sz="3200" spc="-4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200" spc="-105" dirty="0">
                <a:solidFill>
                  <a:srgbClr val="5F5F5F"/>
                </a:solidFill>
                <a:latin typeface="Georgia"/>
                <a:cs typeface="Georgia"/>
              </a:rPr>
              <a:t>etc)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9245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5800" y="406400"/>
            <a:ext cx="146685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IMAGES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7964661" y="4197081"/>
            <a:ext cx="4350280" cy="4043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0444" y="2731299"/>
            <a:ext cx="10295255" cy="4798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00"/>
                </a:solidFill>
                <a:latin typeface="Consolas"/>
                <a:cs typeface="Consolas"/>
              </a:rPr>
              <a:t>img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src</a:t>
            </a:r>
            <a:r>
              <a:rPr sz="3000" dirty="0">
                <a:solidFill>
                  <a:srgbClr val="003F00"/>
                </a:solidFill>
                <a:latin typeface="Consolas"/>
                <a:cs typeface="Consolas"/>
              </a:rPr>
              <a:t>="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kitten.jpg</a:t>
            </a:r>
            <a:r>
              <a:rPr sz="3000" dirty="0">
                <a:latin typeface="Consolas"/>
                <a:cs typeface="Consolas"/>
              </a:rPr>
              <a:t>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alt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000" dirty="0">
                <a:solidFill>
                  <a:srgbClr val="0000FF"/>
                </a:solidFill>
                <a:latin typeface="Consolas"/>
                <a:cs typeface="Consolas"/>
              </a:rPr>
              <a:t>Cute</a:t>
            </a:r>
            <a:r>
              <a:rPr sz="30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kitten"</a:t>
            </a:r>
            <a:endParaRPr sz="3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height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="200"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="Ollie"</a:t>
            </a:r>
            <a:r>
              <a:rPr sz="30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822960" marR="5130165" indent="-474345">
              <a:lnSpc>
                <a:spcPts val="291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height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width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resize  images and ensure the page</a:t>
            </a:r>
          </a:p>
          <a:p>
            <a:pPr marL="82296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doesn't jump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22960" marR="4551680" indent="-474345">
              <a:lnSpc>
                <a:spcPct val="93300"/>
              </a:lnSpc>
              <a:buClr>
                <a:srgbClr val="000000"/>
              </a:buClr>
              <a:buFont typeface="Symbol"/>
              <a:buChar char=""/>
              <a:tabLst>
                <a:tab pos="822960" algn="l"/>
                <a:tab pos="823594" algn="l"/>
              </a:tabLst>
            </a:pPr>
            <a:r>
              <a:rPr sz="2800" dirty="0">
                <a:solidFill>
                  <a:srgbClr val="FF5400"/>
                </a:solidFill>
                <a:latin typeface="Consolas"/>
                <a:cs typeface="Consolas"/>
              </a:rPr>
              <a:t>title </a:t>
            </a:r>
            <a:r>
              <a:rPr sz="2800" dirty="0">
                <a:solidFill>
                  <a:srgbClr val="5F5F5F"/>
                </a:solidFill>
                <a:latin typeface="Georgia"/>
                <a:cs typeface="Georgia"/>
              </a:rPr>
              <a:t>is shown as a tooltip in  some browsers when you hover  your mouse over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375" y="393471"/>
            <a:ext cx="5517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Links with the anchor</a:t>
            </a:r>
            <a:r>
              <a:rPr sz="5000" spc="-100" dirty="0"/>
              <a:t> </a:t>
            </a:r>
            <a:r>
              <a:rPr sz="5000" dirty="0"/>
              <a:t>tag</a:t>
            </a:r>
            <a:endParaRPr sz="5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66648" y="2438400"/>
            <a:ext cx="10871504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pt-BR" sz="4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pt-BR" sz="4000" dirty="0">
                <a:latin typeface="Consolas"/>
                <a:cs typeface="Consolas"/>
              </a:rPr>
              <a:t>Google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pt-BR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pt-BR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pt-BR" sz="4000" dirty="0">
              <a:latin typeface="Consolas"/>
              <a:cs typeface="Consolas"/>
            </a:endParaRPr>
          </a:p>
          <a:p>
            <a:pPr marL="643890" indent="-541655" algn="ctr">
              <a:lnSpc>
                <a:spcPct val="100000"/>
              </a:lnSpc>
              <a:buSzPct val="114285"/>
              <a:buFont typeface="Symbol"/>
              <a:buChar char=""/>
              <a:tabLst>
                <a:tab pos="643890" algn="l"/>
                <a:tab pos="644525" algn="l"/>
              </a:tabLst>
            </a:pPr>
            <a:endParaRPr lang="en-US" sz="4000" spc="-5" dirty="0"/>
          </a:p>
          <a:p>
            <a:pPr marL="102235" algn="l">
              <a:buSzPct val="114285"/>
              <a:tabLst>
                <a:tab pos="643890" algn="l"/>
                <a:tab pos="644525" algn="l"/>
              </a:tabLst>
            </a:pPr>
            <a:r>
              <a:rPr lang="en-US" sz="4000" spc="-5" dirty="0"/>
              <a:t> The </a:t>
            </a:r>
            <a:r>
              <a:rPr lang="en-US" sz="4000" dirty="0"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4000" dirty="0">
                <a:latin typeface="Consolas"/>
                <a:cs typeface="Consolas"/>
              </a:rPr>
              <a:t>&gt;</a:t>
            </a:r>
            <a:r>
              <a:rPr lang="en-US" sz="4000" spc="-950" dirty="0">
                <a:latin typeface="Consolas"/>
                <a:cs typeface="Consolas"/>
              </a:rPr>
              <a:t> </a:t>
            </a:r>
            <a:r>
              <a:rPr lang="en-US" sz="4000" spc="10" dirty="0">
                <a:latin typeface="Georgia" panose="02040502050405020303" pitchFamily="18" charset="0"/>
              </a:rPr>
              <a:t>element defines </a:t>
            </a:r>
            <a:r>
              <a:rPr lang="en-US" sz="4000" dirty="0">
                <a:latin typeface="Georgia" panose="02040502050405020303" pitchFamily="18" charset="0"/>
              </a:rPr>
              <a:t>an </a:t>
            </a:r>
            <a:r>
              <a:rPr lang="en-US" sz="4000" spc="-5" dirty="0">
                <a:latin typeface="Georgia" panose="02040502050405020303" pitchFamily="18" charset="0"/>
              </a:rPr>
              <a:t>"anchor" </a:t>
            </a:r>
            <a:r>
              <a:rPr lang="en-US" sz="4000" dirty="0">
                <a:latin typeface="Georgia" panose="02040502050405020303" pitchFamily="18" charset="0"/>
              </a:rPr>
              <a:t>or link</a:t>
            </a:r>
          </a:p>
          <a:p>
            <a:pPr marL="102235" algn="ctr">
              <a:buSzPct val="114285"/>
              <a:tabLst>
                <a:tab pos="643890" algn="l"/>
                <a:tab pos="644525" algn="l"/>
              </a:tabLst>
            </a:pPr>
            <a:endParaRPr sz="2800" dirty="0">
              <a:latin typeface="Consolas"/>
              <a:cs typeface="Consolas"/>
            </a:endParaRPr>
          </a:p>
          <a:p>
            <a:pPr marL="643890" marR="1165860" indent="-541655">
              <a:spcBef>
                <a:spcPts val="1855"/>
              </a:spcBef>
              <a:buFont typeface="Symbol"/>
              <a:buChar char=""/>
              <a:tabLst>
                <a:tab pos="643890" algn="l"/>
                <a:tab pos="644525" algn="l"/>
              </a:tabLst>
            </a:pPr>
            <a:r>
              <a:rPr sz="3600" dirty="0">
                <a:latin typeface="Georgia" panose="02040502050405020303" pitchFamily="18" charset="0"/>
              </a:rPr>
              <a:t>Anything inside </a:t>
            </a:r>
            <a:r>
              <a:rPr sz="3600" dirty="0">
                <a:latin typeface="Consolas"/>
                <a:cs typeface="Consolas"/>
              </a:rPr>
              <a:t>&lt;</a:t>
            </a:r>
            <a:r>
              <a:rPr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600" dirty="0">
                <a:latin typeface="Consolas"/>
                <a:cs typeface="Consolas"/>
              </a:rPr>
              <a:t>&gt;</a:t>
            </a:r>
            <a:r>
              <a:rPr sz="3600" spc="-1035" dirty="0">
                <a:latin typeface="Consolas"/>
                <a:cs typeface="Consolas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is clickable</a:t>
            </a:r>
            <a:r>
              <a:rPr lang="en-US" sz="3600" dirty="0">
                <a:latin typeface="Georgia" panose="02040502050405020303" pitchFamily="18" charset="0"/>
              </a:rPr>
              <a:t> – c</a:t>
            </a:r>
            <a:r>
              <a:rPr sz="3600" spc="-5" dirty="0">
                <a:latin typeface="Georgia" panose="02040502050405020303" pitchFamily="18" charset="0"/>
              </a:rPr>
              <a:t>an </a:t>
            </a:r>
            <a:r>
              <a:rPr sz="3600" dirty="0">
                <a:latin typeface="Georgia" panose="02040502050405020303" pitchFamily="18" charset="0"/>
              </a:rPr>
              <a:t>be text, an  image, or any </a:t>
            </a:r>
            <a:r>
              <a:rPr sz="3600" spc="-5" dirty="0">
                <a:latin typeface="Georgia" panose="02040502050405020303" pitchFamily="18" charset="0"/>
              </a:rPr>
              <a:t>other </a:t>
            </a:r>
            <a:r>
              <a:rPr sz="3600" dirty="0">
                <a:latin typeface="Georgia" panose="02040502050405020303" pitchFamily="18" charset="0"/>
              </a:rPr>
              <a:t>valid</a:t>
            </a:r>
            <a:r>
              <a:rPr sz="3600" spc="-100" dirty="0">
                <a:latin typeface="Georgia" panose="02040502050405020303" pitchFamily="18" charset="0"/>
              </a:rPr>
              <a:t> </a:t>
            </a:r>
            <a:r>
              <a:rPr sz="3600" dirty="0">
                <a:latin typeface="Georgia" panose="02040502050405020303" pitchFamily="18" charset="0"/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Some</a:t>
            </a:r>
            <a:r>
              <a:rPr sz="5000" spc="-100" dirty="0"/>
              <a:t> </a:t>
            </a:r>
            <a:r>
              <a:rPr sz="5000" dirty="0"/>
              <a:t>&lt;A&gt;ttributes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0067290" cy="520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="http://google.com"</a:t>
            </a:r>
            <a:r>
              <a:rPr sz="30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="Search"  </a:t>
            </a:r>
            <a:r>
              <a:rPr sz="30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="_blank"&gt;</a:t>
            </a:r>
            <a:r>
              <a:rPr sz="3000" dirty="0">
                <a:solidFill>
                  <a:srgbClr val="5F5F5F"/>
                </a:solidFill>
                <a:latin typeface="Consolas"/>
                <a:cs typeface="Consolas"/>
              </a:rPr>
              <a:t>Google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sz="30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sz="3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30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905510" marR="146685" indent="-434975">
              <a:lnSpc>
                <a:spcPct val="109300"/>
              </a:lnSpc>
              <a:spcBef>
                <a:spcPts val="2510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sz="3200" spc="-95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URL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where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 should send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 user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marR="5080" indent="-434975">
              <a:lnSpc>
                <a:spcPct val="116700"/>
              </a:lnSpc>
              <a:spcBef>
                <a:spcPts val="332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title</a:t>
            </a:r>
            <a:r>
              <a:rPr sz="3200" spc="-1010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appears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tooltip when you mouse over 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link.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screen</a:t>
            </a:r>
            <a:r>
              <a:rPr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readers</a:t>
            </a:r>
            <a:endParaRPr sz="3200" dirty="0">
              <a:latin typeface="Georgia" panose="02040502050405020303" pitchFamily="18" charset="0"/>
              <a:cs typeface="Lora"/>
            </a:endParaRPr>
          </a:p>
          <a:p>
            <a:pPr marL="905510" indent="-434975">
              <a:lnSpc>
                <a:spcPct val="100000"/>
              </a:lnSpc>
              <a:spcBef>
                <a:spcPts val="2995"/>
              </a:spcBef>
              <a:buClr>
                <a:srgbClr val="5F5F5F"/>
              </a:buClr>
              <a:buSzPct val="75000"/>
              <a:buFont typeface="Lora"/>
              <a:buChar char="•"/>
              <a:tabLst>
                <a:tab pos="905510" algn="l"/>
                <a:tab pos="906144" algn="l"/>
              </a:tabLst>
            </a:pPr>
            <a:r>
              <a:rPr sz="3200" dirty="0">
                <a:solidFill>
                  <a:srgbClr val="FF5400"/>
                </a:solidFill>
                <a:latin typeface="Consolas"/>
                <a:cs typeface="Consolas"/>
              </a:rPr>
              <a:t>target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sz="3200" dirty="0">
                <a:solidFill>
                  <a:srgbClr val="0000FF"/>
                </a:solidFill>
                <a:latin typeface="Consolas"/>
                <a:cs typeface="Consolas"/>
              </a:rPr>
              <a:t>_blank</a:t>
            </a:r>
            <a:r>
              <a:rPr sz="3200" dirty="0">
                <a:solidFill>
                  <a:srgbClr val="5F5F5F"/>
                </a:solidFill>
                <a:latin typeface="Consolas"/>
                <a:cs typeface="Consolas"/>
              </a:rPr>
              <a:t>"</a:t>
            </a:r>
            <a:r>
              <a:rPr sz="3200" spc="-10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opens link in a new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tab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398716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err="1"/>
              <a:t>Url-scuse</a:t>
            </a:r>
            <a:r>
              <a:rPr lang="en-US" sz="5000" dirty="0"/>
              <a:t> me?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383734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4333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URL stands for “Uniform Resource Locator”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Uniform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it is a global standard</a:t>
            </a:r>
          </a:p>
          <a:p>
            <a:pPr marL="12700" marR="124333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43330">
              <a:lnSpc>
                <a:spcPct val="100000"/>
              </a:lnSpc>
            </a:pPr>
            <a:r>
              <a:rPr lang="en-US"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Resource Locator</a:t>
            </a:r>
          </a:p>
          <a:p>
            <a:pPr marL="12700" marR="1243330">
              <a:lnSpc>
                <a:spcPct val="10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because that’s what an URL does – it locates a resource that lives on the internet</a:t>
            </a:r>
            <a:endParaRPr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04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9534" y="377126"/>
            <a:ext cx="51746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Relative file Paths</a:t>
            </a:r>
            <a:endParaRPr sz="5000" dirty="0"/>
          </a:p>
        </p:txBody>
      </p:sp>
      <p:sp>
        <p:nvSpPr>
          <p:cNvPr id="4" name="object 4"/>
          <p:cNvSpPr txBox="1"/>
          <p:nvPr/>
        </p:nvSpPr>
        <p:spPr>
          <a:xfrm>
            <a:off x="1062266" y="2217343"/>
            <a:ext cx="11231334" cy="676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621665" algn="l"/>
                <a:tab pos="622300" algn="l"/>
              </a:tabLst>
            </a:pP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Relative paths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URLs that go to a resource in  relation to the page you’re on</a:t>
            </a:r>
            <a:endParaRPr lang="en-US" sz="36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55955" marR="243204" indent="-457200">
              <a:lnSpc>
                <a:spcPct val="142000"/>
              </a:lnSpc>
              <a:spcBef>
                <a:spcPts val="3190"/>
              </a:spcBef>
              <a:buFont typeface="Arial" panose="020B0604020202020204" pitchFamily="34" charset="0"/>
              <a:buChar char="•"/>
              <a:tabLst>
                <a:tab pos="808355" algn="l"/>
                <a:tab pos="808990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Resources “local” to you should all be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relative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paths 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(your images, HTML documents, fonts,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CSS,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and JS</a:t>
            </a:r>
            <a:r>
              <a:rPr lang="en-US" sz="3200" spc="-1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files)</a:t>
            </a:r>
            <a:endParaRPr lang="en-US" sz="3200" dirty="0">
              <a:latin typeface="Georgia" panose="02040502050405020303" pitchFamily="18" charset="0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kern="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="</a:t>
            </a:r>
            <a:r>
              <a:rPr lang="en-US" sz="2800" kern="0" dirty="0">
                <a:solidFill>
                  <a:srgbClr val="0000FF"/>
                </a:solidFill>
                <a:latin typeface="Consolas"/>
                <a:cs typeface="Consolas"/>
              </a:rPr>
              <a:t>other-page.html</a:t>
            </a:r>
            <a:r>
              <a:rPr lang="en-US" sz="2800" kern="0" dirty="0">
                <a:solidFill>
                  <a:srgbClr val="5F5F5F"/>
                </a:solidFill>
                <a:latin typeface="Consolas"/>
                <a:cs typeface="Consolas"/>
              </a:rPr>
              <a:t>"&gt;Link to another</a:t>
            </a:r>
            <a:r>
              <a:rPr lang="en-US" sz="2800" kern="0" spc="-6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page on my website&lt;/</a:t>
            </a:r>
            <a:r>
              <a:rPr lang="en-US" sz="2800" kern="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kern="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</a:p>
          <a:p>
            <a:pPr>
              <a:spcBef>
                <a:spcPts val="1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92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	                        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same folder)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img</a:t>
            </a:r>
            <a:r>
              <a:rPr lang="en-US" sz="2800" spc="-5" dirty="0">
                <a:solidFill>
                  <a:srgbClr val="7F007F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spc="-5" dirty="0" err="1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src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="../images/image.gif" </a:t>
            </a:r>
            <a:r>
              <a:rPr lang="en-US" sz="2800" i="1" spc="-5" dirty="0">
                <a:solidFill>
                  <a:srgbClr val="0000FF"/>
                </a:solidFill>
                <a:latin typeface="Consolas" panose="020B0609020204030204" pitchFamily="49" charset="0"/>
                <a:cs typeface="Vivaldi"/>
              </a:rPr>
              <a:t>/</a:t>
            </a:r>
            <a:r>
              <a:rPr lang="en-US" sz="2800" spc="-5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&gt;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 (image is </a:t>
            </a:r>
            <a:r>
              <a:rPr lang="en-US" sz="2800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in </a:t>
            </a:r>
            <a:r>
              <a:rPr lang="en-US" sz="2800" spc="-5" dirty="0">
                <a:solidFill>
                  <a:srgbClr val="525252"/>
                </a:solidFill>
                <a:latin typeface="Georgia" panose="02040502050405020303" pitchFamily="18" charset="0"/>
                <a:cs typeface="Georgia"/>
              </a:rPr>
              <a:t>parent folder)</a:t>
            </a:r>
            <a:endParaRPr lang="en-US" sz="2800" kern="0" dirty="0">
              <a:solidFill>
                <a:srgbClr val="5F5F5F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9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836" y="2312352"/>
            <a:ext cx="10886440" cy="598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622300" algn="l"/>
              </a:tabLst>
            </a:pPr>
            <a:r>
              <a:rPr sz="3600" b="1" dirty="0">
                <a:solidFill>
                  <a:srgbClr val="5F5F5F"/>
                </a:solidFill>
                <a:latin typeface="Georgia"/>
                <a:cs typeface="Georgia"/>
              </a:rPr>
              <a:t>Absolute paths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URLs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start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with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b="1" spc="-5" dirty="0">
                <a:solidFill>
                  <a:srgbClr val="5F5F5F"/>
                </a:solidFill>
                <a:latin typeface="Georgia"/>
                <a:cs typeface="Georgia"/>
              </a:rPr>
              <a:t>http</a:t>
            </a: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b="1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>
              <a:tabLst>
                <a:tab pos="621665" algn="l"/>
                <a:tab pos="622300" algn="l"/>
              </a:tabLst>
            </a:pP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spc="-8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600" kern="0" dirty="0" err="1">
                <a:solidFill>
                  <a:srgbClr val="FF5400"/>
                </a:solidFill>
                <a:latin typeface="Consolas"/>
                <a:cs typeface="Consolas"/>
              </a:rPr>
              <a:t>href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="http://google.com"&gt;</a:t>
            </a:r>
            <a:r>
              <a:rPr lang="en-US" sz="3600" kern="0" dirty="0">
                <a:solidFill>
                  <a:srgbClr val="5F5F5F"/>
                </a:solidFill>
                <a:latin typeface="Consolas"/>
                <a:cs typeface="Consolas"/>
              </a:rPr>
              <a:t>Ubiquitous 	search engine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622300" indent="-609600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sz="3600" dirty="0"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These documents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not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hosted by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you,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so if someone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renames  or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deletes the </a:t>
            </a:r>
            <a:r>
              <a:rPr sz="3600" spc="15" dirty="0">
                <a:solidFill>
                  <a:srgbClr val="5F5F5F"/>
                </a:solidFill>
                <a:latin typeface="Georgia"/>
                <a:cs typeface="Georgia"/>
              </a:rPr>
              <a:t>file,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your link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will be</a:t>
            </a:r>
            <a:r>
              <a:rPr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broken</a:t>
            </a: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622300" marR="5080" indent="-609600">
              <a:lnSpc>
                <a:spcPct val="100000"/>
              </a:lnSpc>
              <a:spcBef>
                <a:spcPts val="3900"/>
              </a:spcBef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4665" y="381000"/>
            <a:ext cx="417893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absolute FILE</a:t>
            </a:r>
            <a:r>
              <a:rPr sz="5000" spc="-100" dirty="0"/>
              <a:t> </a:t>
            </a:r>
            <a:r>
              <a:rPr sz="5000" dirty="0"/>
              <a:t>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8835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6600" y="2670157"/>
            <a:ext cx="8077200" cy="483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Overview of a website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spc="-5">
                <a:solidFill>
                  <a:srgbClr val="5F5F5F"/>
                </a:solidFill>
                <a:latin typeface="Georgia"/>
                <a:cs typeface="Georgia"/>
              </a:rPr>
              <a:t>Code </a:t>
            </a:r>
            <a:r>
              <a:rPr sz="3300" spc="-5" smtClean="0">
                <a:solidFill>
                  <a:srgbClr val="5F5F5F"/>
                </a:solidFill>
                <a:latin typeface="Georgia"/>
                <a:cs typeface="Georgia"/>
              </a:rPr>
              <a:t>editors</a:t>
            </a:r>
            <a:r>
              <a:rPr lang="en-US" sz="3300" spc="-5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smtClean="0">
                <a:solidFill>
                  <a:srgbClr val="5F5F5F"/>
                </a:solidFill>
                <a:latin typeface="Georgia"/>
                <a:cs typeface="Georgia"/>
              </a:rPr>
              <a:t>(and revision control)</a:t>
            </a:r>
            <a:endParaRPr sz="3300" dirty="0"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Basic HTML</a:t>
            </a:r>
            <a:endParaRPr lang="en-US" sz="33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How to FTP (put your website online)</a:t>
            </a:r>
          </a:p>
          <a:p>
            <a:pPr marL="440055" indent="-427355">
              <a:lnSpc>
                <a:spcPct val="15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0055" algn="l"/>
                <a:tab pos="44069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What does a developer DO anyway?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67411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today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16565"/>
            <a:ext cx="13004800" cy="973703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94244" y="2075535"/>
            <a:ext cx="9571990" cy="7455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Create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website that about something that  interests</a:t>
            </a:r>
            <a:r>
              <a:rPr sz="3600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450215" indent="-433070">
              <a:lnSpc>
                <a:spcPct val="100000"/>
              </a:lnSpc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pages that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are linked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each</a:t>
            </a:r>
            <a:r>
              <a:rPr sz="3100" spc="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other</a:t>
            </a:r>
            <a:endParaRPr sz="3100" dirty="0">
              <a:latin typeface="Georgia"/>
              <a:cs typeface="Georgia"/>
            </a:endParaRPr>
          </a:p>
          <a:p>
            <a:pPr marL="450215" marR="5080" indent="-433070">
              <a:lnSpc>
                <a:spcPct val="100000"/>
              </a:lnSpc>
              <a:spcBef>
                <a:spcPts val="17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Include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 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outside website.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Bonus: have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the 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link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open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in a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new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tab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three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heading tags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at least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paragraph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Use at least one</a:t>
            </a:r>
            <a:r>
              <a:rPr sz="31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list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Show at least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two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images </a:t>
            </a:r>
            <a:r>
              <a:rPr lang="en-US" sz="3100" dirty="0">
                <a:solidFill>
                  <a:srgbClr val="5F5F5F"/>
                </a:solidFill>
                <a:latin typeface="Georgia"/>
                <a:cs typeface="Georgia"/>
              </a:rPr>
              <a:t>–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 local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one</a:t>
            </a:r>
            <a:r>
              <a:rPr sz="3100" spc="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remote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Add one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HTML</a:t>
            </a:r>
            <a:r>
              <a:rPr sz="3100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comment</a:t>
            </a:r>
            <a:endParaRPr sz="3100" dirty="0">
              <a:latin typeface="Georgia"/>
              <a:cs typeface="Georgia"/>
            </a:endParaRPr>
          </a:p>
          <a:p>
            <a:pPr marL="450215" indent="-433070">
              <a:lnSpc>
                <a:spcPct val="100000"/>
              </a:lnSpc>
              <a:spcBef>
                <a:spcPts val="1875"/>
              </a:spcBef>
              <a:buSzPct val="74193"/>
              <a:buFont typeface="Lora"/>
              <a:buChar char="•"/>
              <a:tabLst>
                <a:tab pos="450215" algn="l"/>
                <a:tab pos="450850" algn="l"/>
              </a:tabLst>
            </a:pPr>
            <a:r>
              <a:rPr sz="3100" dirty="0">
                <a:solidFill>
                  <a:srgbClr val="5F5F5F"/>
                </a:solidFill>
                <a:latin typeface="Georgia"/>
                <a:cs typeface="Georgia"/>
              </a:rPr>
              <a:t>Validate your</a:t>
            </a:r>
            <a:r>
              <a:rPr sz="3100" spc="-8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/>
                <a:cs typeface="Georgia"/>
              </a:rPr>
              <a:t>website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399415"/>
            <a:ext cx="284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Assignment</a:t>
            </a: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1656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6400" y="462741"/>
            <a:ext cx="7112000" cy="769441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 smtClean="0"/>
              <a:t>Relative and Absolute File Paths</a:t>
            </a:r>
            <a:endParaRPr sz="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3"/>
          <a:stretch/>
        </p:blipFill>
        <p:spPr>
          <a:xfrm>
            <a:off x="625812" y="4438061"/>
            <a:ext cx="3810000" cy="386806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97450"/>
              </p:ext>
            </p:extLst>
          </p:nvPr>
        </p:nvGraphicFramePr>
        <p:xfrm>
          <a:off x="4445000" y="4114800"/>
          <a:ext cx="7772400" cy="408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572000"/>
              </a:tblGrid>
              <a:tr h="366778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Relative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Bebas Neue" charset="0"/>
                          <a:ea typeface="Bebas Neue" charset="0"/>
                          <a:cs typeface="Bebas Neue" charset="0"/>
                        </a:rPr>
                        <a:t>Absolute</a:t>
                      </a:r>
                      <a:endParaRPr lang="en-US" b="1" i="0" dirty="0">
                        <a:latin typeface="Bebas Neue" charset="0"/>
                        <a:ea typeface="Bebas Neue" charset="0"/>
                        <a:cs typeface="Bebas Neue" charset="0"/>
                      </a:endParaRPr>
                    </a:p>
                  </a:txBody>
                  <a:tcPr>
                    <a:lnB w="38100" cmpd="sng">
                      <a:noFill/>
                    </a:lnB>
                    <a:solidFill>
                      <a:srgbClr val="CB3D30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/svc-class-jan-2018/demos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favicon.ico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/svc-class-jan-2018/fonts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website.gif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/svc-class-jan-2018/html-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css</a:t>
                      </a:r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-build-webs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index.html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README.md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../../slides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/svc-class-jan-2018/slides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../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solidFill>
                            <a:schemeClr val="bg1"/>
                          </a:solidFill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</a:t>
                      </a:r>
                      <a:endParaRPr lang="en-US" sz="1600" spc="0" dirty="0">
                        <a:solidFill>
                          <a:schemeClr val="bg1"/>
                        </a:solidFill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9DA"/>
                    </a:solidFill>
                  </a:tcPr>
                </a:tc>
              </a:tr>
              <a:tr h="339067"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./basic-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page.html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/svc-class-jan-2018/students/example/</a:t>
                      </a:r>
                      <a:r>
                        <a:rPr lang="en-US" sz="1600" spc="0" dirty="0" err="1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ba</a:t>
                      </a:r>
                      <a:r>
                        <a:rPr lang="mr-IN" sz="1600" spc="0" dirty="0" smtClean="0">
                          <a:latin typeface="Lucida Grande" charset="0"/>
                          <a:ea typeface="Lucida Grande" charset="0"/>
                          <a:cs typeface="Lucida Grande" charset="0"/>
                        </a:rPr>
                        <a:t>…</a:t>
                      </a:r>
                      <a:endParaRPr lang="en-US" sz="1600" spc="0" dirty="0">
                        <a:latin typeface="Lucida Grande" charset="0"/>
                        <a:ea typeface="Lucida Grande" charset="0"/>
                        <a:cs typeface="Lucida Grande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31216" y="2124536"/>
            <a:ext cx="11586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18844">
              <a:lnSpc>
                <a:spcPct val="100000"/>
              </a:lnSpc>
            </a:pP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Assuming the project folder is in the root of the drive: “/” on Mac and Linux; “C:\” on Windows</a:t>
            </a:r>
            <a:r>
              <a:rPr lang="mr-IN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…</a:t>
            </a:r>
            <a:endParaRPr lang="en-US" sz="36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54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19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1500" y="4191000"/>
            <a:ext cx="6781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8000" b="1" dirty="0">
                <a:solidFill>
                  <a:srgbClr val="FFFFFF"/>
                </a:solidFill>
                <a:latin typeface="Bebas Neue Bold"/>
                <a:cs typeface="Bebas Neue Bold"/>
              </a:rPr>
              <a:t>DOMAINS &amp; WEB HOSTING</a:t>
            </a:r>
            <a:endParaRPr sz="80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6030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5F5F5F"/>
              </a:buClr>
            </a:pPr>
            <a:endParaRPr sz="3600" dirty="0">
              <a:latin typeface="Georgia" panose="02040502050405020303" pitchFamily="18" charset="0"/>
              <a:cs typeface="Times New Roman"/>
            </a:endParaRP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is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The Domain Name System, or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</a:rPr>
              <a:t>DNS</a:t>
            </a:r>
            <a:r>
              <a:rPr lang="en-US" sz="3600" spc="-5" dirty="0">
                <a:solidFill>
                  <a:srgbClr val="5F5F5F"/>
                </a:solidFill>
                <a:latin typeface="Georgia"/>
              </a:rPr>
              <a:t>, is like a phone book for the internet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It’s essentially a list that maps the location of files on a server (identified by a series of unique numbers called an IP Address) to a friendly name, like Wikipedia.org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157076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9780905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How do I buy a domain name?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Companies called registrars manage the reservation of domain names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is one of the largest registrars, but many smaller companies also provide this service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ICANN is the agency responsible for regulating and accrediting registrars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783041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800" y="2438400"/>
            <a:ext cx="10084753" cy="6278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I bought a domain name…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now what?</a:t>
            </a:r>
          </a:p>
          <a:p>
            <a:pPr marL="12700" algn="ctr">
              <a:lnSpc>
                <a:spcPct val="100000"/>
              </a:lnSpc>
              <a:buSzPct val="74242"/>
              <a:tabLst>
                <a:tab pos="445770" algn="l"/>
                <a:tab pos="446405" algn="l"/>
              </a:tabLst>
            </a:pPr>
            <a:endParaRPr lang="en-US" sz="3600" spc="-5" dirty="0">
              <a:solidFill>
                <a:srgbClr val="5F5F5F"/>
              </a:solidFill>
              <a:latin typeface="Georgia" panose="02040502050405020303" pitchFamily="18" charset="0"/>
              <a:cs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Registering a domain name maps that name to a location where the files will be hosted, but does NOT necessarily provide server space for your files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GoDaddy will both register and host your website, as will many other companies</a:t>
            </a: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endParaRPr lang="en-US" sz="2800" spc="-5" dirty="0">
              <a:solidFill>
                <a:srgbClr val="5F5F5F"/>
              </a:solidFill>
              <a:latin typeface="Georgia"/>
            </a:endParaRPr>
          </a:p>
          <a:p>
            <a:pPr marL="469900" indent="-457200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800" spc="-5" dirty="0">
                <a:solidFill>
                  <a:srgbClr val="5F5F5F"/>
                </a:solidFill>
                <a:latin typeface="Georgia"/>
              </a:rPr>
              <a:t>You can buy a domain name from one company and host your files at another (or, host from a computer you own!)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</p:spTree>
    <p:extLst>
      <p:ext uri="{BB962C8B-B14F-4D97-AF65-F5344CB8AC3E}">
        <p14:creationId xmlns:p14="http://schemas.microsoft.com/office/powerpoint/2010/main" val="354997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847" y="2819400"/>
            <a:ext cx="1008475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A common way to upload your website is using FTP (File Transfer Protocol).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r>
              <a:rPr lang="en-US" sz="3200" spc="-5" dirty="0">
                <a:solidFill>
                  <a:srgbClr val="5F5F5F"/>
                </a:solidFill>
                <a:latin typeface="Georgia"/>
              </a:rPr>
              <a:t>You don’t have to understand it, just find an FTP client you like and copy your files using the program.</a:t>
            </a:r>
          </a:p>
          <a:p>
            <a:pPr marL="12700">
              <a:lnSpc>
                <a:spcPct val="100000"/>
              </a:lnSpc>
              <a:buSzPct val="150000"/>
              <a:tabLst>
                <a:tab pos="445770" algn="l"/>
                <a:tab pos="446405" algn="l"/>
              </a:tabLst>
            </a:pPr>
            <a:endParaRPr lang="en-US" sz="32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0800" y="444500"/>
            <a:ext cx="52787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PRACTICE, </a:t>
            </a:r>
            <a:r>
              <a:rPr sz="5000" spc="-80" dirty="0"/>
              <a:t>STUDY,</a:t>
            </a:r>
            <a:r>
              <a:rPr sz="5000" spc="-95" dirty="0"/>
              <a:t> </a:t>
            </a:r>
            <a:r>
              <a:rPr sz="5000" dirty="0"/>
              <a:t>PRACTICE</a:t>
            </a:r>
            <a:endParaRPr sz="5000"/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427855" y="436424"/>
            <a:ext cx="4711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sz="5000" kern="0" dirty="0"/>
              <a:t>Domains &amp; hosting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C9DAFA-0C6A-43A5-B549-F67B3344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096000"/>
            <a:ext cx="6315075" cy="201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C2F42D-4351-4B04-9653-16B5E5275A9C}"/>
              </a:ext>
            </a:extLst>
          </p:cNvPr>
          <p:cNvSpPr/>
          <p:nvPr/>
        </p:nvSpPr>
        <p:spPr>
          <a:xfrm>
            <a:off x="3149600" y="8123292"/>
            <a:ext cx="18966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Filezilla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5735EF-2D89-4819-A53B-790AC14DCE7A}"/>
              </a:ext>
            </a:extLst>
          </p:cNvPr>
          <p:cNvSpPr/>
          <p:nvPr/>
        </p:nvSpPr>
        <p:spPr>
          <a:xfrm>
            <a:off x="7371640" y="8123292"/>
            <a:ext cx="2366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Cyberduck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8653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0040" y="59436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 role of the developer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072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320801" y="38862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User Interface Designers (UX) create wireframes based on research and conversations with the client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Wireframes show layout and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0" y="0"/>
            <a:ext cx="13004800" cy="17965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-76200"/>
            <a:ext cx="13004800" cy="1872744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7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7"/>
                </a:lnTo>
                <a:lnTo>
                  <a:pt x="0" y="2623807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027" y="5047386"/>
            <a:ext cx="7886700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571500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Slides,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sample files, “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homework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"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, and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interesting</a:t>
            </a:r>
            <a:r>
              <a:rPr sz="33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r>
              <a:rPr lang="en-US" sz="3300" dirty="0"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will be posted here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100" y="533400"/>
            <a:ext cx="30194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ODDS </a:t>
            </a:r>
            <a:r>
              <a:rPr lang="en-US" sz="5000" dirty="0"/>
              <a:t>&amp; </a:t>
            </a:r>
            <a:r>
              <a:rPr sz="5000" dirty="0"/>
              <a:t>ENDS</a:t>
            </a:r>
          </a:p>
        </p:txBody>
      </p:sp>
      <p:sp>
        <p:nvSpPr>
          <p:cNvPr id="5" name="object 5"/>
          <p:cNvSpPr/>
          <p:nvPr/>
        </p:nvSpPr>
        <p:spPr>
          <a:xfrm>
            <a:off x="4165600" y="558800"/>
            <a:ext cx="736600" cy="78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2027" y="3352800"/>
            <a:ext cx="922778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aaronbronow</a:t>
            </a:r>
            <a:r>
              <a:rPr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.github.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io/svc-class-jan-2018</a:t>
            </a:r>
            <a:endParaRPr sz="6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6F5C96-B47B-4D64-8817-2344BC01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712936"/>
            <a:ext cx="5514975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567243" y="4314365"/>
            <a:ext cx="4325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Visual Designers turn wireframes into comprehensive layouts, or “comps” 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64C0D2-6000-4B85-96A0-033396BC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685" y="3674836"/>
            <a:ext cx="5962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0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Step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58420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Lifecycle of a website</a:t>
            </a:r>
            <a:endParaRPr sz="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A0AF151-C463-45FF-9E0C-C46B12438D6B}"/>
              </a:ext>
            </a:extLst>
          </p:cNvPr>
          <p:cNvSpPr/>
          <p:nvPr/>
        </p:nvSpPr>
        <p:spPr>
          <a:xfrm>
            <a:off x="1777999" y="4314365"/>
            <a:ext cx="4276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>
                <a:solidFill>
                  <a:srgbClr val="5F5F5F"/>
                </a:solidFill>
                <a:latin typeface="Georgia"/>
              </a:rPr>
              <a:t>Developers turn comps into HTML and style with CSS</a:t>
            </a:r>
          </a:p>
          <a:p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Add interactivity with </a:t>
            </a:r>
            <a:r>
              <a:rPr lang="en-US" sz="3600" spc="-5" dirty="0" err="1">
                <a:solidFill>
                  <a:srgbClr val="5F5F5F"/>
                </a:solidFill>
                <a:latin typeface="Georgia"/>
              </a:rPr>
              <a:t>Javascript</a:t>
            </a: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Tx/>
              <a:buChar char="-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BEF821C-6B18-489C-8DD6-6B107BDE3358}"/>
              </a:ext>
            </a:extLst>
          </p:cNvPr>
          <p:cNvGrpSpPr/>
          <p:nvPr/>
        </p:nvGrpSpPr>
        <p:grpSpPr>
          <a:xfrm>
            <a:off x="5511800" y="3200400"/>
            <a:ext cx="7213600" cy="6330895"/>
            <a:chOff x="2295046" y="1887223"/>
            <a:chExt cx="7213600" cy="6330895"/>
          </a:xfrm>
        </p:grpSpPr>
        <p:pic>
          <p:nvPicPr>
            <p:cNvPr id="11" name="Picture 2" descr="laptop_PNG8915.png (2046×1681)">
              <a:extLst>
                <a:ext uri="{FF2B5EF4-FFF2-40B4-BE49-F238E27FC236}">
                  <a16:creationId xmlns:a16="http://schemas.microsoft.com/office/drawing/2014/main" xmlns="" id="{533D1EA0-D356-465B-B013-BE518528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046" y="1887223"/>
              <a:ext cx="7213600" cy="63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264C0D2-6000-4B85-96A0-033396BC5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031"/>
            <a:stretch/>
          </p:blipFill>
          <p:spPr>
            <a:xfrm>
              <a:off x="3849439" y="2877823"/>
              <a:ext cx="4104813" cy="292390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7AD0940-8B59-4009-B1ED-49D3AB6FA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36" b="43176"/>
          <a:stretch/>
        </p:blipFill>
        <p:spPr>
          <a:xfrm>
            <a:off x="7066193" y="4181449"/>
            <a:ext cx="4104813" cy="2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9278557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rgbClr val="5F5F5F"/>
                </a:solidFill>
                <a:latin typeface="Georgia" panose="02040502050405020303" pitchFamily="18" charset="0"/>
                <a:cs typeface="Georgia"/>
              </a:rPr>
              <a:t>What do I do besides code?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Problem solve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Innovate with new technologies and frameworks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Bring designs to life with animation and motion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-5" dirty="0">
              <a:solidFill>
                <a:srgbClr val="5F5F5F"/>
              </a:solidFill>
              <a:latin typeface="Georg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5" dirty="0">
                <a:solidFill>
                  <a:srgbClr val="5F5F5F"/>
                </a:solidFill>
                <a:latin typeface="Georgia"/>
              </a:rPr>
              <a:t>Optimizing for fast loading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9400" y="406400"/>
            <a:ext cx="4546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The role of the dev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34751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133600"/>
            <a:ext cx="8386445" cy="743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113728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Next time you see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cool website,  inspect how they did</a:t>
            </a:r>
            <a:r>
              <a:rPr sz="3600" spc="-2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it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508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If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you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have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questions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during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the week,  feel free to email</a:t>
            </a:r>
            <a:r>
              <a:rPr sz="3600" spc="-3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me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at </a:t>
            </a:r>
            <a:r>
              <a:rPr lang="en-US" sz="3600" spc="-5" dirty="0" smtClean="0">
                <a:solidFill>
                  <a:srgbClr val="5F5F5F"/>
                </a:solidFill>
                <a:latin typeface="Georgia"/>
                <a:cs typeface="Georgia"/>
              </a:rPr>
              <a:t>aaron@bronow.net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6-7 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777808" y="6834533"/>
            <a:ext cx="1504927" cy="189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880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5880100"/>
            <a:ext cx="728472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	OF	A	WEBSITE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0" y="26162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M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lang="en-US" sz="2500" spc="-5" dirty="0">
                <a:solidFill>
                  <a:srgbClr val="525252"/>
                </a:solidFill>
                <a:latin typeface="Georgia"/>
                <a:cs typeface="Georgia"/>
              </a:rPr>
              <a:t>C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B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1700" y="406400"/>
            <a:ext cx="17500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CONTENT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5234775" y="535495"/>
            <a:ext cx="550697" cy="5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4008" y="5116713"/>
            <a:ext cx="1803400" cy="203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580" indent="-436880">
              <a:lnSpc>
                <a:spcPct val="100000"/>
              </a:lnSpc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Images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Videos</a:t>
            </a:r>
            <a:endParaRPr sz="3300" dirty="0">
              <a:latin typeface="Georgia"/>
              <a:cs typeface="Georgia"/>
            </a:endParaRPr>
          </a:p>
          <a:p>
            <a:pPr marL="449580" indent="-436880">
              <a:lnSpc>
                <a:spcPct val="100000"/>
              </a:lnSpc>
              <a:spcBef>
                <a:spcPts val="2040"/>
              </a:spcBef>
              <a:buSzPct val="74242"/>
              <a:buFont typeface="Lora"/>
              <a:buChar char="•"/>
              <a:tabLst>
                <a:tab pos="448945" algn="l"/>
                <a:tab pos="45021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Audio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0" y="4088940"/>
            <a:ext cx="20955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TEXT</a:t>
            </a:r>
            <a:endParaRPr sz="4600" dirty="0">
              <a:latin typeface="Bebas Neue Bold"/>
              <a:cs typeface="Bebas Neue Bold"/>
            </a:endParaRPr>
          </a:p>
          <a:p>
            <a:pPr marL="440690" indent="-427990">
              <a:lnSpc>
                <a:spcPct val="100000"/>
              </a:lnSpc>
              <a:spcBef>
                <a:spcPts val="254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spc="-5" dirty="0">
                <a:solidFill>
                  <a:srgbClr val="5F5F5F"/>
                </a:solidFill>
                <a:latin typeface="Georgia"/>
                <a:cs typeface="Georgia"/>
              </a:rPr>
              <a:t>Articles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Links</a:t>
            </a:r>
            <a:endParaRPr sz="3300" dirty="0">
              <a:latin typeface="Georgia"/>
              <a:cs typeface="Georgia"/>
            </a:endParaRPr>
          </a:p>
          <a:p>
            <a:pPr marL="440690" indent="-427990">
              <a:lnSpc>
                <a:spcPct val="100000"/>
              </a:lnSpc>
              <a:spcBef>
                <a:spcPts val="2035"/>
              </a:spcBef>
              <a:buSzPct val="74242"/>
              <a:buFont typeface="Lora"/>
              <a:buChar char="•"/>
              <a:tabLst>
                <a:tab pos="440690" algn="l"/>
                <a:tab pos="441325" algn="l"/>
              </a:tabLst>
            </a:pPr>
            <a:r>
              <a:rPr sz="3300" dirty="0">
                <a:solidFill>
                  <a:srgbClr val="5F5F5F"/>
                </a:solidFill>
                <a:latin typeface="Georgia"/>
                <a:cs typeface="Georgia"/>
              </a:rPr>
              <a:t>Lists</a:t>
            </a:r>
            <a:endParaRPr sz="33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5352" y="4092039"/>
            <a:ext cx="114363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MEDIA</a:t>
            </a:r>
            <a:endParaRPr sz="4600" dirty="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867" y="2590800"/>
            <a:ext cx="691752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20" dirty="0">
                <a:solidFill>
                  <a:srgbClr val="5F5F5F"/>
                </a:solidFill>
                <a:latin typeface="Georgia"/>
                <a:cs typeface="Georgia"/>
              </a:rPr>
              <a:t>What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am I</a:t>
            </a:r>
            <a:r>
              <a:rPr sz="4300" spc="-12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4300" dirty="0">
                <a:solidFill>
                  <a:srgbClr val="5F5F5F"/>
                </a:solidFill>
                <a:latin typeface="Georgia"/>
                <a:cs typeface="Georgia"/>
              </a:rPr>
              <a:t>presenting?</a:t>
            </a:r>
            <a:endParaRPr sz="4300" dirty="0">
              <a:latin typeface="Georgia"/>
              <a:cs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600" y="2133600"/>
            <a:ext cx="2306955" cy="2306955"/>
            <a:chOff x="863600" y="2133600"/>
            <a:chExt cx="2306955" cy="2306955"/>
          </a:xfrm>
        </p:grpSpPr>
        <p:sp>
          <p:nvSpPr>
            <p:cNvPr id="10" name="object 7"/>
            <p:cNvSpPr/>
            <p:nvPr/>
          </p:nvSpPr>
          <p:spPr>
            <a:xfrm>
              <a:off x="863600" y="2133600"/>
              <a:ext cx="2306955" cy="2306955"/>
            </a:xfrm>
            <a:custGeom>
              <a:avLst/>
              <a:gdLst/>
              <a:ahLst/>
              <a:cxnLst/>
              <a:rect l="l" t="t" r="r" b="b"/>
              <a:pathLst>
                <a:path w="2306954" h="2306954">
                  <a:moveTo>
                    <a:pt x="1176081" y="0"/>
                  </a:moveTo>
                  <a:lnTo>
                    <a:pt x="1130663" y="0"/>
                  </a:lnTo>
                  <a:lnTo>
                    <a:pt x="1085274" y="1777"/>
                  </a:lnTo>
                  <a:lnTo>
                    <a:pt x="1039970" y="5331"/>
                  </a:lnTo>
                  <a:lnTo>
                    <a:pt x="994807" y="10662"/>
                  </a:lnTo>
                  <a:lnTo>
                    <a:pt x="949842" y="17771"/>
                  </a:lnTo>
                  <a:lnTo>
                    <a:pt x="905132" y="26657"/>
                  </a:lnTo>
                  <a:lnTo>
                    <a:pt x="860734" y="37320"/>
                  </a:lnTo>
                  <a:lnTo>
                    <a:pt x="816703" y="49760"/>
                  </a:lnTo>
                  <a:lnTo>
                    <a:pt x="773097" y="63977"/>
                  </a:lnTo>
                  <a:lnTo>
                    <a:pt x="729973" y="79971"/>
                  </a:lnTo>
                  <a:lnTo>
                    <a:pt x="687386" y="97743"/>
                  </a:lnTo>
                  <a:lnTo>
                    <a:pt x="645394" y="117291"/>
                  </a:lnTo>
                  <a:lnTo>
                    <a:pt x="604054" y="138617"/>
                  </a:lnTo>
                  <a:lnTo>
                    <a:pt x="563421" y="161720"/>
                  </a:lnTo>
                  <a:lnTo>
                    <a:pt x="523552" y="186600"/>
                  </a:lnTo>
                  <a:lnTo>
                    <a:pt x="484505" y="213257"/>
                  </a:lnTo>
                  <a:lnTo>
                    <a:pt x="446335" y="241692"/>
                  </a:lnTo>
                  <a:lnTo>
                    <a:pt x="409099" y="271903"/>
                  </a:lnTo>
                  <a:lnTo>
                    <a:pt x="372855" y="303892"/>
                  </a:lnTo>
                  <a:lnTo>
                    <a:pt x="337658" y="337658"/>
                  </a:lnTo>
                  <a:lnTo>
                    <a:pt x="303892" y="372855"/>
                  </a:lnTo>
                  <a:lnTo>
                    <a:pt x="271903" y="409099"/>
                  </a:lnTo>
                  <a:lnTo>
                    <a:pt x="241692" y="446335"/>
                  </a:lnTo>
                  <a:lnTo>
                    <a:pt x="213257" y="484505"/>
                  </a:lnTo>
                  <a:lnTo>
                    <a:pt x="186600" y="523552"/>
                  </a:lnTo>
                  <a:lnTo>
                    <a:pt x="161720" y="563421"/>
                  </a:lnTo>
                  <a:lnTo>
                    <a:pt x="138617" y="604054"/>
                  </a:lnTo>
                  <a:lnTo>
                    <a:pt x="117291" y="645394"/>
                  </a:lnTo>
                  <a:lnTo>
                    <a:pt x="97743" y="687386"/>
                  </a:lnTo>
                  <a:lnTo>
                    <a:pt x="79971" y="729973"/>
                  </a:lnTo>
                  <a:lnTo>
                    <a:pt x="63977" y="773097"/>
                  </a:lnTo>
                  <a:lnTo>
                    <a:pt x="49760" y="816703"/>
                  </a:lnTo>
                  <a:lnTo>
                    <a:pt x="37320" y="860734"/>
                  </a:lnTo>
                  <a:lnTo>
                    <a:pt x="26657" y="905132"/>
                  </a:lnTo>
                  <a:lnTo>
                    <a:pt x="17771" y="949842"/>
                  </a:lnTo>
                  <a:lnTo>
                    <a:pt x="10662" y="994807"/>
                  </a:lnTo>
                  <a:lnTo>
                    <a:pt x="5331" y="1039970"/>
                  </a:lnTo>
                  <a:lnTo>
                    <a:pt x="1777" y="1085274"/>
                  </a:lnTo>
                  <a:lnTo>
                    <a:pt x="0" y="1130663"/>
                  </a:lnTo>
                  <a:lnTo>
                    <a:pt x="0" y="1176081"/>
                  </a:lnTo>
                  <a:lnTo>
                    <a:pt x="1777" y="1221471"/>
                  </a:lnTo>
                  <a:lnTo>
                    <a:pt x="5331" y="1266775"/>
                  </a:lnTo>
                  <a:lnTo>
                    <a:pt x="10662" y="1311938"/>
                  </a:lnTo>
                  <a:lnTo>
                    <a:pt x="17771" y="1356903"/>
                  </a:lnTo>
                  <a:lnTo>
                    <a:pt x="26657" y="1401613"/>
                  </a:lnTo>
                  <a:lnTo>
                    <a:pt x="37320" y="1446011"/>
                  </a:lnTo>
                  <a:lnTo>
                    <a:pt x="49760" y="1490042"/>
                  </a:lnTo>
                  <a:lnTo>
                    <a:pt x="63977" y="1533647"/>
                  </a:lnTo>
                  <a:lnTo>
                    <a:pt x="79971" y="1576772"/>
                  </a:lnTo>
                  <a:lnTo>
                    <a:pt x="97743" y="1619358"/>
                  </a:lnTo>
                  <a:lnTo>
                    <a:pt x="117291" y="1661350"/>
                  </a:lnTo>
                  <a:lnTo>
                    <a:pt x="138617" y="1702691"/>
                  </a:lnTo>
                  <a:lnTo>
                    <a:pt x="161720" y="1743324"/>
                  </a:lnTo>
                  <a:lnTo>
                    <a:pt x="186600" y="1783193"/>
                  </a:lnTo>
                  <a:lnTo>
                    <a:pt x="213257" y="1822240"/>
                  </a:lnTo>
                  <a:lnTo>
                    <a:pt x="241692" y="1860410"/>
                  </a:lnTo>
                  <a:lnTo>
                    <a:pt x="271903" y="1897645"/>
                  </a:lnTo>
                  <a:lnTo>
                    <a:pt x="303892" y="1933890"/>
                  </a:lnTo>
                  <a:lnTo>
                    <a:pt x="337658" y="1969087"/>
                  </a:lnTo>
                  <a:lnTo>
                    <a:pt x="372855" y="2002853"/>
                  </a:lnTo>
                  <a:lnTo>
                    <a:pt x="409099" y="2034841"/>
                  </a:lnTo>
                  <a:lnTo>
                    <a:pt x="446335" y="2065053"/>
                  </a:lnTo>
                  <a:lnTo>
                    <a:pt x="484505" y="2093487"/>
                  </a:lnTo>
                  <a:lnTo>
                    <a:pt x="523552" y="2120145"/>
                  </a:lnTo>
                  <a:lnTo>
                    <a:pt x="563421" y="2145025"/>
                  </a:lnTo>
                  <a:lnTo>
                    <a:pt x="604054" y="2168128"/>
                  </a:lnTo>
                  <a:lnTo>
                    <a:pt x="645394" y="2189453"/>
                  </a:lnTo>
                  <a:lnTo>
                    <a:pt x="687386" y="2209002"/>
                  </a:lnTo>
                  <a:lnTo>
                    <a:pt x="729973" y="2226773"/>
                  </a:lnTo>
                  <a:lnTo>
                    <a:pt x="773097" y="2242768"/>
                  </a:lnTo>
                  <a:lnTo>
                    <a:pt x="816703" y="2256985"/>
                  </a:lnTo>
                  <a:lnTo>
                    <a:pt x="860734" y="2269425"/>
                  </a:lnTo>
                  <a:lnTo>
                    <a:pt x="905132" y="2280088"/>
                  </a:lnTo>
                  <a:lnTo>
                    <a:pt x="949842" y="2288974"/>
                  </a:lnTo>
                  <a:lnTo>
                    <a:pt x="994807" y="2296082"/>
                  </a:lnTo>
                  <a:lnTo>
                    <a:pt x="1039970" y="2301414"/>
                  </a:lnTo>
                  <a:lnTo>
                    <a:pt x="1085274" y="2304968"/>
                  </a:lnTo>
                  <a:lnTo>
                    <a:pt x="1130663" y="2306745"/>
                  </a:lnTo>
                  <a:lnTo>
                    <a:pt x="1176081" y="2306745"/>
                  </a:lnTo>
                  <a:lnTo>
                    <a:pt x="1221471" y="2304968"/>
                  </a:lnTo>
                  <a:lnTo>
                    <a:pt x="1266775" y="2301414"/>
                  </a:lnTo>
                  <a:lnTo>
                    <a:pt x="1311938" y="2296082"/>
                  </a:lnTo>
                  <a:lnTo>
                    <a:pt x="1356903" y="2288974"/>
                  </a:lnTo>
                  <a:lnTo>
                    <a:pt x="1401613" y="2280088"/>
                  </a:lnTo>
                  <a:lnTo>
                    <a:pt x="1446011" y="2269425"/>
                  </a:lnTo>
                  <a:lnTo>
                    <a:pt x="1490042" y="2256985"/>
                  </a:lnTo>
                  <a:lnTo>
                    <a:pt x="1533647" y="2242768"/>
                  </a:lnTo>
                  <a:lnTo>
                    <a:pt x="1576772" y="2226773"/>
                  </a:lnTo>
                  <a:lnTo>
                    <a:pt x="1619358" y="2209002"/>
                  </a:lnTo>
                  <a:lnTo>
                    <a:pt x="1661350" y="2189453"/>
                  </a:lnTo>
                  <a:lnTo>
                    <a:pt x="1702691" y="2168128"/>
                  </a:lnTo>
                  <a:lnTo>
                    <a:pt x="1743324" y="2145025"/>
                  </a:lnTo>
                  <a:lnTo>
                    <a:pt x="1783193" y="2120145"/>
                  </a:lnTo>
                  <a:lnTo>
                    <a:pt x="1822240" y="2093487"/>
                  </a:lnTo>
                  <a:lnTo>
                    <a:pt x="1860410" y="2065053"/>
                  </a:lnTo>
                  <a:lnTo>
                    <a:pt x="1897645" y="2034841"/>
                  </a:lnTo>
                  <a:lnTo>
                    <a:pt x="1933890" y="2002853"/>
                  </a:lnTo>
                  <a:lnTo>
                    <a:pt x="1969087" y="1969087"/>
                  </a:lnTo>
                  <a:lnTo>
                    <a:pt x="2002853" y="1933890"/>
                  </a:lnTo>
                  <a:lnTo>
                    <a:pt x="2034841" y="1897645"/>
                  </a:lnTo>
                  <a:lnTo>
                    <a:pt x="2065053" y="1860410"/>
                  </a:lnTo>
                  <a:lnTo>
                    <a:pt x="2093487" y="1822240"/>
                  </a:lnTo>
                  <a:lnTo>
                    <a:pt x="2120145" y="1783193"/>
                  </a:lnTo>
                  <a:lnTo>
                    <a:pt x="2145025" y="1743324"/>
                  </a:lnTo>
                  <a:lnTo>
                    <a:pt x="2168128" y="1702691"/>
                  </a:lnTo>
                  <a:lnTo>
                    <a:pt x="2189453" y="1661350"/>
                  </a:lnTo>
                  <a:lnTo>
                    <a:pt x="2209002" y="1619358"/>
                  </a:lnTo>
                  <a:lnTo>
                    <a:pt x="2226773" y="1576772"/>
                  </a:lnTo>
                  <a:lnTo>
                    <a:pt x="2242768" y="1533647"/>
                  </a:lnTo>
                  <a:lnTo>
                    <a:pt x="2256985" y="1490042"/>
                  </a:lnTo>
                  <a:lnTo>
                    <a:pt x="2269425" y="1446011"/>
                  </a:lnTo>
                  <a:lnTo>
                    <a:pt x="2280088" y="1401613"/>
                  </a:lnTo>
                  <a:lnTo>
                    <a:pt x="2288974" y="1356903"/>
                  </a:lnTo>
                  <a:lnTo>
                    <a:pt x="2296082" y="1311938"/>
                  </a:lnTo>
                  <a:lnTo>
                    <a:pt x="2301414" y="1266775"/>
                  </a:lnTo>
                  <a:lnTo>
                    <a:pt x="2304968" y="1221471"/>
                  </a:lnTo>
                  <a:lnTo>
                    <a:pt x="2306745" y="1176081"/>
                  </a:lnTo>
                  <a:lnTo>
                    <a:pt x="2306745" y="1130663"/>
                  </a:lnTo>
                  <a:lnTo>
                    <a:pt x="2304968" y="1085274"/>
                  </a:lnTo>
                  <a:lnTo>
                    <a:pt x="2301414" y="1039970"/>
                  </a:lnTo>
                  <a:lnTo>
                    <a:pt x="2296082" y="994807"/>
                  </a:lnTo>
                  <a:lnTo>
                    <a:pt x="2288974" y="949842"/>
                  </a:lnTo>
                  <a:lnTo>
                    <a:pt x="2280088" y="905132"/>
                  </a:lnTo>
                  <a:lnTo>
                    <a:pt x="2269425" y="860734"/>
                  </a:lnTo>
                  <a:lnTo>
                    <a:pt x="2256985" y="816703"/>
                  </a:lnTo>
                  <a:lnTo>
                    <a:pt x="2242768" y="773097"/>
                  </a:lnTo>
                  <a:lnTo>
                    <a:pt x="2226773" y="729973"/>
                  </a:lnTo>
                  <a:lnTo>
                    <a:pt x="2209002" y="687386"/>
                  </a:lnTo>
                  <a:lnTo>
                    <a:pt x="2189453" y="645394"/>
                  </a:lnTo>
                  <a:lnTo>
                    <a:pt x="2168128" y="604054"/>
                  </a:lnTo>
                  <a:lnTo>
                    <a:pt x="2145025" y="563421"/>
                  </a:lnTo>
                  <a:lnTo>
                    <a:pt x="2120145" y="523552"/>
                  </a:lnTo>
                  <a:lnTo>
                    <a:pt x="2093487" y="484505"/>
                  </a:lnTo>
                  <a:lnTo>
                    <a:pt x="2065053" y="446335"/>
                  </a:lnTo>
                  <a:lnTo>
                    <a:pt x="2034841" y="409099"/>
                  </a:lnTo>
                  <a:lnTo>
                    <a:pt x="2002853" y="372855"/>
                  </a:lnTo>
                  <a:lnTo>
                    <a:pt x="1969087" y="337658"/>
                  </a:lnTo>
                  <a:lnTo>
                    <a:pt x="1933890" y="303892"/>
                  </a:lnTo>
                  <a:lnTo>
                    <a:pt x="1897645" y="271903"/>
                  </a:lnTo>
                  <a:lnTo>
                    <a:pt x="1860410" y="241692"/>
                  </a:lnTo>
                  <a:lnTo>
                    <a:pt x="1822240" y="213257"/>
                  </a:lnTo>
                  <a:lnTo>
                    <a:pt x="1783193" y="186600"/>
                  </a:lnTo>
                  <a:lnTo>
                    <a:pt x="1743324" y="161720"/>
                  </a:lnTo>
                  <a:lnTo>
                    <a:pt x="1702691" y="138617"/>
                  </a:lnTo>
                  <a:lnTo>
                    <a:pt x="1661350" y="117291"/>
                  </a:lnTo>
                  <a:lnTo>
                    <a:pt x="1619358" y="97743"/>
                  </a:lnTo>
                  <a:lnTo>
                    <a:pt x="1576772" y="79971"/>
                  </a:lnTo>
                  <a:lnTo>
                    <a:pt x="1533647" y="63977"/>
                  </a:lnTo>
                  <a:lnTo>
                    <a:pt x="1490042" y="49760"/>
                  </a:lnTo>
                  <a:lnTo>
                    <a:pt x="1446011" y="37320"/>
                  </a:lnTo>
                  <a:lnTo>
                    <a:pt x="1401613" y="26657"/>
                  </a:lnTo>
                  <a:lnTo>
                    <a:pt x="1356903" y="17771"/>
                  </a:lnTo>
                  <a:lnTo>
                    <a:pt x="1311938" y="10662"/>
                  </a:lnTo>
                  <a:lnTo>
                    <a:pt x="1266775" y="5331"/>
                  </a:lnTo>
                  <a:lnTo>
                    <a:pt x="1221471" y="1777"/>
                  </a:lnTo>
                  <a:lnTo>
                    <a:pt x="1176081" y="0"/>
                  </a:lnTo>
                  <a:close/>
                </a:path>
              </a:pathLst>
            </a:custGeom>
            <a:solidFill>
              <a:srgbClr val="209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526041" y="2794061"/>
              <a:ext cx="9779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18571</TotalTime>
  <Words>1989</Words>
  <Application>Microsoft Macintosh PowerPoint</Application>
  <PresentationFormat>Custom</PresentationFormat>
  <Paragraphs>429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Bebas Neue</vt:lpstr>
      <vt:lpstr>Bebas Neue Bold</vt:lpstr>
      <vt:lpstr>Calibri</vt:lpstr>
      <vt:lpstr>Consolas</vt:lpstr>
      <vt:lpstr>Courier New</vt:lpstr>
      <vt:lpstr>Georgia</vt:lpstr>
      <vt:lpstr>Harrington</vt:lpstr>
      <vt:lpstr>Lora</vt:lpstr>
      <vt:lpstr>Lucida Grande</vt:lpstr>
      <vt:lpstr>Symbol</vt:lpstr>
      <vt:lpstr>Times New Roman</vt:lpstr>
      <vt:lpstr>Vivaldi</vt:lpstr>
      <vt:lpstr>Arial</vt:lpstr>
      <vt:lpstr>Office Theme</vt:lpstr>
      <vt:lpstr>PowerPoint Presentation</vt:lpstr>
      <vt:lpstr>Introductions</vt:lpstr>
      <vt:lpstr>CLASS SCHEDULE</vt:lpstr>
      <vt:lpstr>course OVERVIEW</vt:lpstr>
      <vt:lpstr>today</vt:lpstr>
      <vt:lpstr>ODDS &amp; ENDS</vt:lpstr>
      <vt:lpstr>PowerPoint Presentation</vt:lpstr>
      <vt:lpstr>CONTENT, DESIGN, &amp; CODE</vt:lpstr>
      <vt:lpstr>CONTENT</vt:lpstr>
      <vt:lpstr>DESIGN</vt:lpstr>
      <vt:lpstr>CODE</vt:lpstr>
      <vt:lpstr>PowerPoint Presentation</vt:lpstr>
      <vt:lpstr>CODE EDITORS</vt:lpstr>
      <vt:lpstr>PRACTICE, STUDY, PRACTICE</vt:lpstr>
      <vt:lpstr>WEB BROWSERS</vt:lpstr>
      <vt:lpstr>DEVELOPER TOOLS</vt:lpstr>
      <vt:lpstr>DEVELOPER TOOLS</vt:lpstr>
      <vt:lpstr>PowerPoint Presentation</vt:lpstr>
      <vt:lpstr>&lt;html&gt;</vt:lpstr>
      <vt:lpstr>HTML DOCUMENT</vt:lpstr>
      <vt:lpstr>HTML Elements</vt:lpstr>
      <vt:lpstr>HTML Elements</vt:lpstr>
      <vt:lpstr>HTML RULES</vt:lpstr>
      <vt:lpstr>DOCTYPE</vt:lpstr>
      <vt:lpstr>DOCTYPE</vt:lpstr>
      <vt:lpstr>HTML DECLARATIOn</vt:lpstr>
      <vt:lpstr>&lt;!--HTML COMMENTS--&gt;</vt:lpstr>
      <vt:lpstr>&lt;!--HTML COMMENTS--&gt;</vt:lpstr>
      <vt:lpstr>HEAD ELEMENT</vt:lpstr>
      <vt:lpstr>META TAGS</vt:lpstr>
      <vt:lpstr>TITLE TAG</vt:lpstr>
      <vt:lpstr>TITLE TAG</vt:lpstr>
      <vt:lpstr>BODY ELEMENT</vt:lpstr>
      <vt:lpstr>MAJOR BODY ELEMENTS</vt:lpstr>
      <vt:lpstr>HEADINGS</vt:lpstr>
      <vt:lpstr>HEADINGS</vt:lpstr>
      <vt:lpstr>PARAGRAPHS</vt:lpstr>
      <vt:lpstr>layout</vt:lpstr>
      <vt:lpstr>formatting</vt:lpstr>
      <vt:lpstr>List Elements</vt:lpstr>
      <vt:lpstr>List Elements</vt:lpstr>
      <vt:lpstr>List Elements</vt:lpstr>
      <vt:lpstr>IMAGES</vt:lpstr>
      <vt:lpstr>IMAGES</vt:lpstr>
      <vt:lpstr>Links with the anchor tag</vt:lpstr>
      <vt:lpstr>Some &lt;A&gt;ttributes</vt:lpstr>
      <vt:lpstr>Url-scuse me?</vt:lpstr>
      <vt:lpstr>Relative file Paths</vt:lpstr>
      <vt:lpstr>absolute FILE PATHS</vt:lpstr>
      <vt:lpstr>PowerPoint Presentation</vt:lpstr>
      <vt:lpstr>Assignment</vt:lpstr>
      <vt:lpstr>Relative and Absolute File Paths</vt:lpstr>
      <vt:lpstr>PowerPoint Presentation</vt:lpstr>
      <vt:lpstr>PRACTICE, STUDY, PRACTICE</vt:lpstr>
      <vt:lpstr>PRACTICE, STUDY, PRACTICE</vt:lpstr>
      <vt:lpstr>PRACTICE, STUDY, PRACTICE</vt:lpstr>
      <vt:lpstr>PRACTICE, STUDY, PRACTICE</vt:lpstr>
      <vt:lpstr>PowerPoint Presentation</vt:lpstr>
      <vt:lpstr>Lifecycle of a website</vt:lpstr>
      <vt:lpstr>Lifecycle of a website</vt:lpstr>
      <vt:lpstr>Lifecycle of a website</vt:lpstr>
      <vt:lpstr>The role of the dev</vt:lpstr>
      <vt:lpstr>“HOMEWORK”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Slides</dc:title>
  <dc:creator>Rebeckah Johnson</dc:creator>
  <cp:lastModifiedBy>Aaron Bronow</cp:lastModifiedBy>
  <cp:revision>101</cp:revision>
  <cp:lastPrinted>2018-01-11T22:04:00Z</cp:lastPrinted>
  <dcterms:created xsi:type="dcterms:W3CDTF">2017-02-09T11:19:08Z</dcterms:created>
  <dcterms:modified xsi:type="dcterms:W3CDTF">2018-01-11T23:25:41Z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2017-01-13T00:00:00Z</vt:filetime>
  </property>
  <property fmtid="{D5CDD505-2E9C-101B-9397-08002B2CF9AE}" pid="3" name="Creator">
    <vt:lpwstr>Keynote</vt:lpwstr>
  </property>
  <property fmtid="{D5CDD505-2E9C-101B-9397-08002B2CF9AE}" pid="4" name="LastSaved">
    <vt:filetime>2017-02-09T00:00:00Z</vt:filetime>
  </property>
</Properties>
</file>