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64" r:id="rId6"/>
    <p:sldId id="265" r:id="rId7"/>
    <p:sldId id="266" r:id="rId8"/>
    <p:sldId id="267" r:id="rId9"/>
    <p:sldId id="268" r:id="rId10"/>
    <p:sldId id="269" r:id="rId1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82D"/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>
      <p:cViewPr varScale="1">
        <p:scale>
          <a:sx n="59" d="100"/>
          <a:sy n="59" d="100"/>
        </p:scale>
        <p:origin x="139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4B4F-E8F0-422E-81BC-F48279DD1E6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ED26E-3621-4E70-966E-CFBAE28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9640" y="3389083"/>
            <a:ext cx="3525519" cy="1158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71900" y="5118100"/>
            <a:ext cx="5461000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525" y="3548811"/>
            <a:ext cx="5725795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6647" y="3775341"/>
            <a:ext cx="10871504" cy="4754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ss-tricks.com/useful-nth-child-recip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1049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795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099" y="0"/>
                </a:lnTo>
                <a:lnTo>
                  <a:pt x="3213100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7849" y="5994400"/>
            <a:ext cx="3980815" cy="2662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  <a:p>
            <a:pPr algn="ctr">
              <a:lnSpc>
                <a:spcPct val="100000"/>
              </a:lnSpc>
            </a:pP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Instructor: Beck Johnson</a:t>
            </a:r>
            <a:endParaRPr sz="2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868F2A-1A91-4216-A811-7BDAEAFB45D5}"/>
              </a:ext>
            </a:extLst>
          </p:cNvPr>
          <p:cNvSpPr/>
          <p:nvPr/>
        </p:nvSpPr>
        <p:spPr>
          <a:xfrm>
            <a:off x="0" y="-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4549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Using the table you already built (or create a new one):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 the table header and table body differently. 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some CSS to make your table look nice:</a:t>
            </a:r>
          </a:p>
          <a:p>
            <a:pPr marL="927100" marR="121285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 properties (padding,  margin, border)</a:t>
            </a:r>
          </a:p>
          <a:p>
            <a:pPr marL="927100" marR="121285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properties (size, color, font-family)</a:t>
            </a:r>
          </a:p>
          <a:p>
            <a:pPr marL="927100" marR="121285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 properties like background-color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87BB054-662C-45EB-8951-F7C46299AAF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1C71ECD-8D3A-474C-9F1B-199859306883}"/>
              </a:ext>
            </a:extLst>
          </p:cNvPr>
          <p:cNvSpPr txBox="1">
            <a:spLocks/>
          </p:cNvSpPr>
          <p:nvPr/>
        </p:nvSpPr>
        <p:spPr>
          <a:xfrm>
            <a:off x="15875" y="406400"/>
            <a:ext cx="1300480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sz="5400" kern="0" spc="-30" dirty="0"/>
              <a:t>Make a table</a:t>
            </a:r>
          </a:p>
        </p:txBody>
      </p:sp>
    </p:spTree>
    <p:extLst>
      <p:ext uri="{BB962C8B-B14F-4D97-AF65-F5344CB8AC3E}">
        <p14:creationId xmlns:p14="http://schemas.microsoft.com/office/powerpoint/2010/main" val="395537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5880100"/>
            <a:ext cx="130048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sz="7800" b="1" spc="-300" dirty="0">
                <a:solidFill>
                  <a:srgbClr val="FFFFFF"/>
                </a:solidFill>
                <a:latin typeface="Bebas Neue Bold"/>
                <a:cs typeface="Bebas Neue Bold"/>
              </a:rPr>
              <a:t>T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ABLES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5900" y="3454400"/>
            <a:ext cx="2413000" cy="210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12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8100" y="406400"/>
            <a:ext cx="2767330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 </a:t>
            </a:r>
            <a:r>
              <a:rPr dirty="0" err="1"/>
              <a:t>basi</a:t>
            </a:r>
            <a:endParaRPr spc="-40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94150" y="3557699"/>
          <a:ext cx="4270126" cy="823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9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558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271299" y="2286000"/>
            <a:ext cx="5840701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spc="-5" dirty="0">
                <a:solidFill>
                  <a:srgbClr val="7F007F"/>
                </a:solidFill>
                <a:latin typeface="Consolas"/>
                <a:cs typeface="Consolas"/>
              </a:rPr>
              <a:t>table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thead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	&lt;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		&lt;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Header 1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		&lt;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Header 2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	&lt;/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&lt;/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thead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tbody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	&lt;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		&lt;</a:t>
            </a:r>
            <a:r>
              <a:rPr lang="en-US" sz="2400" spc="-5" dirty="0">
                <a:solidFill>
                  <a:srgbClr val="7F007F"/>
                </a:solidFill>
                <a:latin typeface="Consolas"/>
                <a:cs typeface="Consolas"/>
              </a:rPr>
              <a:t>td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Data 1a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spc="-5" dirty="0">
                <a:solidFill>
                  <a:srgbClr val="7F007F"/>
                </a:solidFill>
                <a:latin typeface="Consolas"/>
                <a:cs typeface="Consolas"/>
              </a:rPr>
              <a:t>td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		&lt;</a:t>
            </a:r>
            <a:r>
              <a:rPr lang="en-US" sz="2400" spc="-5" dirty="0">
                <a:solidFill>
                  <a:srgbClr val="7F007F"/>
                </a:solidFill>
                <a:latin typeface="Consolas"/>
                <a:cs typeface="Consolas"/>
              </a:rPr>
              <a:t>td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Data 2a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spc="-5" dirty="0">
                <a:solidFill>
                  <a:srgbClr val="7F007F"/>
                </a:solidFill>
                <a:latin typeface="Consolas"/>
                <a:cs typeface="Consolas"/>
              </a:rPr>
              <a:t>td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	&lt;/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	&lt;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		&lt;</a:t>
            </a:r>
            <a:r>
              <a:rPr lang="en-US" sz="2400" spc="-5" dirty="0">
                <a:solidFill>
                  <a:srgbClr val="7F007F"/>
                </a:solidFill>
                <a:latin typeface="Consolas"/>
                <a:cs typeface="Consolas"/>
              </a:rPr>
              <a:t>td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Data 1b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spc="-5" dirty="0">
                <a:solidFill>
                  <a:srgbClr val="7F007F"/>
                </a:solidFill>
                <a:latin typeface="Consolas"/>
                <a:cs typeface="Consolas"/>
              </a:rPr>
              <a:t>td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		&lt;</a:t>
            </a:r>
            <a:r>
              <a:rPr lang="en-US" sz="2400" spc="-5" dirty="0">
                <a:solidFill>
                  <a:srgbClr val="7F007F"/>
                </a:solidFill>
                <a:latin typeface="Consolas"/>
                <a:cs typeface="Consolas"/>
              </a:rPr>
              <a:t>td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Data 2b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spc="-5" dirty="0">
                <a:solidFill>
                  <a:srgbClr val="7F007F"/>
                </a:solidFill>
                <a:latin typeface="Consolas"/>
                <a:cs typeface="Consolas"/>
              </a:rPr>
              <a:t>td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	&lt;/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&lt;/</a:t>
            </a:r>
            <a:r>
              <a:rPr lang="en-US" sz="2400" spc="-5" dirty="0" err="1">
                <a:solidFill>
                  <a:srgbClr val="7F007F"/>
                </a:solidFill>
                <a:latin typeface="Consolas"/>
                <a:cs typeface="Consolas"/>
              </a:rPr>
              <a:t>tbody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400" spc="-91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spc="-5" dirty="0">
                <a:solidFill>
                  <a:srgbClr val="7F007F"/>
                </a:solidFill>
                <a:latin typeface="Consolas"/>
                <a:cs typeface="Consolas"/>
              </a:rPr>
              <a:t>table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000" y="2007028"/>
            <a:ext cx="5780364" cy="4749165"/>
            <a:chOff x="7249836" y="1898705"/>
            <a:chExt cx="5780364" cy="4749165"/>
          </a:xfrm>
        </p:grpSpPr>
        <p:grpSp>
          <p:nvGrpSpPr>
            <p:cNvPr id="7" name="Group 6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9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771" y="3595869"/>
            <a:ext cx="2749762" cy="1310767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5FEBFF06-4990-484D-82A0-885666050918}"/>
              </a:ext>
            </a:extLst>
          </p:cNvPr>
          <p:cNvSpPr/>
          <p:nvPr/>
        </p:nvSpPr>
        <p:spPr>
          <a:xfrm>
            <a:off x="0" y="-22231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8A3E15F-2ABA-41A1-BC6A-AF812CD1F3A0}"/>
              </a:ext>
            </a:extLst>
          </p:cNvPr>
          <p:cNvSpPr txBox="1">
            <a:spLocks/>
          </p:cNvSpPr>
          <p:nvPr/>
        </p:nvSpPr>
        <p:spPr>
          <a:xfrm>
            <a:off x="15875" y="406400"/>
            <a:ext cx="1300480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sz="5400" kern="0" dirty="0"/>
              <a:t>Basic table</a:t>
            </a:r>
            <a:endParaRPr lang="en-US" sz="5400" kern="0" spc="-30" dirty="0"/>
          </a:p>
        </p:txBody>
      </p:sp>
    </p:spTree>
    <p:extLst>
      <p:ext uri="{BB962C8B-B14F-4D97-AF65-F5344CB8AC3E}">
        <p14:creationId xmlns:p14="http://schemas.microsoft.com/office/powerpoint/2010/main" val="367099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4100" y="406400"/>
            <a:ext cx="32854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40" dirty="0"/>
              <a:t>TABLE</a:t>
            </a:r>
            <a:r>
              <a:rPr spc="-90" dirty="0"/>
              <a:t> </a:t>
            </a:r>
            <a:r>
              <a:rPr dirty="0"/>
              <a:t>ELEMENTS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3600" y="2667000"/>
            <a:ext cx="9170670" cy="5173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spc="-5" dirty="0">
                <a:solidFill>
                  <a:srgbClr val="7F007F"/>
                </a:solidFill>
                <a:latin typeface="Consolas"/>
                <a:cs typeface="Consolas"/>
              </a:rPr>
              <a:t>table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91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whole</a:t>
            </a:r>
            <a:r>
              <a:rPr sz="3200" spc="-1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table</a:t>
            </a:r>
            <a:endParaRPr sz="3100" dirty="0">
              <a:latin typeface="Lora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Consolas"/>
                <a:cs typeface="Consolas"/>
              </a:rPr>
              <a:t>thead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wraps the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table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header</a:t>
            </a: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Consolas"/>
                <a:cs typeface="Consolas"/>
              </a:rPr>
              <a:t>tbody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wraps the main data</a:t>
            </a: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Consolas"/>
                <a:cs typeface="Consolas"/>
              </a:rPr>
              <a:t>tr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wraps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 </a:t>
            </a:r>
            <a:r>
              <a:rPr lang="en-US" sz="32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able </a:t>
            </a:r>
            <a:r>
              <a:rPr sz="32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ow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Consolas"/>
                <a:cs typeface="Consolas"/>
              </a:rPr>
              <a:t>th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wraps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 </a:t>
            </a:r>
            <a:r>
              <a:rPr sz="32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able </a:t>
            </a:r>
            <a:r>
              <a:rPr sz="32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eader cell</a:t>
            </a:r>
          </a:p>
          <a:p>
            <a:pPr marL="12700">
              <a:lnSpc>
                <a:spcPct val="100000"/>
              </a:lnSpc>
              <a:spcBef>
                <a:spcPts val="3279"/>
              </a:spcBef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Consolas"/>
                <a:cs typeface="Consolas"/>
              </a:rPr>
              <a:t>td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wraps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 regular </a:t>
            </a:r>
            <a:r>
              <a:rPr sz="32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able </a:t>
            </a:r>
            <a:r>
              <a:rPr sz="32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ata cell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C462949-9828-4C6E-89A9-4B784411E14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7633831-AD3C-40CF-8F84-69D0B6B46E25}"/>
              </a:ext>
            </a:extLst>
          </p:cNvPr>
          <p:cNvSpPr txBox="1">
            <a:spLocks/>
          </p:cNvSpPr>
          <p:nvPr/>
        </p:nvSpPr>
        <p:spPr>
          <a:xfrm>
            <a:off x="15875" y="406400"/>
            <a:ext cx="1300480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sz="5400" kern="0" spc="-30" dirty="0"/>
              <a:t>Table elements</a:t>
            </a:r>
          </a:p>
        </p:txBody>
      </p:sp>
    </p:spTree>
    <p:extLst>
      <p:ext uri="{BB962C8B-B14F-4D97-AF65-F5344CB8AC3E}">
        <p14:creationId xmlns:p14="http://schemas.microsoft.com/office/powerpoint/2010/main" val="39637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0" y="406400"/>
            <a:ext cx="30981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Styling</a:t>
            </a:r>
            <a:r>
              <a:rPr spc="-80" dirty="0"/>
              <a:t> </a:t>
            </a:r>
            <a:r>
              <a:rPr spc="-35" dirty="0"/>
              <a:t>Tables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4782" y="2667000"/>
            <a:ext cx="1013459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Tables can be styled using the CSS properties we’ve already discussed.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dirty="0"/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826612"/>
            <a:ext cx="8700614" cy="2985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606" y="6761922"/>
            <a:ext cx="3152775" cy="241935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C55DA2F-B6FB-44A0-89AD-D43982C91F5B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9D8CEA2-4B3D-40A1-AF80-090FD7E4064B}"/>
              </a:ext>
            </a:extLst>
          </p:cNvPr>
          <p:cNvSpPr txBox="1">
            <a:spLocks/>
          </p:cNvSpPr>
          <p:nvPr/>
        </p:nvSpPr>
        <p:spPr>
          <a:xfrm>
            <a:off x="15875" y="406400"/>
            <a:ext cx="1300480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sz="5400" kern="0" spc="-30" dirty="0"/>
              <a:t>Styling Tables</a:t>
            </a:r>
          </a:p>
        </p:txBody>
      </p:sp>
    </p:spTree>
    <p:extLst>
      <p:ext uri="{BB962C8B-B14F-4D97-AF65-F5344CB8AC3E}">
        <p14:creationId xmlns:p14="http://schemas.microsoft.com/office/powerpoint/2010/main" val="387863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0" y="406400"/>
            <a:ext cx="30981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Styling</a:t>
            </a:r>
            <a:r>
              <a:rPr spc="-80" dirty="0"/>
              <a:t> </a:t>
            </a:r>
            <a:r>
              <a:rPr spc="-35" dirty="0"/>
              <a:t>Tables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4782" y="2438400"/>
            <a:ext cx="986821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If you try to add borders to table cells you may notice something odd:</a:t>
            </a:r>
          </a:p>
          <a:p>
            <a:endParaRPr lang="en-US" sz="2800" spc="-5" dirty="0">
              <a:solidFill>
                <a:srgbClr val="7F007F"/>
              </a:solidFill>
              <a:latin typeface="Consolas"/>
              <a:cs typeface="Consolas"/>
            </a:endParaRPr>
          </a:p>
          <a:p>
            <a:r>
              <a:rPr lang="en-US" sz="2800" spc="-5" dirty="0">
                <a:solidFill>
                  <a:srgbClr val="7F007F"/>
                </a:solidFill>
                <a:latin typeface="Consolas"/>
                <a:cs typeface="Consolas"/>
              </a:rPr>
              <a:t>td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  <a:r>
              <a:rPr lang="en-US" sz="2800" spc="-5" dirty="0" err="1">
                <a:solidFill>
                  <a:srgbClr val="7F007F"/>
                </a:solidFill>
                <a:latin typeface="Consolas"/>
                <a:cs typeface="Consolas"/>
              </a:rPr>
              <a:t>th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1px solid #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cccccc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 }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24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This is because adjacent table cells each have their own distinct borders that do not merge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You can get rid of this behavior by setting this CSS style:</a:t>
            </a:r>
          </a:p>
          <a:p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2800" spc="-5" dirty="0">
                <a:solidFill>
                  <a:srgbClr val="7F007F"/>
                </a:solidFill>
                <a:latin typeface="Consolas"/>
                <a:cs typeface="Consolas"/>
              </a:rPr>
              <a:t>table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border-collapse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collapse; }</a:t>
            </a: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82" y="4648200"/>
            <a:ext cx="8336620" cy="1463119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8D04305D-B4AD-4790-8C61-39A609D8F5C2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6E46796-E6FC-4BCF-A91E-731E478B2190}"/>
              </a:ext>
            </a:extLst>
          </p:cNvPr>
          <p:cNvSpPr txBox="1">
            <a:spLocks/>
          </p:cNvSpPr>
          <p:nvPr/>
        </p:nvSpPr>
        <p:spPr>
          <a:xfrm>
            <a:off x="15875" y="406400"/>
            <a:ext cx="1300480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sz="5400" kern="0" spc="-30" dirty="0"/>
              <a:t>Styling Tables</a:t>
            </a:r>
          </a:p>
        </p:txBody>
      </p:sp>
    </p:spTree>
    <p:extLst>
      <p:ext uri="{BB962C8B-B14F-4D97-AF65-F5344CB8AC3E}">
        <p14:creationId xmlns:p14="http://schemas.microsoft.com/office/powerpoint/2010/main" val="278540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0" y="406400"/>
            <a:ext cx="30981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Styling</a:t>
            </a:r>
            <a:r>
              <a:rPr spc="-80" dirty="0"/>
              <a:t> </a:t>
            </a:r>
            <a:r>
              <a:rPr spc="-35" dirty="0"/>
              <a:t>Tables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4782" y="2438400"/>
            <a:ext cx="100206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You can create zebra-striped tables by using the pseudo-selector </a:t>
            </a:r>
            <a:r>
              <a:rPr lang="en-US" sz="2800" spc="-5" dirty="0">
                <a:solidFill>
                  <a:srgbClr val="7F007F"/>
                </a:solidFill>
                <a:latin typeface="Consolas"/>
                <a:cs typeface="Consolas"/>
              </a:rPr>
              <a:t>:nth-child</a:t>
            </a:r>
          </a:p>
          <a:p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2800" spc="-5" dirty="0" err="1">
                <a:solidFill>
                  <a:srgbClr val="7F007F"/>
                </a:solidFill>
                <a:latin typeface="Consolas"/>
                <a:cs typeface="Consolas"/>
              </a:rPr>
              <a:t>tr:nth-child</a:t>
            </a:r>
            <a:r>
              <a:rPr lang="en-US" sz="2800" spc="-5" dirty="0">
                <a:solidFill>
                  <a:srgbClr val="7F007F"/>
                </a:solidFill>
                <a:latin typeface="Consolas"/>
                <a:cs typeface="Consolas"/>
              </a:rPr>
              <a:t>(odd) td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#ccc; }</a:t>
            </a: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That applies a light grey background to only table data contained in odd rows.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78" y="5791200"/>
            <a:ext cx="7029450" cy="3438525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5C964D68-FE9F-40FD-A0C3-C09CD3336AF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9561077-1BC6-45C7-835D-1F1E28E7231F}"/>
              </a:ext>
            </a:extLst>
          </p:cNvPr>
          <p:cNvSpPr txBox="1">
            <a:spLocks/>
          </p:cNvSpPr>
          <p:nvPr/>
        </p:nvSpPr>
        <p:spPr>
          <a:xfrm>
            <a:off x="15875" y="406400"/>
            <a:ext cx="1300480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sz="5400" kern="0" spc="-30" dirty="0"/>
              <a:t>Styling Tables</a:t>
            </a:r>
          </a:p>
        </p:txBody>
      </p:sp>
    </p:spTree>
    <p:extLst>
      <p:ext uri="{BB962C8B-B14F-4D97-AF65-F5344CB8AC3E}">
        <p14:creationId xmlns:p14="http://schemas.microsoft.com/office/powerpoint/2010/main" val="344817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0" y="406400"/>
            <a:ext cx="5588000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endParaRPr spc="-35" dirty="0"/>
          </a:p>
        </p:txBody>
      </p:sp>
      <p:sp>
        <p:nvSpPr>
          <p:cNvPr id="5" name="Rectangle 4"/>
          <p:cNvSpPr/>
          <p:nvPr/>
        </p:nvSpPr>
        <p:spPr>
          <a:xfrm>
            <a:off x="1434782" y="2438400"/>
            <a:ext cx="1002061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Select the 5</a:t>
            </a:r>
            <a:r>
              <a:rPr lang="en-US" sz="2800" spc="-10" baseline="30000" dirty="0">
                <a:solidFill>
                  <a:srgbClr val="5F5F5F"/>
                </a:solidFill>
                <a:latin typeface="Georgia" panose="02040502050405020303" pitchFamily="18" charset="0"/>
              </a:rPr>
              <a:t>th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 :</a:t>
            </a:r>
          </a:p>
          <a:p>
            <a:r>
              <a:rPr lang="en-US" sz="2800" spc="-5" dirty="0" err="1">
                <a:solidFill>
                  <a:srgbClr val="7F007F"/>
                </a:solidFill>
                <a:latin typeface="Consolas"/>
                <a:cs typeface="Consolas"/>
              </a:rPr>
              <a:t>li:nth-child</a:t>
            </a:r>
            <a:r>
              <a:rPr lang="en-US" sz="2800" spc="-5" dirty="0">
                <a:solidFill>
                  <a:srgbClr val="7F007F"/>
                </a:solidFill>
                <a:latin typeface="Consolas"/>
                <a:cs typeface="Consolas"/>
              </a:rPr>
              <a:t>(5)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green; }</a:t>
            </a:r>
          </a:p>
          <a:p>
            <a:endParaRPr lang="en-US" sz="2800" spc="-10" dirty="0">
              <a:solidFill>
                <a:srgbClr val="0000FF"/>
              </a:solidFill>
              <a:latin typeface="Consolas"/>
            </a:endParaRPr>
          </a:p>
          <a:p>
            <a:endParaRPr lang="en-US" sz="2800" spc="-10" dirty="0">
              <a:solidFill>
                <a:srgbClr val="0000FF"/>
              </a:solidFill>
              <a:latin typeface="Consolas"/>
            </a:endParaRPr>
          </a:p>
          <a:p>
            <a:endParaRPr lang="en-US" sz="2800" spc="-10" dirty="0">
              <a:solidFill>
                <a:srgbClr val="0000FF"/>
              </a:solidFill>
              <a:latin typeface="Consolas"/>
            </a:endParaRPr>
          </a:p>
          <a:p>
            <a:endParaRPr lang="en-US" sz="2800" spc="-10" dirty="0">
              <a:solidFill>
                <a:srgbClr val="0000FF"/>
              </a:solidFill>
              <a:latin typeface="Consolas"/>
            </a:endParaRPr>
          </a:p>
          <a:p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Select every 4</a:t>
            </a:r>
            <a:r>
              <a:rPr lang="en-US" sz="2800" spc="-10" baseline="30000" dirty="0">
                <a:solidFill>
                  <a:srgbClr val="5F5F5F"/>
                </a:solidFill>
                <a:latin typeface="Georgia" panose="02040502050405020303" pitchFamily="18" charset="0"/>
              </a:rPr>
              <a:t>th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 element starting at 1:</a:t>
            </a:r>
            <a:endParaRPr lang="en-US" sz="2800" spc="-10" dirty="0">
              <a:solidFill>
                <a:srgbClr val="0000FF"/>
              </a:solidFill>
              <a:latin typeface="Consolas"/>
            </a:endParaRPr>
          </a:p>
          <a:p>
            <a:r>
              <a:rPr lang="en-US" sz="2800" spc="-5" dirty="0" err="1">
                <a:solidFill>
                  <a:srgbClr val="7F007F"/>
                </a:solidFill>
                <a:latin typeface="Consolas"/>
                <a:cs typeface="Consolas"/>
              </a:rPr>
              <a:t>li:nth-child</a:t>
            </a:r>
            <a:r>
              <a:rPr lang="en-US" sz="2800" spc="-5" dirty="0">
                <a:solidFill>
                  <a:srgbClr val="7F007F"/>
                </a:solidFill>
                <a:latin typeface="Consolas"/>
                <a:cs typeface="Consolas"/>
              </a:rPr>
              <a:t>(4n+1)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green; }</a:t>
            </a: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See more: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hlinkClick r:id="rId2"/>
              </a:rPr>
              <a:t>https://css-tricks.com/useful-nth-child-recipies/</a:t>
            </a: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07" y="3571875"/>
            <a:ext cx="449580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782" y="6124575"/>
            <a:ext cx="4514850" cy="733425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5218900D-A670-4318-B9D8-BAD157D1A16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F4B29CB-3725-4BAC-8EB9-8FF3E3861093}"/>
              </a:ext>
            </a:extLst>
          </p:cNvPr>
          <p:cNvSpPr txBox="1">
            <a:spLocks/>
          </p:cNvSpPr>
          <p:nvPr/>
        </p:nvSpPr>
        <p:spPr>
          <a:xfrm>
            <a:off x="15875" y="406400"/>
            <a:ext cx="1300480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sz="5400" kern="0" spc="-30" dirty="0"/>
              <a:t>Ye old nth-</a:t>
            </a:r>
            <a:r>
              <a:rPr lang="en-US" sz="5400" kern="0" spc="-30" dirty="0" err="1"/>
              <a:t>childe</a:t>
            </a:r>
            <a:endParaRPr lang="en-US" sz="5400" kern="0" spc="-30" dirty="0"/>
          </a:p>
        </p:txBody>
      </p:sp>
    </p:spTree>
    <p:extLst>
      <p:ext uri="{BB962C8B-B14F-4D97-AF65-F5344CB8AC3E}">
        <p14:creationId xmlns:p14="http://schemas.microsoft.com/office/powerpoint/2010/main" val="22248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9EB2F7E-4E91-4033-B6DC-A41F54635610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282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18610</TotalTime>
  <Words>309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Bebas Neue Bold</vt:lpstr>
      <vt:lpstr>Calibri</vt:lpstr>
      <vt:lpstr>Consolas</vt:lpstr>
      <vt:lpstr>Georgia</vt:lpstr>
      <vt:lpstr>Lora</vt:lpstr>
      <vt:lpstr>Office Theme</vt:lpstr>
      <vt:lpstr>PowerPoint Presentation</vt:lpstr>
      <vt:lpstr>PowerPoint Presentation</vt:lpstr>
      <vt:lpstr>A basi</vt:lpstr>
      <vt:lpstr>TABLE ELEMENTS</vt:lpstr>
      <vt:lpstr>Styling Tables</vt:lpstr>
      <vt:lpstr>Styling Tables</vt:lpstr>
      <vt:lpstr>Styling Tables</vt:lpstr>
      <vt:lpstr>PowerPoint Presentation</vt:lpstr>
      <vt:lpstr>PowerPoint Presentation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Slides</dc:title>
  <dc:creator>Rebeckah Johnson</dc:creator>
  <cp:lastModifiedBy>Rebeckah Johnson</cp:lastModifiedBy>
  <cp:revision>107</cp:revision>
  <dcterms:created xsi:type="dcterms:W3CDTF">2017-02-09T11:19:08Z</dcterms:created>
  <dcterms:modified xsi:type="dcterms:W3CDTF">2017-12-05T00:36:37Z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2017-01-13T00:00:00Z</vt:filetime>
  </property>
  <property fmtid="{D5CDD505-2E9C-101B-9397-08002B2CF9AE}" pid="3" name="Creator">
    <vt:lpwstr>Keynote</vt:lpwstr>
  </property>
  <property fmtid="{D5CDD505-2E9C-101B-9397-08002B2CF9AE}" pid="4" name="LastSaved">
    <vt:filetime>2017-02-09T00:00:00Z</vt:filetime>
  </property>
</Properties>
</file>