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327" r:id="rId5"/>
    <p:sldId id="402" r:id="rId6"/>
    <p:sldId id="403" r:id="rId7"/>
    <p:sldId id="404" r:id="rId8"/>
    <p:sldId id="405" r:id="rId9"/>
    <p:sldId id="279" r:id="rId10"/>
    <p:sldId id="280" r:id="rId11"/>
    <p:sldId id="329" r:id="rId12"/>
    <p:sldId id="282" r:id="rId13"/>
    <p:sldId id="284" r:id="rId14"/>
    <p:sldId id="285" r:id="rId15"/>
    <p:sldId id="303" r:id="rId16"/>
    <p:sldId id="304" r:id="rId17"/>
    <p:sldId id="305" r:id="rId18"/>
    <p:sldId id="345" r:id="rId19"/>
    <p:sldId id="308" r:id="rId20"/>
    <p:sldId id="380" r:id="rId21"/>
    <p:sldId id="309" r:id="rId22"/>
    <p:sldId id="310" r:id="rId23"/>
    <p:sldId id="365" r:id="rId24"/>
    <p:sldId id="311" r:id="rId25"/>
    <p:sldId id="353" r:id="rId26"/>
    <p:sldId id="409" r:id="rId27"/>
    <p:sldId id="356" r:id="rId28"/>
    <p:sldId id="313" r:id="rId29"/>
    <p:sldId id="314" r:id="rId30"/>
    <p:sldId id="355" r:id="rId31"/>
    <p:sldId id="358" r:id="rId32"/>
    <p:sldId id="360" r:id="rId33"/>
    <p:sldId id="359" r:id="rId34"/>
    <p:sldId id="363" r:id="rId35"/>
    <p:sldId id="364" r:id="rId36"/>
    <p:sldId id="348" r:id="rId37"/>
    <p:sldId id="357" r:id="rId38"/>
    <p:sldId id="331" r:id="rId39"/>
    <p:sldId id="366" r:id="rId40"/>
    <p:sldId id="334" r:id="rId41"/>
    <p:sldId id="354" r:id="rId42"/>
    <p:sldId id="335" r:id="rId43"/>
    <p:sldId id="337" r:id="rId44"/>
    <p:sldId id="362" r:id="rId45"/>
    <p:sldId id="338" r:id="rId46"/>
    <p:sldId id="367" r:id="rId47"/>
    <p:sldId id="361" r:id="rId48"/>
    <p:sldId id="368" r:id="rId49"/>
    <p:sldId id="369" r:id="rId50"/>
    <p:sldId id="392" r:id="rId51"/>
    <p:sldId id="393" r:id="rId52"/>
    <p:sldId id="394" r:id="rId53"/>
    <p:sldId id="395" r:id="rId54"/>
    <p:sldId id="381" r:id="rId55"/>
    <p:sldId id="383" r:id="rId56"/>
    <p:sldId id="382" r:id="rId57"/>
    <p:sldId id="388" r:id="rId58"/>
    <p:sldId id="386" r:id="rId59"/>
    <p:sldId id="387" r:id="rId60"/>
    <p:sldId id="384" r:id="rId61"/>
    <p:sldId id="385" r:id="rId62"/>
    <p:sldId id="389" r:id="rId63"/>
    <p:sldId id="390" r:id="rId64"/>
    <p:sldId id="391" r:id="rId65"/>
    <p:sldId id="401" r:id="rId66"/>
    <p:sldId id="398" r:id="rId67"/>
    <p:sldId id="399" r:id="rId68"/>
    <p:sldId id="400" r:id="rId69"/>
    <p:sldId id="406" r:id="rId70"/>
    <p:sldId id="407" r:id="rId71"/>
    <p:sldId id="408" r:id="rId72"/>
    <p:sldId id="346" r:id="rId7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58E"/>
    <a:srgbClr val="EA992E"/>
    <a:srgbClr val="209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>
      <p:cViewPr varScale="1">
        <p:scale>
          <a:sx n="59" d="100"/>
          <a:sy n="59" d="100"/>
        </p:scale>
        <p:origin x="13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89151-D79D-4EC9-9784-97880FB4680D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59D9B-EFD5-4024-B49C-C9D1F0A7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8150" y="406400"/>
            <a:ext cx="7048500" cy="76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4879" y="2032000"/>
            <a:ext cx="11115040" cy="5906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weeket.github.io/demos/padding-vs-margi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guyroutledge.github.io/box-mode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5500" y="13716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40600" y="13716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6600" y="6096000"/>
            <a:ext cx="398081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100" y="0"/>
                </a:lnTo>
                <a:lnTo>
                  <a:pt x="321310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96829" y="8305800"/>
            <a:ext cx="4808220" cy="1044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37210" algn="ctr">
              <a:lnSpc>
                <a:spcPct val="155800"/>
              </a:lnSpc>
            </a:pPr>
            <a:r>
              <a:rPr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Instructor: </a:t>
            </a:r>
            <a:r>
              <a:rPr lang="en-US"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Beck Johnson</a:t>
            </a:r>
          </a:p>
          <a:p>
            <a:pPr marL="546100" marR="537210" algn="ctr">
              <a:lnSpc>
                <a:spcPct val="155800"/>
              </a:lnSpc>
            </a:pPr>
            <a:r>
              <a:rPr sz="2300" spc="-3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Week </a:t>
            </a:r>
            <a:r>
              <a:rPr sz="230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3</a:t>
            </a:r>
            <a:endParaRPr sz="23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The </a:t>
            </a:r>
            <a:r>
              <a:rPr spc="-10" dirty="0"/>
              <a:t>“CASCADING”</a:t>
            </a:r>
            <a:r>
              <a:rPr spc="-75" dirty="0"/>
              <a:t> </a:t>
            </a:r>
            <a:r>
              <a:rPr spc="-20" dirty="0"/>
              <a:t>Part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73200" y="2514600"/>
            <a:ext cx="10913110" cy="5871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lang="en-US" sz="4000" b="1" spc="6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3 </a:t>
            </a:r>
            <a:r>
              <a:rPr sz="4000" b="1" spc="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rules </a:t>
            </a:r>
            <a:r>
              <a:rPr sz="4000" b="1" spc="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for</a:t>
            </a:r>
            <a:r>
              <a:rPr sz="4000" b="1" spc="-38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8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determining </a:t>
            </a:r>
            <a:r>
              <a:rPr sz="4000" b="1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how </a:t>
            </a:r>
            <a:r>
              <a:rPr sz="4000" b="1" spc="7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styles </a:t>
            </a:r>
            <a:r>
              <a:rPr sz="40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get</a:t>
            </a:r>
            <a:r>
              <a:rPr sz="4000" b="1" spc="-1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applied:</a:t>
            </a:r>
            <a:endParaRPr lang="en-US" sz="40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6600" dirty="0">
              <a:latin typeface="Times New Roman"/>
              <a:cs typeface="Times New Roman"/>
            </a:endParaRPr>
          </a:p>
          <a:p>
            <a:pPr marL="669290" indent="-490855">
              <a:lnSpc>
                <a:spcPct val="100000"/>
              </a:lnSpc>
              <a:buFont typeface="Symbol"/>
              <a:buChar char=""/>
              <a:tabLst>
                <a:tab pos="669290" algn="l"/>
                <a:tab pos="66992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Styles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applied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far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lang="en-US" sz="36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near</a:t>
            </a:r>
            <a:endParaRPr lang="en-US" sz="3600" b="1" dirty="0">
              <a:latin typeface="Georgia"/>
              <a:cs typeface="Georgia"/>
            </a:endParaRPr>
          </a:p>
          <a:p>
            <a:pPr marL="669290" indent="-490855">
              <a:lnSpc>
                <a:spcPct val="100000"/>
              </a:lnSpc>
              <a:spcBef>
                <a:spcPts val="3015"/>
              </a:spcBef>
              <a:buFont typeface="Symbol"/>
              <a:buChar char=""/>
              <a:tabLst>
                <a:tab pos="669290" algn="l"/>
                <a:tab pos="66992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Styles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applied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top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to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bottom</a:t>
            </a:r>
            <a:endParaRPr lang="en-US" sz="3600" b="1" dirty="0">
              <a:latin typeface="Georgia"/>
              <a:cs typeface="Georgia"/>
            </a:endParaRPr>
          </a:p>
          <a:p>
            <a:pPr marL="669290" indent="-490855">
              <a:lnSpc>
                <a:spcPct val="100000"/>
              </a:lnSpc>
              <a:spcBef>
                <a:spcPts val="2915"/>
              </a:spcBef>
              <a:buFont typeface="Symbol"/>
              <a:buChar char=""/>
              <a:tabLst>
                <a:tab pos="669290" algn="l"/>
                <a:tab pos="669925" algn="l"/>
              </a:tabLst>
            </a:pP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Children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elements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more </a:t>
            </a:r>
            <a:r>
              <a:rPr lang="en-US" sz="3600" spc="10" dirty="0">
                <a:solidFill>
                  <a:srgbClr val="5F5F5F"/>
                </a:solidFill>
                <a:latin typeface="Georgia"/>
                <a:cs typeface="Georgia"/>
              </a:rPr>
              <a:t>specific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than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parents</a:t>
            </a:r>
            <a:endParaRPr lang="en-US" sz="36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lnSpc>
                <a:spcPct val="101899"/>
              </a:lnSpc>
            </a:pPr>
            <a:endParaRPr sz="40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0" y="406400"/>
            <a:ext cx="41871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Styles</a:t>
            </a:r>
            <a:r>
              <a:rPr spc="-90" dirty="0"/>
              <a:t> </a:t>
            </a:r>
            <a:r>
              <a:rPr spc="-20" dirty="0"/>
              <a:t>“Location”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9314" y="2147743"/>
            <a:ext cx="11241405" cy="5001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78280">
              <a:lnSpc>
                <a:spcPct val="101800"/>
              </a:lnSpc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Styles that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600" spc="-15" dirty="0">
                <a:solidFill>
                  <a:srgbClr val="5F5F5F"/>
                </a:solidFill>
                <a:latin typeface="Georgia"/>
                <a:cs typeface="Georgia"/>
              </a:rPr>
              <a:t>“closer”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to the elements they style  take</a:t>
            </a:r>
            <a:r>
              <a:rPr sz="3600" spc="-4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precedence</a:t>
            </a:r>
            <a:endParaRPr lang="en-US" sz="36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dirty="0"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dirty="0"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dirty="0">
              <a:latin typeface="Georgia"/>
              <a:cs typeface="Georgia"/>
            </a:endParaRPr>
          </a:p>
          <a:p>
            <a:pPr marL="140970">
              <a:lnSpc>
                <a:spcPts val="2695"/>
              </a:lnSpc>
              <a:buSzPct val="74137"/>
              <a:tabLst>
                <a:tab pos="545465" algn="l"/>
                <a:tab pos="546100" algn="l"/>
              </a:tabLst>
            </a:pPr>
            <a:endParaRPr lang="en-US" sz="3600" dirty="0">
              <a:latin typeface="Georgia"/>
              <a:cs typeface="Georgia"/>
            </a:endParaRPr>
          </a:p>
          <a:p>
            <a:pPr marL="140970">
              <a:lnSpc>
                <a:spcPct val="100000"/>
              </a:lnSpc>
              <a:spcBef>
                <a:spcPts val="2940"/>
              </a:spcBef>
              <a:buSzPct val="74137"/>
              <a:tabLst>
                <a:tab pos="545465" algn="l"/>
                <a:tab pos="546100" algn="l"/>
              </a:tabLst>
            </a:pP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						</a:t>
            </a:r>
            <a:endParaRPr sz="2850" dirty="0">
              <a:latin typeface="Times New Roman"/>
              <a:cs typeface="Times New Roman"/>
            </a:endParaRPr>
          </a:p>
          <a:p>
            <a:pPr marL="140970">
              <a:lnSpc>
                <a:spcPct val="100000"/>
              </a:lnSpc>
              <a:buSzPct val="74137"/>
              <a:tabLst>
                <a:tab pos="545465" algn="l"/>
                <a:tab pos="546100" algn="l"/>
              </a:tabLst>
            </a:pPr>
            <a:endParaRPr lang="en-US" sz="2900" spc="-5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REVIEW: near to far</a:t>
            </a:r>
            <a:endParaRPr lang="en-US" kern="0" spc="-20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804137" y="3789955"/>
            <a:ext cx="1000553" cy="1000553"/>
            <a:chOff x="101600" y="2235200"/>
            <a:chExt cx="4089400" cy="4089400"/>
          </a:xfrm>
        </p:grpSpPr>
        <p:pic>
          <p:nvPicPr>
            <p:cNvPr id="10" name="Icon-Document02-Grey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1600" y="2235200"/>
              <a:ext cx="4089400" cy="40894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" name="WebIcon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79500" y="3568700"/>
              <a:ext cx="2171700" cy="21717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56" name="Rectangle 55"/>
          <p:cNvSpPr/>
          <p:nvPr/>
        </p:nvSpPr>
        <p:spPr>
          <a:xfrm>
            <a:off x="269436" y="4749165"/>
            <a:ext cx="1931939" cy="405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0970">
              <a:lnSpc>
                <a:spcPts val="2695"/>
              </a:lnSpc>
              <a:buSzPct val="74137"/>
              <a:tabLst>
                <a:tab pos="545465" algn="l"/>
                <a:tab pos="546100" algn="l"/>
              </a:tabLst>
            </a:pPr>
            <a:r>
              <a:rPr lang="en-US" dirty="0">
                <a:solidFill>
                  <a:srgbClr val="5F5F5F"/>
                </a:solidFill>
                <a:latin typeface="Georgia"/>
                <a:cs typeface="Georgia"/>
              </a:rPr>
              <a:t>Browser</a:t>
            </a:r>
            <a:r>
              <a:rPr lang="en-US" spc="-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pc="-5" dirty="0">
                <a:solidFill>
                  <a:srgbClr val="5F5F5F"/>
                </a:solidFill>
                <a:latin typeface="Georgia"/>
                <a:cs typeface="Georgia"/>
              </a:rPr>
              <a:t>default</a:t>
            </a:r>
            <a:endParaRPr lang="en-US" dirty="0">
              <a:latin typeface="Georgia"/>
              <a:cs typeface="Georgia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205746" y="4226862"/>
            <a:ext cx="2702546" cy="3232942"/>
            <a:chOff x="2072394" y="4372213"/>
            <a:chExt cx="2702546" cy="3232942"/>
          </a:xfrm>
        </p:grpSpPr>
        <p:grpSp>
          <p:nvGrpSpPr>
            <p:cNvPr id="29" name="Group 28"/>
            <p:cNvGrpSpPr>
              <a:grpSpLocks noChangeAspect="1"/>
            </p:cNvGrpSpPr>
            <p:nvPr/>
          </p:nvGrpSpPr>
          <p:grpSpPr>
            <a:xfrm>
              <a:off x="2072394" y="4372213"/>
              <a:ext cx="2702546" cy="2571187"/>
              <a:chOff x="3632200" y="1727200"/>
              <a:chExt cx="4927600" cy="4914900"/>
            </a:xfrm>
          </p:grpSpPr>
          <p:grpSp>
            <p:nvGrpSpPr>
              <p:cNvPr id="30" name="Group 311"/>
              <p:cNvGrpSpPr/>
              <p:nvPr/>
            </p:nvGrpSpPr>
            <p:grpSpPr>
              <a:xfrm>
                <a:off x="3632200" y="3937000"/>
                <a:ext cx="2476500" cy="2476500"/>
                <a:chOff x="0" y="0"/>
                <a:chExt cx="2476499" cy="2476499"/>
              </a:xfrm>
            </p:grpSpPr>
            <p:pic>
              <p:nvPicPr>
                <p:cNvPr id="44" name="Icon-Document02-Grey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476500" cy="24765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5" name="WebIco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604231" y="816989"/>
                  <a:ext cx="1276547" cy="127654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31" name="Icon-Document02-Grey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207000" y="1727200"/>
                <a:ext cx="1816100" cy="18161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32" name="palett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667438" y="2330454"/>
                <a:ext cx="977902" cy="977900"/>
              </a:xfrm>
              <a:prstGeom prst="rect">
                <a:avLst/>
              </a:prstGeom>
              <a:ln w="12700">
                <a:miter lim="400000"/>
              </a:ln>
            </p:spPr>
          </p:pic>
          <p:grpSp>
            <p:nvGrpSpPr>
              <p:cNvPr id="33" name="Group 320"/>
              <p:cNvGrpSpPr/>
              <p:nvPr/>
            </p:nvGrpSpPr>
            <p:grpSpPr>
              <a:xfrm>
                <a:off x="6083300" y="3937000"/>
                <a:ext cx="2476500" cy="2476500"/>
                <a:chOff x="0" y="0"/>
                <a:chExt cx="2476499" cy="2476499"/>
              </a:xfrm>
            </p:grpSpPr>
            <p:pic>
              <p:nvPicPr>
                <p:cNvPr id="42" name="Icon-Document02-Grey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476500" cy="24765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3" name="WebIco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604231" y="816989"/>
                  <a:ext cx="1276547" cy="127654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34" name="Group 323"/>
              <p:cNvGrpSpPr/>
              <p:nvPr/>
            </p:nvGrpSpPr>
            <p:grpSpPr>
              <a:xfrm>
                <a:off x="4876800" y="4165600"/>
                <a:ext cx="2476500" cy="2476500"/>
                <a:chOff x="0" y="0"/>
                <a:chExt cx="2476499" cy="2476499"/>
              </a:xfrm>
            </p:grpSpPr>
            <p:pic>
              <p:nvPicPr>
                <p:cNvPr id="40" name="Icon-Document02-Grey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476500" cy="24765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1" name="WebIco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604231" y="816989"/>
                  <a:ext cx="1276547" cy="127654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35" name="Group 328"/>
              <p:cNvGrpSpPr/>
              <p:nvPr/>
            </p:nvGrpSpPr>
            <p:grpSpPr>
              <a:xfrm>
                <a:off x="4832846" y="3353935"/>
                <a:ext cx="2519032" cy="1130794"/>
                <a:chOff x="0" y="0"/>
                <a:chExt cx="2519031" cy="1130792"/>
              </a:xfrm>
            </p:grpSpPr>
            <p:sp>
              <p:nvSpPr>
                <p:cNvPr id="36" name="Shape 324"/>
                <p:cNvSpPr/>
                <p:nvPr/>
              </p:nvSpPr>
              <p:spPr>
                <a:xfrm flipH="1" flipV="1">
                  <a:off x="38744" y="423322"/>
                  <a:ext cx="3276" cy="433091"/>
                </a:xfrm>
                <a:prstGeom prst="line">
                  <a:avLst/>
                </a:prstGeom>
                <a:noFill/>
                <a:ln w="63500" cap="flat">
                  <a:solidFill>
                    <a:srgbClr val="0096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7" name="Shape 325"/>
                <p:cNvSpPr/>
                <p:nvPr/>
              </p:nvSpPr>
              <p:spPr>
                <a:xfrm flipV="1">
                  <a:off x="1270644" y="0"/>
                  <a:ext cx="1" cy="1130793"/>
                </a:xfrm>
                <a:prstGeom prst="line">
                  <a:avLst/>
                </a:prstGeom>
                <a:noFill/>
                <a:ln w="63500" cap="flat">
                  <a:solidFill>
                    <a:srgbClr val="0096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8" name="Shape 326"/>
                <p:cNvSpPr/>
                <p:nvPr/>
              </p:nvSpPr>
              <p:spPr>
                <a:xfrm flipH="1" flipV="1">
                  <a:off x="2482353" y="417964"/>
                  <a:ext cx="3276" cy="433091"/>
                </a:xfrm>
                <a:prstGeom prst="line">
                  <a:avLst/>
                </a:prstGeom>
                <a:noFill/>
                <a:ln w="63500" cap="flat">
                  <a:solidFill>
                    <a:srgbClr val="0096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9" name="Shape 327"/>
                <p:cNvSpPr/>
                <p:nvPr/>
              </p:nvSpPr>
              <p:spPr>
                <a:xfrm flipV="1">
                  <a:off x="0" y="411699"/>
                  <a:ext cx="2519032" cy="15"/>
                </a:xfrm>
                <a:prstGeom prst="line">
                  <a:avLst/>
                </a:prstGeom>
                <a:noFill/>
                <a:ln w="50800" cap="flat">
                  <a:solidFill>
                    <a:srgbClr val="0096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2248562" y="6897269"/>
              <a:ext cx="205216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40970">
                <a:lnSpc>
                  <a:spcPct val="100000"/>
                </a:lnSpc>
                <a:spcBef>
                  <a:spcPts val="2940"/>
                </a:spcBef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000" dirty="0">
                  <a:solidFill>
                    <a:srgbClr val="5F5F5F"/>
                  </a:solidFill>
                  <a:latin typeface="Georgia"/>
                  <a:cs typeface="Georgia"/>
                </a:rPr>
                <a:t>External </a:t>
              </a:r>
              <a:r>
                <a:rPr lang="en-US" sz="2000" spc="-5" dirty="0">
                  <a:solidFill>
                    <a:srgbClr val="5F5F5F"/>
                  </a:solidFill>
                  <a:latin typeface="Georgia"/>
                  <a:cs typeface="Georgia"/>
                </a:rPr>
                <a:t>styles </a:t>
              </a:r>
            </a:p>
            <a:p>
              <a:pPr algn="ctr">
                <a:lnSpc>
                  <a:spcPct val="100000"/>
                </a:lnSpc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000" dirty="0">
                  <a:solidFill>
                    <a:srgbClr val="5F5F5F"/>
                  </a:solidFill>
                  <a:latin typeface="Georgia"/>
                  <a:cs typeface="Georgia"/>
                </a:rPr>
                <a:t>(in a </a:t>
              </a:r>
              <a:r>
                <a:rPr lang="en-US" sz="2000" b="1" dirty="0">
                  <a:solidFill>
                    <a:srgbClr val="5F5F5F"/>
                  </a:solidFill>
                  <a:latin typeface="Georgia"/>
                  <a:cs typeface="Georgia"/>
                </a:rPr>
                <a:t>.</a:t>
              </a:r>
              <a:r>
                <a:rPr lang="en-US" sz="2000" b="1" dirty="0" err="1">
                  <a:solidFill>
                    <a:srgbClr val="5F5F5F"/>
                  </a:solidFill>
                  <a:latin typeface="Georgia"/>
                  <a:cs typeface="Georgia"/>
                </a:rPr>
                <a:t>css</a:t>
              </a:r>
              <a:r>
                <a:rPr lang="en-US" sz="2000" b="1" spc="-110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000" dirty="0">
                  <a:solidFill>
                    <a:srgbClr val="5F5F5F"/>
                  </a:solidFill>
                  <a:latin typeface="Georgia"/>
                  <a:cs typeface="Georgia"/>
                </a:rPr>
                <a:t>file)</a:t>
              </a:r>
              <a:endParaRPr lang="en-US" sz="2000" dirty="0">
                <a:latin typeface="Georgia"/>
                <a:cs typeface="Georgia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04886" y="4893541"/>
            <a:ext cx="2322372" cy="2950984"/>
            <a:chOff x="8417516" y="3607474"/>
            <a:chExt cx="2608688" cy="3373468"/>
          </a:xfrm>
        </p:grpSpPr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>
              <a:off x="8418809" y="3607474"/>
              <a:ext cx="2607395" cy="2607395"/>
              <a:chOff x="8001000" y="2235200"/>
              <a:chExt cx="4089400" cy="4089400"/>
            </a:xfrm>
          </p:grpSpPr>
          <p:pic>
            <p:nvPicPr>
              <p:cNvPr id="46" name="Icon-Document02-Grey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001000" y="2235200"/>
                <a:ext cx="4089400" cy="40894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7" name="WebIcon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9277350" y="4171950"/>
                <a:ext cx="1511300" cy="15113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8" name="Icon-Document02-Grey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16149" t="7453" r="14596" b="56832"/>
              <a:stretch>
                <a:fillRect/>
              </a:stretch>
            </p:blipFill>
            <p:spPr>
              <a:xfrm>
                <a:off x="8661400" y="2527300"/>
                <a:ext cx="2832100" cy="14605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9" name="palett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9490138" y="2851153"/>
                <a:ext cx="977901" cy="977901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60" name="Rectangle 59"/>
            <p:cNvSpPr/>
            <p:nvPr/>
          </p:nvSpPr>
          <p:spPr>
            <a:xfrm>
              <a:off x="8417516" y="6101342"/>
              <a:ext cx="2514402" cy="8796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40970" algn="ctr">
                <a:lnSpc>
                  <a:spcPct val="100000"/>
                </a:lnSpc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200" dirty="0">
                  <a:solidFill>
                    <a:srgbClr val="5F5F5F"/>
                  </a:solidFill>
                  <a:latin typeface="Georgia"/>
                  <a:cs typeface="Georgia"/>
                </a:rPr>
                <a:t>Int</a:t>
              </a:r>
              <a:r>
                <a:rPr lang="en-US" dirty="0">
                  <a:latin typeface="Georgia" panose="02040502050405020303" pitchFamily="18" charset="0"/>
                </a:rPr>
                <a:t>ernal</a:t>
              </a:r>
              <a:r>
                <a:rPr lang="en-US" sz="2200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200" spc="-5" dirty="0">
                  <a:solidFill>
                    <a:srgbClr val="5F5F5F"/>
                  </a:solidFill>
                  <a:latin typeface="Georgia"/>
                  <a:cs typeface="Georgia"/>
                </a:rPr>
                <a:t>styles </a:t>
              </a:r>
            </a:p>
            <a:p>
              <a:pPr marL="140970" algn="ctr">
                <a:lnSpc>
                  <a:spcPct val="100000"/>
                </a:lnSpc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200" dirty="0">
                  <a:solidFill>
                    <a:srgbClr val="5F5F5F"/>
                  </a:solidFill>
                  <a:latin typeface="Georgia"/>
                  <a:cs typeface="Georgia"/>
                </a:rPr>
                <a:t>(in</a:t>
              </a:r>
              <a:r>
                <a:rPr lang="en-US" sz="2200" spc="-70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200" spc="-5" dirty="0">
                  <a:solidFill>
                    <a:srgbClr val="5F5F5F"/>
                  </a:solidFill>
                  <a:latin typeface="Georgia"/>
                  <a:cs typeface="Georgia"/>
                </a:rPr>
                <a:t>the</a:t>
              </a:r>
              <a:r>
                <a:rPr lang="en-US" sz="2200" dirty="0">
                  <a:latin typeface="Georgia"/>
                  <a:cs typeface="Georgia"/>
                </a:rPr>
                <a:t> </a:t>
              </a:r>
              <a:r>
                <a:rPr lang="en-US" sz="2200" spc="-5" dirty="0">
                  <a:solidFill>
                    <a:srgbClr val="5F5F5F"/>
                  </a:solidFill>
                  <a:latin typeface="Consolas"/>
                  <a:cs typeface="Consolas"/>
                </a:rPr>
                <a:t>&lt;</a:t>
              </a:r>
              <a:r>
                <a:rPr lang="en-US" sz="2200" spc="-5" dirty="0">
                  <a:solidFill>
                    <a:srgbClr val="7F007F"/>
                  </a:solidFill>
                  <a:latin typeface="Consolas"/>
                  <a:cs typeface="Consolas"/>
                </a:rPr>
                <a:t>head</a:t>
              </a:r>
              <a:r>
                <a:rPr lang="en-US" sz="2200" spc="-5" dirty="0">
                  <a:solidFill>
                    <a:srgbClr val="5F5F5F"/>
                  </a:solidFill>
                  <a:latin typeface="Consolas"/>
                  <a:cs typeface="Consolas"/>
                </a:rPr>
                <a:t>&gt;</a:t>
              </a:r>
              <a:r>
                <a:rPr lang="en-US" sz="2200" spc="-5" dirty="0">
                  <a:solidFill>
                    <a:srgbClr val="5F5F5F"/>
                  </a:solidFill>
                  <a:latin typeface="Georgia"/>
                  <a:cs typeface="Georgia"/>
                </a:rPr>
                <a:t>)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426021" y="5628366"/>
            <a:ext cx="3055544" cy="3405714"/>
            <a:chOff x="3552494" y="4470050"/>
            <a:chExt cx="3441027" cy="4081514"/>
          </a:xfrm>
        </p:grpSpPr>
        <p:grpSp>
          <p:nvGrpSpPr>
            <p:cNvPr id="54" name="Group 53"/>
            <p:cNvGrpSpPr/>
            <p:nvPr/>
          </p:nvGrpSpPr>
          <p:grpSpPr>
            <a:xfrm>
              <a:off x="3552494" y="4470050"/>
              <a:ext cx="3441027" cy="3441027"/>
              <a:chOff x="11875388" y="2487400"/>
              <a:chExt cx="3441027" cy="3441027"/>
            </a:xfrm>
          </p:grpSpPr>
          <p:pic>
            <p:nvPicPr>
              <p:cNvPr id="51" name="Icon-Document02-Grey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1875388" y="2487400"/>
                <a:ext cx="3441027" cy="3441027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52" name="palette.png"/>
              <p:cNvPicPr>
                <a:picLocks noChangeAspect="1"/>
              </p:cNvPicPr>
              <p:nvPr/>
            </p:nvPicPr>
            <p:blipFill rotWithShape="1">
              <a:blip r:embed="rId5">
                <a:extLst/>
              </a:blip>
              <a:srcRect t="9444" r="47222" b="10329"/>
              <a:stretch/>
            </p:blipFill>
            <p:spPr>
              <a:xfrm>
                <a:off x="12638146" y="3887348"/>
                <a:ext cx="1015211" cy="1543204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53" name="WebIcon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47916" r="297"/>
              <a:stretch>
                <a:fillRect/>
              </a:stretch>
            </p:blipFill>
            <p:spPr>
              <a:xfrm>
                <a:off x="13653357" y="3869711"/>
                <a:ext cx="929718" cy="1628663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62" name="Rectangle 61"/>
            <p:cNvSpPr/>
            <p:nvPr/>
          </p:nvSpPr>
          <p:spPr>
            <a:xfrm>
              <a:off x="3609902" y="7720567"/>
              <a:ext cx="33836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40970" algn="ctr"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400" dirty="0">
                  <a:solidFill>
                    <a:srgbClr val="5F5F5F"/>
                  </a:solidFill>
                  <a:latin typeface="Georgia"/>
                  <a:cs typeface="Georgia"/>
                </a:rPr>
                <a:t>Inline </a:t>
              </a:r>
              <a:r>
                <a:rPr lang="en-US" sz="2400" spc="-5" dirty="0">
                  <a:solidFill>
                    <a:srgbClr val="5F5F5F"/>
                  </a:solidFill>
                  <a:latin typeface="Georgia"/>
                  <a:cs typeface="Georgia"/>
                </a:rPr>
                <a:t>styles </a:t>
              </a:r>
            </a:p>
            <a:p>
              <a:pPr marL="140970" algn="ctr"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400" spc="-130" dirty="0">
                  <a:solidFill>
                    <a:srgbClr val="5F5F5F"/>
                  </a:solidFill>
                  <a:latin typeface="Georgia"/>
                  <a:cs typeface="Georgia"/>
                </a:rPr>
                <a:t>(directly </a:t>
              </a:r>
              <a:r>
                <a:rPr lang="en-US" sz="2400" dirty="0">
                  <a:solidFill>
                    <a:srgbClr val="5F5F5F"/>
                  </a:solidFill>
                  <a:latin typeface="Georgia"/>
                  <a:cs typeface="Georgia"/>
                </a:rPr>
                <a:t>on</a:t>
              </a:r>
              <a:r>
                <a:rPr lang="en-US" sz="2400" spc="-225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400" dirty="0">
                  <a:solidFill>
                    <a:srgbClr val="5F5F5F"/>
                  </a:solidFill>
                  <a:latin typeface="Georgia"/>
                  <a:cs typeface="Georgia"/>
                </a:rPr>
                <a:t>an </a:t>
              </a:r>
              <a:r>
                <a:rPr lang="en-US" sz="2400" spc="-5" dirty="0">
                  <a:solidFill>
                    <a:srgbClr val="5F5F5F"/>
                  </a:solidFill>
                  <a:latin typeface="Georgia"/>
                  <a:cs typeface="Georgia"/>
                </a:rPr>
                <a:t>element)</a:t>
              </a:r>
              <a:endParaRPr lang="en-US" sz="2400" dirty="0">
                <a:latin typeface="Georgia"/>
                <a:cs typeface="Georgia"/>
              </a:endParaRPr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1309645" y="8245885"/>
            <a:ext cx="6617613" cy="710080"/>
          </a:xfrm>
          <a:prstGeom prst="rightArrow">
            <a:avLst/>
          </a:prstGeom>
          <a:solidFill>
            <a:srgbClr val="209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13269" y="8813559"/>
            <a:ext cx="65024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0970">
              <a:lnSpc>
                <a:spcPct val="100000"/>
              </a:lnSpc>
              <a:spcBef>
                <a:spcPts val="2940"/>
              </a:spcBef>
              <a:buSzPct val="74137"/>
              <a:tabLst>
                <a:tab pos="545465" algn="l"/>
                <a:tab pos="546100" algn="l"/>
              </a:tabLst>
            </a:pPr>
            <a:r>
              <a:rPr lang="en-US" dirty="0">
                <a:solidFill>
                  <a:srgbClr val="5F5F5F"/>
                </a:solidFill>
                <a:latin typeface="Georgia" panose="02040502050405020303" pitchFamily="18" charset="0"/>
              </a:rPr>
              <a:t>Closer to element</a:t>
            </a:r>
          </a:p>
        </p:txBody>
      </p:sp>
    </p:spTree>
    <p:extLst>
      <p:ext uri="{BB962C8B-B14F-4D97-AF65-F5344CB8AC3E}">
        <p14:creationId xmlns:p14="http://schemas.microsoft.com/office/powerpoint/2010/main" val="169428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Top to</a:t>
            </a:r>
            <a:r>
              <a:rPr spc="-100" dirty="0"/>
              <a:t> </a:t>
            </a:r>
            <a:r>
              <a:rPr dirty="0"/>
              <a:t>bottom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7900" y="2374696"/>
            <a:ext cx="10858500" cy="5363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r>
              <a:rPr sz="40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	the	sa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 </a:t>
            </a:r>
            <a:r>
              <a:rPr sz="3300" dirty="0">
                <a:solidFill>
                  <a:srgbClr val="FF0000"/>
                </a:solidFill>
                <a:latin typeface="Consolas"/>
                <a:cs typeface="Consolas"/>
              </a:rPr>
              <a:t>property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40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ultiple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ti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mes </a:t>
            </a:r>
            <a:r>
              <a:rPr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for</a:t>
            </a:r>
            <a:r>
              <a:rPr lang="en-US"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	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same</a:t>
            </a:r>
            <a:r>
              <a:rPr sz="4000" spc="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selector</a:t>
            </a:r>
            <a:r>
              <a:rPr sz="40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  <a:r>
              <a:rPr lang="en-US" sz="40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4000" spc="9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last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</a:t>
            </a:r>
            <a:r>
              <a:rPr sz="4000" spc="-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7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sticks.</a:t>
            </a:r>
            <a:endParaRPr lang="en-US" sz="4000" spc="7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endParaRPr lang="en-US" sz="4000" spc="7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endParaRPr lang="en-US" sz="4000" b="1" spc="7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27432" fontAlgn="t">
              <a:lnSpc>
                <a:spcPts val="3110"/>
              </a:lnSpc>
            </a:pPr>
            <a:r>
              <a:rPr lang="en-US" sz="4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#2f4251; }</a:t>
            </a:r>
          </a:p>
          <a:p>
            <a:pPr marL="27432" fontAlgn="t">
              <a:lnSpc>
                <a:spcPts val="3110"/>
              </a:lnSpc>
            </a:pPr>
            <a:endParaRPr lang="en-US" sz="2000" dirty="0">
              <a:latin typeface="Arial" panose="020B0604020202020204" pitchFamily="34" charset="0"/>
            </a:endParaRPr>
          </a:p>
          <a:p>
            <a:pPr marL="27432" fontAlgn="t">
              <a:lnSpc>
                <a:spcPts val="3110"/>
              </a:lnSpc>
            </a:pPr>
            <a:r>
              <a:rPr lang="en-US" sz="4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Arial" panose="020B0604020202020204" pitchFamily="34" charset="0"/>
              </a:rPr>
              <a:t>   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#daa645; } </a:t>
            </a:r>
            <a:r>
              <a:rPr lang="en-US" sz="4000" dirty="0">
                <a:solidFill>
                  <a:srgbClr val="3FAA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3FAA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wins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3FAA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7432" fontAlgn="t"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</a:endParaRPr>
          </a:p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endParaRPr sz="4000" dirty="0">
              <a:latin typeface="Georgia" panose="02040502050405020303" pitchFamily="18" charset="0"/>
              <a:cs typeface="Lor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</a:t>
            </a:r>
            <a:r>
              <a:rPr lang="en-US" dirty="0"/>
              <a:t>children are </a:t>
            </a:r>
            <a:r>
              <a:rPr dirty="0"/>
              <a:t>specific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900" y="2666898"/>
            <a:ext cx="11129645" cy="5151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685165">
              <a:lnSpc>
                <a:spcPct val="102099"/>
              </a:lnSpc>
              <a:tabLst>
                <a:tab pos="610235" algn="l"/>
                <a:tab pos="1511300" algn="l"/>
                <a:tab pos="1624965" algn="l"/>
                <a:tab pos="2870835" algn="l"/>
                <a:tab pos="7994015" algn="l"/>
                <a:tab pos="10099040" algn="l"/>
              </a:tabLst>
            </a:pPr>
            <a:r>
              <a:rPr sz="40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	o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40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</a:t>
            </a:r>
            <a:r>
              <a:rPr sz="4000" b="1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</a:t>
            </a:r>
            <a:r>
              <a:rPr sz="4000" b="1" spc="1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</a:t>
            </a:r>
            <a:r>
              <a:rPr sz="4000" b="1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4000" b="1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4000" b="1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</a:t>
            </a:r>
            <a:r>
              <a:rPr sz="4000" b="1" spc="-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</a:t>
            </a:r>
            <a:r>
              <a:rPr sz="4000" b="1" spc="1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b="1" spc="16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</a:t>
            </a:r>
            <a:r>
              <a:rPr sz="4000" b="1" spc="6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ic</a:t>
            </a:r>
            <a:r>
              <a:rPr sz="40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than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othe</a:t>
            </a:r>
            <a:r>
              <a:rPr sz="4000" spc="-1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 </a:t>
            </a:r>
            <a:r>
              <a:rPr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</a:t>
            </a:r>
            <a:r>
              <a:rPr lang="en-US"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precedence</a:t>
            </a:r>
            <a:endParaRPr sz="4000" dirty="0">
              <a:latin typeface="Georgia" panose="02040502050405020303" pitchFamily="18" charset="0"/>
              <a:cs typeface="Lora"/>
            </a:endParaRPr>
          </a:p>
          <a:p>
            <a:pPr>
              <a:lnSpc>
                <a:spcPct val="100000"/>
              </a:lnSpc>
            </a:pPr>
            <a:endParaRPr sz="4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: #daa645; }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/* all paragraphs</a:t>
            </a:r>
            <a:r>
              <a:rPr lang="en-US" sz="31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: #e7c0c8; }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/* links in general</a:t>
            </a:r>
            <a:r>
              <a:rPr lang="en-US" sz="31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7F007F"/>
                </a:solidFill>
                <a:latin typeface="Consolas"/>
                <a:cs typeface="Consolas"/>
              </a:rPr>
              <a:t>p a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: #c4fe46; }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/* links in paragraphs</a:t>
            </a:r>
            <a:r>
              <a:rPr lang="en-US" sz="31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1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  <a:tabLst>
                <a:tab pos="485140" algn="l"/>
                <a:tab pos="957580" algn="l"/>
                <a:tab pos="5210175" algn="l"/>
              </a:tabLst>
            </a:pPr>
            <a:endParaRPr sz="31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dirty="0"/>
              <a:t>QUESTIONS?</a:t>
            </a:r>
            <a:endParaRPr sz="7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05200" y="5676900"/>
            <a:ext cx="598805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306195" algn="l"/>
                <a:tab pos="2583180" algn="l"/>
                <a:tab pos="3942079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THE	CSS	B</a:t>
            </a:r>
            <a:r>
              <a:rPr sz="7800" b="1" spc="-120" dirty="0">
                <a:solidFill>
                  <a:srgbClr val="FFFFFF"/>
                </a:solidFill>
                <a:latin typeface="Bebas Neue Bold"/>
                <a:cs typeface="Bebas Neue Bold"/>
              </a:rPr>
              <a:t>O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X	MODEL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54699" y="2870200"/>
            <a:ext cx="2095500" cy="2095500"/>
          </a:xfrm>
          <a:custGeom>
            <a:avLst/>
            <a:gdLst/>
            <a:ahLst/>
            <a:cxnLst/>
            <a:rect l="l" t="t" r="r" b="b"/>
            <a:pathLst>
              <a:path w="2095500" h="2095500">
                <a:moveTo>
                  <a:pt x="0" y="0"/>
                </a:moveTo>
                <a:lnTo>
                  <a:pt x="2095400" y="0"/>
                </a:lnTo>
                <a:lnTo>
                  <a:pt x="2095400" y="2095400"/>
                </a:lnTo>
                <a:lnTo>
                  <a:pt x="0" y="20954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1100" y="406400"/>
            <a:ext cx="3018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 </a:t>
            </a:r>
            <a:r>
              <a:rPr spc="-25" dirty="0"/>
              <a:t>BOX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4300" y="3022600"/>
            <a:ext cx="10596880" cy="4424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sz="36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stuff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</a:t>
            </a:r>
            <a:r>
              <a:rPr sz="3600" spc="-114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sz="3600" dirty="0"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Padding</a:t>
            </a:r>
            <a:r>
              <a:rPr sz="36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bubble </a:t>
            </a:r>
            <a:r>
              <a:rPr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wrap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packing</a:t>
            </a:r>
            <a:r>
              <a:rPr sz="36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peanuts</a:t>
            </a:r>
            <a:endParaRPr sz="3600" dirty="0"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Border</a:t>
            </a:r>
            <a:r>
              <a:rPr sz="36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sides </a:t>
            </a:r>
            <a:r>
              <a:rPr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sz="36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sz="3600" dirty="0"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Margin</a:t>
            </a:r>
            <a:r>
              <a:rPr sz="36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between multiple</a:t>
            </a:r>
            <a:r>
              <a:rPr sz="36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boxes</a:t>
            </a:r>
            <a:endParaRPr sz="36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1100" y="406400"/>
            <a:ext cx="3018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 </a:t>
            </a:r>
            <a:r>
              <a:rPr spc="-25" dirty="0"/>
              <a:t>BOX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3124200"/>
            <a:ext cx="9239250" cy="480359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1100" y="406400"/>
            <a:ext cx="3018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 </a:t>
            </a:r>
            <a:r>
              <a:rPr spc="-25" dirty="0"/>
              <a:t>BOX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35000" y="2463800"/>
            <a:ext cx="10223500" cy="6223000"/>
            <a:chOff x="1016000" y="1943100"/>
            <a:chExt cx="10223500" cy="6223000"/>
          </a:xfrm>
        </p:grpSpPr>
        <p:pic>
          <p:nvPicPr>
            <p:cNvPr id="11" name="boxmode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16500" y="1943100"/>
              <a:ext cx="6223000" cy="6223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2" name="Shape 381"/>
            <p:cNvSpPr/>
            <p:nvPr/>
          </p:nvSpPr>
          <p:spPr>
            <a:xfrm>
              <a:off x="1016000" y="2315994"/>
              <a:ext cx="2107949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 dirty="0">
                  <a:solidFill>
                    <a:srgbClr val="5F5F5F"/>
                  </a:solidFill>
                  <a:latin typeface="Georgia" panose="02040502050405020303" pitchFamily="18" charset="0"/>
                </a:rPr>
                <a:t>Content</a:t>
              </a:r>
            </a:p>
          </p:txBody>
        </p:sp>
        <p:sp>
          <p:nvSpPr>
            <p:cNvPr id="13" name="Shape 382"/>
            <p:cNvSpPr/>
            <p:nvPr/>
          </p:nvSpPr>
          <p:spPr>
            <a:xfrm>
              <a:off x="1016000" y="3401844"/>
              <a:ext cx="2159245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>
                  <a:solidFill>
                    <a:srgbClr val="5F5F5F"/>
                  </a:solidFill>
                  <a:latin typeface="Georgia" panose="02040502050405020303" pitchFamily="18" charset="0"/>
                </a:rPr>
                <a:t>Padding</a:t>
              </a:r>
            </a:p>
          </p:txBody>
        </p:sp>
        <p:sp>
          <p:nvSpPr>
            <p:cNvPr id="14" name="Shape 383"/>
            <p:cNvSpPr/>
            <p:nvPr/>
          </p:nvSpPr>
          <p:spPr>
            <a:xfrm>
              <a:off x="1016000" y="4481344"/>
              <a:ext cx="1901161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>
                  <a:solidFill>
                    <a:srgbClr val="5F5F5F"/>
                  </a:solidFill>
                  <a:latin typeface="Georgia" panose="02040502050405020303" pitchFamily="18" charset="0"/>
                </a:rPr>
                <a:t>Border</a:t>
              </a:r>
            </a:p>
          </p:txBody>
        </p:sp>
        <p:sp>
          <p:nvSpPr>
            <p:cNvPr id="15" name="Shape 384"/>
            <p:cNvSpPr/>
            <p:nvPr/>
          </p:nvSpPr>
          <p:spPr>
            <a:xfrm>
              <a:off x="1016000" y="5560844"/>
              <a:ext cx="1974900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>
                  <a:solidFill>
                    <a:srgbClr val="5F5F5F"/>
                  </a:solidFill>
                  <a:latin typeface="Georgia" panose="02040502050405020303" pitchFamily="18" charset="0"/>
                </a:rPr>
                <a:t>Margin</a:t>
              </a:r>
            </a:p>
          </p:txBody>
        </p:sp>
        <p:sp>
          <p:nvSpPr>
            <p:cNvPr id="16" name="Shape 385"/>
            <p:cNvSpPr/>
            <p:nvPr/>
          </p:nvSpPr>
          <p:spPr>
            <a:xfrm>
              <a:off x="3153304" y="2639681"/>
              <a:ext cx="3848101" cy="361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17" name="Shape 386"/>
            <p:cNvSpPr/>
            <p:nvPr/>
          </p:nvSpPr>
          <p:spPr>
            <a:xfrm>
              <a:off x="3162300" y="3718421"/>
              <a:ext cx="3276600" cy="309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18" name="Shape 387"/>
            <p:cNvSpPr/>
            <p:nvPr/>
          </p:nvSpPr>
          <p:spPr>
            <a:xfrm>
              <a:off x="3175000" y="4810621"/>
              <a:ext cx="2730500" cy="256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19" name="Shape 388"/>
            <p:cNvSpPr/>
            <p:nvPr/>
          </p:nvSpPr>
          <p:spPr>
            <a:xfrm>
              <a:off x="3175000" y="5902821"/>
              <a:ext cx="2171700" cy="199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61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9800" y="4114800"/>
            <a:ext cx="7829550" cy="534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sz="2800" dirty="0">
              <a:latin typeface="Consolas" panose="020B0609020204030204" pitchFamily="49" charset="0"/>
              <a:cs typeface="Courier New"/>
            </a:endParaRPr>
          </a:p>
          <a:p>
            <a:pPr marL="698500" marR="2245360" indent="45720">
              <a:lnSpc>
                <a:spcPct val="112000"/>
              </a:lnSpc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padding-top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padding-right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px;  </a:t>
            </a: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padding-bottom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40px;  </a:t>
            </a: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padding-left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0px;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Shorter way:</a:t>
            </a: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744220">
              <a:lnSpc>
                <a:spcPct val="100000"/>
              </a:lnSpc>
              <a:spcBef>
                <a:spcPts val="459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: 20px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px 40px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0px;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9800" y="2222500"/>
            <a:ext cx="10634980" cy="1431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creates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inside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element.</a:t>
            </a:r>
          </a:p>
          <a:p>
            <a:pPr marL="12700">
              <a:lnSpc>
                <a:spcPct val="100000"/>
              </a:lnSpc>
            </a:pPr>
            <a:b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</a:b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affects how far content is from the border.</a:t>
            </a:r>
            <a:endParaRPr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082" y="4455814"/>
            <a:ext cx="5958688" cy="1839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262382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6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6"/>
                </a:lnTo>
                <a:lnTo>
                  <a:pt x="0" y="2623806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33500" y="3111500"/>
            <a:ext cx="10694035" cy="507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33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Review</a:t>
            </a:r>
            <a:r>
              <a:rPr lang="en-US" sz="33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Intro to CSS</a:t>
            </a:r>
          </a:p>
          <a:p>
            <a:pPr marL="4699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r>
              <a:rPr lang="en-US" sz="3300" spc="-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model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  <a:p>
            <a:pPr marL="469900" marR="365125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Block vs inline elements</a:t>
            </a:r>
          </a:p>
          <a:p>
            <a:pPr marL="469900" marR="365125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 Management Systems</a:t>
            </a:r>
          </a:p>
          <a:p>
            <a:pPr marL="469900" marR="365125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Coding from a design “comp”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18100" y="850900"/>
            <a:ext cx="3674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SESSION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11" name="object 11"/>
          <p:cNvSpPr/>
          <p:nvPr/>
        </p:nvSpPr>
        <p:spPr>
          <a:xfrm>
            <a:off x="4165600" y="876300"/>
            <a:ext cx="736600" cy="7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10982" y="2436574"/>
            <a:ext cx="998220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is useful for moving content away from the edges of its container.</a:t>
            </a:r>
          </a:p>
          <a:p>
            <a:pPr marL="12700">
              <a:lnSpc>
                <a:spcPct val="100000"/>
              </a:lnSpc>
            </a:pPr>
            <a:endParaRPr lang="en-US" sz="36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6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36" y="4495799"/>
            <a:ext cx="4033838" cy="25316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4335298"/>
            <a:ext cx="4114800" cy="28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3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8900" y="2286000"/>
            <a:ext cx="9715500" cy="6054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</a:t>
            </a:r>
            <a:r>
              <a:rPr lang="en-US" sz="3200" b="1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top/bottom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left/right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match…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lvl="1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padding-top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padding-right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10px;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padding-bottom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padding-left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lvl="0">
              <a:spcBef>
                <a:spcPts val="560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>
              <a:spcBef>
                <a:spcPts val="560"/>
              </a:spcBef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Combine them!</a:t>
            </a:r>
          </a:p>
          <a:p>
            <a:pPr marL="12700">
              <a:spcBef>
                <a:spcPts val="560"/>
              </a:spcBef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: 20px 10px;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0800" y="2362200"/>
            <a:ext cx="9296400" cy="6054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</a:t>
            </a:r>
            <a:r>
              <a:rPr lang="en-US" sz="3200" b="1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all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matches…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lvl="1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padding-top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padding-right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padding-bottom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padding-left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lvl="0">
              <a:spcBef>
                <a:spcPts val="560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>
              <a:spcBef>
                <a:spcPts val="560"/>
              </a:spcBef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Combine EVEN MORE!</a:t>
            </a:r>
          </a:p>
          <a:p>
            <a:pPr marL="12700">
              <a:spcBef>
                <a:spcPts val="560"/>
              </a:spcBef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: 20px;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30400" y="2667000"/>
            <a:ext cx="9372600" cy="6235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can be applied only to the top, only to the bottom, and so on – or any combination of those:</a:t>
            </a:r>
          </a:p>
          <a:p>
            <a:pPr marL="12700">
              <a:lnSpc>
                <a:spcPct val="100000"/>
              </a:lnSpc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74422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padding-left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40px;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/>
            <a:endParaRPr lang="en-US" sz="32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3200" dirty="0">
              <a:latin typeface="Consolas" panose="020B0609020204030204" pitchFamily="49" charset="0"/>
              <a:cs typeface="Courier New"/>
            </a:endParaRPr>
          </a:p>
          <a:p>
            <a:pPr marL="698500" marR="224536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padding-top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20px; </a:t>
            </a:r>
          </a:p>
          <a:p>
            <a:pPr marL="698500" marR="224536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padding-right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70894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0" y="406400"/>
            <a:ext cx="15220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MARGIN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4300" y="2425700"/>
            <a:ext cx="9432290" cy="6637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c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reates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outside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element.  </a:t>
            </a: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Same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abbreviation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style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and rules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as</a:t>
            </a:r>
            <a:r>
              <a:rPr sz="3100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endParaRPr sz="3100" dirty="0"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295"/>
              </a:spcBef>
            </a:pPr>
            <a:endParaRPr lang="en-US" sz="24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margin-top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margin-right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margin-bottom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40px;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margin-left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pPr marL="469900" lvl="1">
              <a:spcBef>
                <a:spcPts val="560"/>
              </a:spcBef>
            </a:pP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lvl="1">
              <a:spcBef>
                <a:spcPts val="560"/>
              </a:spcBef>
            </a:pP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>
              <a:spcBef>
                <a:spcPts val="56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the same as</a:t>
            </a:r>
          </a:p>
          <a:p>
            <a:pPr marL="469900" lvl="1">
              <a:spcBef>
                <a:spcPts val="560"/>
              </a:spcBef>
            </a:pPr>
            <a:endParaRPr lang="en-US" sz="16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 5px 40px 10px; }</a:t>
            </a:r>
          </a:p>
          <a:p>
            <a:pPr marL="469900" lvl="1">
              <a:spcBef>
                <a:spcPts val="560"/>
              </a:spcBef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0" y="406400"/>
            <a:ext cx="15220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MARGIN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4300" y="2425700"/>
            <a:ext cx="9432290" cy="3729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give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</a:t>
            </a:r>
            <a:r>
              <a:rPr lang="en-US" sz="28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negative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28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shift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in the opposite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direction.</a:t>
            </a:r>
          </a:p>
          <a:p>
            <a:pPr marL="469900" lvl="1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margin-top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-20px;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lvl="1">
              <a:spcBef>
                <a:spcPts val="560"/>
              </a:spcBef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This may result in overlapping text!</a:t>
            </a: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420" y="6705600"/>
            <a:ext cx="87820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18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A34A2C-ADB0-43DE-8EA8-3A2674A1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7315200"/>
            <a:ext cx="11172825" cy="19431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MARGIN</a:t>
            </a:r>
            <a:r>
              <a:rPr lang="en-US" dirty="0"/>
              <a:t> auto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425700"/>
            <a:ext cx="10147300" cy="542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automatically center elements, you can use the </a:t>
            </a:r>
            <a:r>
              <a:rPr lang="en-US" sz="2800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auto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which evenly applies a margin on both sides</a:t>
            </a:r>
          </a:p>
          <a:p>
            <a:pPr marL="469900" lvl="1"/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lvl="1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When using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auto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must be applied to the element, so that the browser knows how much margin to automatically apply</a:t>
            </a:r>
          </a:p>
          <a:p>
            <a:pPr marL="469900" lvl="1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0 auto;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500px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lvl="1">
              <a:spcBef>
                <a:spcPts val="560"/>
              </a:spcBef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16880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8800" y="381000"/>
            <a:ext cx="57912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MARGIN</a:t>
            </a:r>
            <a:r>
              <a:rPr lang="en-US" dirty="0"/>
              <a:t> vs. padding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473200" y="2667000"/>
            <a:ext cx="9432290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separate the element from the things that are around it.</a:t>
            </a:r>
          </a:p>
          <a:p>
            <a:pPr marL="469900" lvl="1"/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Use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to move the element away from the edges of the block.</a:t>
            </a: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21693" b="11680"/>
          <a:stretch/>
        </p:blipFill>
        <p:spPr>
          <a:xfrm>
            <a:off x="2607945" y="5257800"/>
            <a:ext cx="7162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0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6907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Between margin and padding, you can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5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are separated with spaces, in this order: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Width (usually in pixels, but can be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em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Border style (solid, dotted, dashed,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etc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Color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2px dotted #ff0000;  </a:t>
            </a:r>
          </a:p>
          <a:p>
            <a:pPr marL="469900" lvl="1"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4200" y="2514600"/>
            <a:ext cx="2690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Border styles: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837" b="42056"/>
          <a:stretch/>
        </p:blipFill>
        <p:spPr>
          <a:xfrm>
            <a:off x="863600" y="3505200"/>
            <a:ext cx="5633720" cy="51966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58361"/>
          <a:stretch/>
        </p:blipFill>
        <p:spPr>
          <a:xfrm>
            <a:off x="6731000" y="3505200"/>
            <a:ext cx="5633720" cy="37890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7800" y="5880100"/>
            <a:ext cx="248539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REVIEW!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3149600"/>
            <a:ext cx="2260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set a border on only one side of an element: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border-bottom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3px solid black; 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4829725"/>
            <a:ext cx="98869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07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common use of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to visually separate list items in a navigation menu.</a:t>
            </a:r>
          </a:p>
          <a:p>
            <a:pPr marL="1270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list-style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 : none;</a:t>
            </a:r>
          </a:p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0000FF"/>
                </a:solidFill>
                <a:latin typeface="Consolas"/>
                <a:cs typeface="Lora"/>
              </a:rPr>
              <a:t>}</a:t>
            </a:r>
            <a:endParaRPr lang="en-US" sz="2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6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1em;</a:t>
            </a: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	background-color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#283c51;</a:t>
            </a:r>
          </a:p>
          <a:p>
            <a:pPr marL="12700"/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	border-top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1px solid #395673;</a:t>
            </a:r>
          </a:p>
          <a:p>
            <a:pPr marL="12700"/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#</a:t>
            </a:r>
            <a:r>
              <a:rPr lang="en-US" sz="2600" dirty="0" err="1">
                <a:solidFill>
                  <a:srgbClr val="0000FF"/>
                </a:solidFill>
                <a:latin typeface="Consolas"/>
                <a:cs typeface="Consolas"/>
              </a:rPr>
              <a:t>adadad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pPr marL="12700"/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2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r="20771"/>
          <a:stretch/>
        </p:blipFill>
        <p:spPr>
          <a:xfrm>
            <a:off x="8178800" y="3657600"/>
            <a:ext cx="4141984" cy="3276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178800" y="7010400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0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About us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Products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Services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 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Contact Us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09898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List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Note that we set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list-style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none; 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remove the bullets that appear</a:t>
            </a:r>
          </a:p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 on an unordered list</a:t>
            </a: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0771"/>
          <a:stretch/>
        </p:blipFill>
        <p:spPr>
          <a:xfrm>
            <a:off x="8178800" y="3657600"/>
            <a:ext cx="414198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54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lang="en-US" dirty="0"/>
              <a:t>radius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make an element appear curved, use the 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value is a number (in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px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em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 or percentage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even if you don’t explicitly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469900" lvl="1"/>
            <a:r>
              <a:rPr lang="en-US" sz="2800" dirty="0">
                <a:solidFill>
                  <a:srgbClr val="3FAA54"/>
                </a:solidFill>
                <a:latin typeface="Consolas"/>
                <a:cs typeface="Consolas"/>
              </a:rPr>
              <a:t>	/* same styles... */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2700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2em; 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5867400"/>
            <a:ext cx="549229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66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lang="en-US" dirty="0"/>
              <a:t>radius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625600" y="2362200"/>
            <a:ext cx="9448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be used to create a circle.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50%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the same value</a:t>
            </a: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50%;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background-color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black;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white;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text-align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center;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height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width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line-height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5px;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24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0" y="5350071"/>
            <a:ext cx="1562100" cy="375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87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lang="en-US" dirty="0"/>
              <a:t>radius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930400" y="2438400"/>
            <a:ext cx="9220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technique can be used on images to crop them into a circle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Note: if the image itself doesn’t have a square ratio, it will look distorted</a:t>
            </a: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="kitten.jpg" /&gt;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50%;</a:t>
            </a:r>
          </a:p>
          <a:p>
            <a:pPr marL="1270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height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200px;</a:t>
            </a:r>
          </a:p>
          <a:p>
            <a:pPr marL="1270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width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200px;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700" y="5406203"/>
            <a:ext cx="3390900" cy="35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69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8184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160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-8255" y="-5716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49400" y="2209800"/>
            <a:ext cx="10744200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endParaRPr lang="en-US" sz="3100" spc="-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 a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list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of links in your navigation menu</a:t>
            </a:r>
            <a:endParaRPr lang="en-US" sz="3100" spc="-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the </a:t>
            </a:r>
            <a:r>
              <a:rPr lang="en-US" sz="31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navigation menu pretty by using padding, margin, border, background color, and other tricks we’ve learned.</a:t>
            </a:r>
          </a:p>
          <a:p>
            <a:pPr marL="927100" marR="121285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style lists that are in the </a:t>
            </a:r>
            <a:r>
              <a:rPr lang="en-US" sz="2800" spc="-2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</a:t>
            </a:r>
            <a:r>
              <a:rPr lang="en-US" sz="28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menu – not any lists that may appear on the rest of the page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your design some “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breathing room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”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padding  </a:t>
            </a:r>
            <a:r>
              <a:rPr sz="3100" spc="-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and/or</a:t>
            </a:r>
            <a:r>
              <a:rPr sz="3100" spc="-7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</a:t>
            </a:r>
            <a:r>
              <a:rPr lang="en-US" sz="31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581030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0"/>
            <a:ext cx="13004800" cy="9859617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340099" y="3505200"/>
            <a:ext cx="6321425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tabLst>
                <a:tab pos="2088514" algn="l"/>
                <a:tab pos="3190240" algn="l"/>
                <a:tab pos="5266690" algn="l"/>
              </a:tabLst>
            </a:pPr>
            <a:r>
              <a:rPr lang="en-US" sz="10000" b="1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&lt;&gt;</a:t>
            </a:r>
          </a:p>
          <a:p>
            <a:pPr marL="12700" algn="ctr">
              <a:tabLst>
                <a:tab pos="2088514" algn="l"/>
                <a:tab pos="3190240" algn="l"/>
                <a:tab pos="5266690" algn="l"/>
              </a:tabLst>
            </a:pPr>
            <a:endParaRPr lang="en-US" sz="1400" b="1" dirty="0">
              <a:latin typeface="Consolas" panose="020B0609020204030204" pitchFamily="49" charset="0"/>
              <a:cs typeface="Times New Roman"/>
            </a:endParaRPr>
          </a:p>
          <a:p>
            <a:pPr marL="12700" algn="ctr">
              <a:tabLst>
                <a:tab pos="2088514" algn="l"/>
                <a:tab pos="3190240" algn="l"/>
                <a:tab pos="526669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Block	v</a:t>
            </a:r>
            <a:r>
              <a:rPr sz="7800" b="1" spc="-40" dirty="0">
                <a:solidFill>
                  <a:srgbClr val="FFFFFF"/>
                </a:solidFill>
                <a:latin typeface="Bebas Neue Bold"/>
                <a:cs typeface="Bebas Neue Bold"/>
              </a:rPr>
              <a:t>s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.	Inline</a:t>
            </a: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 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Elements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1529245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Block ELEMENTS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9400" y="2286000"/>
            <a:ext cx="9441861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Block elements</a:t>
            </a:r>
          </a:p>
          <a:p>
            <a:pPr marL="12700" lvl="0"/>
            <a:endParaRPr lang="en-US" sz="5000" b="1" dirty="0">
              <a:solidFill>
                <a:srgbClr val="5F5F5F"/>
              </a:solidFill>
              <a:latin typeface="Bebas Neue Bold"/>
              <a:cs typeface="Bebas Neue Bold"/>
            </a:endParaRPr>
          </a:p>
          <a:p>
            <a:pPr marL="469900" marR="639445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xpand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naturally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sz="3200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fill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their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parent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639445" lvl="1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up a “full line”</a:t>
            </a:r>
          </a:p>
          <a:p>
            <a:pPr marL="12700" marR="60071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indent="-457200"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</a:t>
            </a:r>
            <a:r>
              <a:rPr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</a:t>
            </a:r>
            <a:r>
              <a:rPr sz="32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and/or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have height and/or width</a:t>
            </a:r>
          </a:p>
          <a:p>
            <a:pPr marL="469900" marR="600710" indent="-457200">
              <a:buFont typeface="Arial" panose="020B0604020202020204" pitchFamily="34" charset="0"/>
              <a:buChar char="•"/>
            </a:pPr>
            <a:endParaRPr sz="3200" dirty="0"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sz="32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default,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will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 placed </a:t>
            </a:r>
            <a:r>
              <a:rPr sz="3200" b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below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previous elements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markup 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5EA2196-14E9-4BE5-B1AA-AC230C561414}"/>
              </a:ext>
            </a:extLst>
          </p:cNvPr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7DBAE80-5659-4293-B9DC-16DF17D3CA5A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/>
              <a:t>&lt;&gt; Block ELEMENTS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2717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{ } REVIEW: EXAMPLE CSS</a:t>
            </a:r>
            <a:r>
              <a:rPr lang="en-US" spc="-100" dirty="0"/>
              <a:t> </a:t>
            </a:r>
            <a:r>
              <a:rPr lang="en-US" dirty="0"/>
              <a:t>RULE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EECD3AF-024A-401A-AD43-A78E16A9212E}"/>
              </a:ext>
            </a:extLst>
          </p:cNvPr>
          <p:cNvSpPr txBox="1"/>
          <p:nvPr/>
        </p:nvSpPr>
        <p:spPr>
          <a:xfrm>
            <a:off x="1473200" y="2590800"/>
            <a:ext cx="10642600" cy="5865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4745">
              <a:lnSpc>
                <a:spcPct val="100000"/>
              </a:lnSpc>
            </a:pP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44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: blue;</a:t>
            </a:r>
            <a:r>
              <a:rPr lang="en-US" sz="4400" spc="-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4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8000" dirty="0">
              <a:latin typeface="Times New Roman"/>
              <a:cs typeface="Times New Roman"/>
            </a:endParaRPr>
          </a:p>
          <a:p>
            <a:pPr marL="571500" indent="-558800">
              <a:lnSpc>
                <a:spcPct val="100000"/>
              </a:lnSpc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  <a:tab pos="2947670" algn="l"/>
              </a:tabLst>
            </a:pPr>
            <a:r>
              <a:rPr lang="en-US" sz="3600" dirty="0">
                <a:solidFill>
                  <a:srgbClr val="7F007F"/>
                </a:solidFill>
                <a:latin typeface="Consolas"/>
                <a:cs typeface="Georgia"/>
              </a:rPr>
              <a:t>s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elector</a:t>
            </a:r>
            <a:r>
              <a:rPr lang="en-US" sz="3600" b="1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(all 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3600" spc="-115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tags in the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HTML)</a:t>
            </a:r>
            <a:endParaRPr lang="en-US" sz="3600" dirty="0">
              <a:latin typeface="Georgia"/>
              <a:cs typeface="Georgia"/>
            </a:endParaRPr>
          </a:p>
          <a:p>
            <a:pPr marL="571500" indent="-558800">
              <a:lnSpc>
                <a:spcPct val="100000"/>
              </a:lnSpc>
              <a:spcBef>
                <a:spcPts val="3540"/>
              </a:spcBef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  <a:tab pos="3096895" algn="l"/>
              </a:tabLst>
            </a:pP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property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</a:p>
          <a:p>
            <a:pPr marL="571500" indent="-558800">
              <a:lnSpc>
                <a:spcPct val="100000"/>
              </a:lnSpc>
              <a:spcBef>
                <a:spcPts val="3540"/>
              </a:spcBef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</a:tabLst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lang="en-US" sz="3600" b="1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blue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(many color names are supported, or use the hex code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#0000ff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)</a:t>
            </a:r>
          </a:p>
          <a:p>
            <a:pPr marL="1134745">
              <a:lnSpc>
                <a:spcPct val="100000"/>
              </a:lnSpc>
            </a:pPr>
            <a:endParaRPr lang="en-US" sz="5400" spc="-5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5612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Block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590800"/>
            <a:ext cx="11090447" cy="6124575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2F1AA9E3-CC66-43F9-AB26-F7D8A3B33E3B}"/>
              </a:ext>
            </a:extLst>
          </p:cNvPr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210A5E9-2A02-4934-B331-9AFF9A460292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/>
              <a:t>&lt;&gt; Block ELEMENTS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1284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Block ELEMENTS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0" y="2819400"/>
            <a:ext cx="9441861" cy="335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Examples of block elements:</a:t>
            </a:r>
          </a:p>
          <a:p>
            <a:pPr marL="12700" marR="508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Headings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…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h6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Paragraphs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Lists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339799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INLINE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25600" y="2174005"/>
            <a:ext cx="9697720" cy="646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 elements</a:t>
            </a:r>
          </a:p>
          <a:p>
            <a:pPr marL="698500" lvl="0" indent="-685800">
              <a:buFont typeface="Arial" panose="020B0604020202020204" pitchFamily="34" charset="0"/>
              <a:buChar char="•"/>
            </a:pPr>
            <a:endParaRPr lang="en-US" sz="5000" b="1" dirty="0">
              <a:solidFill>
                <a:srgbClr val="5F5F5F"/>
              </a:solidFill>
              <a:latin typeface="Bebas Neue Bold"/>
              <a:cs typeface="Bebas Neue Bold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along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text</a:t>
            </a:r>
            <a:r>
              <a:rPr lang="en-US" sz="3200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take up as much space as necessary</a:t>
            </a:r>
          </a:p>
          <a:p>
            <a:pPr marL="12700" marR="5080"/>
            <a:endParaRPr lang="en-US" sz="3200" spc="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gnore width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height properties</a:t>
            </a:r>
          </a:p>
          <a:p>
            <a:pPr marL="469900" marR="508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and padding only pushes other elements away horizontally, not vertically</a:t>
            </a:r>
          </a:p>
          <a:p>
            <a:pPr marL="469900" marR="508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Top and bottom margin/padding is ignored</a:t>
            </a:r>
          </a:p>
        </p:txBody>
      </p:sp>
    </p:spTree>
    <p:extLst>
      <p:ext uri="{BB962C8B-B14F-4D97-AF65-F5344CB8AC3E}">
        <p14:creationId xmlns:p14="http://schemas.microsoft.com/office/powerpoint/2010/main" val="909176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34236" y="-66261"/>
            <a:ext cx="13039035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5" y="406400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INLINE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1664334" y="2667000"/>
            <a:ext cx="9956800" cy="552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247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Block &amp; INLINE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06600" y="2895600"/>
            <a:ext cx="96012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/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Examples of inline elements:</a:t>
            </a:r>
          </a:p>
          <a:p>
            <a:pPr marL="12700" marR="508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Links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Font emphasis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Font bold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marR="508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6172200"/>
            <a:ext cx="8246148" cy="229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060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5" y="-66261"/>
            <a:ext cx="13039036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5" y="406400"/>
            <a:ext cx="1303903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</a:t>
            </a:r>
            <a:r>
              <a:rPr lang="en-US" dirty="0"/>
              <a:t>Inline block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778000" y="2263078"/>
            <a:ext cx="10381624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inline-block element</a:t>
            </a:r>
          </a:p>
          <a:p>
            <a:pPr marL="12700" lvl="0"/>
            <a:endParaRPr lang="en-US" sz="5000" b="1" dirty="0">
              <a:solidFill>
                <a:srgbClr val="5F5F5F"/>
              </a:solidFill>
              <a:latin typeface="Bebas Neue Bold"/>
              <a:cs typeface="Bebas Neue Bold"/>
            </a:endParaRPr>
          </a:p>
          <a:p>
            <a:pPr marL="469900" marR="639445" lvl="0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a hybrid of inline and block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600710" lvl="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up width and height like block-level elements</a:t>
            </a: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Flows with content</a:t>
            </a: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have margin and padding</a:t>
            </a:r>
          </a:p>
          <a:p>
            <a:pPr marL="469900" marR="508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Examples of inline-block elements:</a:t>
            </a: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Image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99101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6" y="-66261"/>
            <a:ext cx="13039035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4" y="406400"/>
            <a:ext cx="13039034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</a:t>
            </a:r>
            <a:r>
              <a:rPr lang="en-US" dirty="0"/>
              <a:t>Inline block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37" y="2971800"/>
            <a:ext cx="1026005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39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6" y="-66261"/>
            <a:ext cx="13039035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5" y="406400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</a:t>
            </a:r>
            <a:r>
              <a:rPr lang="en-US" dirty="0"/>
              <a:t>Display 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49345" y="2590800"/>
            <a:ext cx="9391655" cy="6468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lvl="1"/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change whether or not any element is block, inline, or inline-block by using the CSS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property.</a:t>
            </a:r>
          </a:p>
          <a:p>
            <a:pPr marL="469900" marR="5080" lvl="1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means we can do some neat things!</a:t>
            </a: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inline-block;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90" y="7543800"/>
            <a:ext cx="10775950" cy="11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97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-34236" y="-66262"/>
            <a:ext cx="13039035" cy="9819861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316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63600" y="2362200"/>
            <a:ext cx="11125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Update your navigation to a horizontal menu using CSS.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Give the 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elements 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property of either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inline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or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inline-block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. Which looks better? Why do you think that 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Update your styles so that they look nice in the new orientation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Create an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link that looks like a button.  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Style the button differently on hover and click</a:t>
            </a:r>
          </a:p>
        </p:txBody>
      </p:sp>
    </p:spTree>
    <p:extLst>
      <p:ext uri="{BB962C8B-B14F-4D97-AF65-F5344CB8AC3E}">
        <p14:creationId xmlns:p14="http://schemas.microsoft.com/office/powerpoint/2010/main" val="189732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224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5" dirty="0"/>
              <a:t>BACKGROUND</a:t>
            </a:r>
            <a:r>
              <a:rPr spc="-85" dirty="0"/>
              <a:t> </a:t>
            </a:r>
            <a:r>
              <a:rPr dirty="0"/>
              <a:t>IMAGES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4300" y="2184400"/>
            <a:ext cx="9759315" cy="606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set background of an element as an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image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(instead of a color) with the property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background-image</a:t>
            </a:r>
          </a:p>
          <a:p>
            <a:pPr marL="12700">
              <a:lnSpc>
                <a:spcPct val="100000"/>
              </a:lnSpc>
            </a:pPr>
            <a:endParaRPr sz="3100" dirty="0">
              <a:latin typeface="Lora"/>
              <a:cs typeface="Lora"/>
            </a:endParaRPr>
          </a:p>
          <a:p>
            <a:pPr marL="12700" marR="5080">
              <a:lnSpc>
                <a:spcPct val="123700"/>
              </a:lnSpc>
              <a:spcBef>
                <a:spcPts val="1395"/>
              </a:spcBef>
            </a:pP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sz="3100" spc="-5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sz="3100" spc="-10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</a:t>
            </a:r>
            <a:r>
              <a:rPr sz="3100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Lora"/>
              </a:rPr>
              <a:t>url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Lora"/>
              </a:rPr>
              <a:t>("path")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where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Lora"/>
              </a:rPr>
              <a:t>path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the </a:t>
            </a:r>
            <a:r>
              <a:rPr lang="en-US" sz="3100" b="1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relative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100" b="1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absolute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path to w</a:t>
            </a:r>
            <a:r>
              <a:rPr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here </a:t>
            </a:r>
            <a:r>
              <a:rPr sz="31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image </a:t>
            </a:r>
            <a:r>
              <a:rPr sz="31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lives</a:t>
            </a:r>
            <a:r>
              <a:rPr lang="en-US" sz="31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like this:</a:t>
            </a:r>
          </a:p>
          <a:p>
            <a:pPr marL="12700" marR="5080">
              <a:lnSpc>
                <a:spcPct val="123700"/>
              </a:lnSpc>
              <a:spcBef>
                <a:spcPts val="1395"/>
              </a:spcBef>
            </a:pPr>
            <a:endParaRPr lang="en-US" sz="31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background-image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("images/kitten.jpg"); </a:t>
            </a: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color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white;</a:t>
            </a: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1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0" y="7315200"/>
            <a:ext cx="5286873" cy="21307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95" y="7365733"/>
            <a:ext cx="5176078" cy="1773734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D6DA3AB1-EDE9-4421-833F-A9D83771CBB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F8FB894-D9BA-4A9A-B0C1-BD6D0BB58C9F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background images</a:t>
            </a:r>
          </a:p>
        </p:txBody>
      </p:sp>
    </p:spTree>
    <p:extLst>
      <p:ext uri="{BB962C8B-B14F-4D97-AF65-F5344CB8AC3E}">
        <p14:creationId xmlns:p14="http://schemas.microsoft.com/office/powerpoint/2010/main" val="1113081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508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857500" y="5118100"/>
            <a:ext cx="727964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2353945" algn="l"/>
                <a:tab pos="4154804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(MORE)	HTML	ELEMENTS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600" y="3352800"/>
            <a:ext cx="350520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600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&lt;h</a:t>
            </a:r>
            <a:r>
              <a:rPr sz="7600" spc="-5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tml</a:t>
            </a:r>
            <a:r>
              <a:rPr sz="7600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&gt;</a:t>
            </a:r>
            <a:endParaRPr sz="7600" dirty="0">
              <a:latin typeface="Consolas" panose="020B0609020204030204" pitchFamily="49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9642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9300" y="406400"/>
            <a:ext cx="362267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15" dirty="0"/>
              <a:t>&lt;SPAN&gt;</a:t>
            </a:r>
            <a:r>
              <a:rPr spc="-75" dirty="0"/>
              <a:t> </a:t>
            </a:r>
            <a:r>
              <a:rPr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4000" y="2438400"/>
            <a:ext cx="112014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5120">
              <a:lnSpc>
                <a:spcPct val="100000"/>
              </a:lnSpc>
            </a:pPr>
            <a:r>
              <a:rPr lang="en-US" sz="7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72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7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66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endParaRPr lang="en-US" sz="72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3200" y="3746500"/>
            <a:ext cx="10565130" cy="4110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9100"/>
              </a:lnSpc>
            </a:pPr>
            <a:r>
              <a:rPr lang="en-US" sz="36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A</a:t>
            </a:r>
            <a:r>
              <a:rPr lang="en-US" sz="3600" kern="0" spc="-10" dirty="0">
                <a:solidFill>
                  <a:srgbClr val="5F5F5F"/>
                </a:solidFill>
                <a:latin typeface="Lora"/>
              </a:rPr>
              <a:t> 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kern="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is a </a:t>
            </a:r>
            <a:r>
              <a:rPr lang="en-US" sz="3300" b="1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generic</a:t>
            </a:r>
            <a:r>
              <a:rPr lang="en-US" sz="33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 </a:t>
            </a:r>
            <a:r>
              <a:rPr lang="en-US" sz="3300" b="1" kern="0" spc="30" dirty="0">
                <a:solidFill>
                  <a:srgbClr val="5F5F5F"/>
                </a:solidFill>
                <a:latin typeface="Georgia" panose="02040502050405020303" pitchFamily="18" charset="0"/>
              </a:rPr>
              <a:t>inline</a:t>
            </a:r>
            <a:r>
              <a:rPr lang="en-US" sz="3300" b="1" kern="0" spc="45" dirty="0">
                <a:solidFill>
                  <a:srgbClr val="5F5F5F"/>
                </a:solidFill>
                <a:latin typeface="Georgia" panose="02040502050405020303" pitchFamily="18" charset="0"/>
              </a:rPr>
              <a:t> </a:t>
            </a:r>
            <a:r>
              <a:rPr lang="en-US" sz="3300" b="1" kern="0" spc="35" dirty="0">
                <a:solidFill>
                  <a:srgbClr val="5F5F5F"/>
                </a:solidFill>
                <a:latin typeface="Georgia" panose="02040502050405020303" pitchFamily="18" charset="0"/>
              </a:rPr>
              <a:t>element</a:t>
            </a:r>
          </a:p>
          <a:p>
            <a:pPr marL="12700" marR="5080">
              <a:lnSpc>
                <a:spcPct val="159100"/>
              </a:lnSpc>
            </a:pPr>
            <a:endParaRPr lang="en-US" sz="3300" b="1" kern="0" spc="3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69900" marR="5080" indent="-457200">
              <a:lnSpc>
                <a:spcPct val="159100"/>
              </a:lnSpc>
              <a:buFont typeface="Arial" panose="020B0604020202020204" pitchFamily="34" charset="0"/>
              <a:buChar char="•"/>
            </a:pPr>
            <a:r>
              <a:rPr lang="en-US" sz="3300" kern="0" dirty="0">
                <a:solidFill>
                  <a:srgbClr val="5F5F5F"/>
                </a:solidFill>
                <a:latin typeface="Georgia" panose="02040502050405020303" pitchFamily="18" charset="0"/>
              </a:rPr>
              <a:t>No default style</a:t>
            </a:r>
          </a:p>
          <a:p>
            <a:pPr marL="469900" marR="5080" indent="-457200">
              <a:lnSpc>
                <a:spcPct val="159100"/>
              </a:lnSpc>
              <a:buFont typeface="Arial" panose="020B0604020202020204" pitchFamily="34" charset="0"/>
              <a:buChar char="•"/>
            </a:pPr>
            <a:endParaRPr lang="en-US" sz="3300" kern="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69900" marR="5080" indent="-457200">
              <a:lnSpc>
                <a:spcPct val="159100"/>
              </a:lnSpc>
              <a:buFont typeface="Arial" panose="020B0604020202020204" pitchFamily="34" charset="0"/>
              <a:buChar char="•"/>
            </a:pPr>
            <a:r>
              <a:rPr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Used to style</a:t>
            </a:r>
            <a:r>
              <a:rPr lang="en-US"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 inline</a:t>
            </a:r>
            <a:r>
              <a:rPr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 content</a:t>
            </a:r>
          </a:p>
        </p:txBody>
      </p:sp>
    </p:spTree>
    <p:extLst>
      <p:ext uri="{BB962C8B-B14F-4D97-AF65-F5344CB8AC3E}">
        <p14:creationId xmlns:p14="http://schemas.microsoft.com/office/powerpoint/2010/main" val="1292665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9800" y="406400"/>
            <a:ext cx="3256279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&lt;div&gt;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20419" y="2514600"/>
            <a:ext cx="11115040" cy="5570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5120">
              <a:lnSpc>
                <a:spcPct val="100000"/>
              </a:lnSpc>
            </a:pP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6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6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60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60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endParaRPr sz="6400" dirty="0">
              <a:latin typeface="Consolas" panose="020B0609020204030204" pitchFamily="49" charset="0"/>
              <a:cs typeface="Courier New"/>
            </a:endParaRPr>
          </a:p>
          <a:p>
            <a:pPr marL="541020">
              <a:lnSpc>
                <a:spcPct val="100000"/>
              </a:lnSpc>
              <a:spcBef>
                <a:spcPts val="3920"/>
              </a:spcBef>
            </a:pPr>
            <a:r>
              <a:rPr lang="en-US" sz="3600" spc="-10" dirty="0">
                <a:latin typeface="Georgia" panose="02040502050405020303" pitchFamily="18" charset="0"/>
              </a:rPr>
              <a:t>A</a:t>
            </a:r>
            <a:r>
              <a:rPr lang="en-US" sz="3600" spc="-10" dirty="0"/>
              <a:t>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pc="-10" dirty="0">
                <a:latin typeface="Georgia" panose="02040502050405020303" pitchFamily="18" charset="0"/>
              </a:rPr>
              <a:t>is a</a:t>
            </a:r>
            <a:r>
              <a:rPr spc="-10" dirty="0">
                <a:latin typeface="Georgia" panose="02040502050405020303" pitchFamily="18" charset="0"/>
              </a:rPr>
              <a:t> </a:t>
            </a:r>
            <a:r>
              <a:rPr b="1" spc="-5" dirty="0">
                <a:latin typeface="Georgia" panose="02040502050405020303" pitchFamily="18" charset="0"/>
              </a:rPr>
              <a:t>generic</a:t>
            </a:r>
            <a:r>
              <a:rPr spc="-5" dirty="0">
                <a:latin typeface="Georgia" panose="02040502050405020303" pitchFamily="18" charset="0"/>
              </a:rPr>
              <a:t> </a:t>
            </a:r>
            <a:r>
              <a:rPr b="1" spc="30" dirty="0">
                <a:latin typeface="Georgia" panose="02040502050405020303" pitchFamily="18" charset="0"/>
              </a:rPr>
              <a:t>block</a:t>
            </a:r>
            <a:r>
              <a:rPr b="1" spc="45" dirty="0">
                <a:latin typeface="Georgia" panose="02040502050405020303" pitchFamily="18" charset="0"/>
              </a:rPr>
              <a:t> </a:t>
            </a:r>
            <a:r>
              <a:rPr b="1" spc="35" dirty="0">
                <a:latin typeface="Georgia" panose="02040502050405020303" pitchFamily="18" charset="0"/>
              </a:rPr>
              <a:t>element</a:t>
            </a:r>
          </a:p>
          <a:p>
            <a:pPr marL="541020" marR="5080">
              <a:lnSpc>
                <a:spcPct val="152800"/>
              </a:lnSpc>
              <a:spcBef>
                <a:spcPts val="250"/>
              </a:spcBef>
            </a:pPr>
            <a:endParaRPr lang="en-US" dirty="0">
              <a:latin typeface="Georgia" panose="02040502050405020303" pitchFamily="18" charset="0"/>
            </a:endParaRPr>
          </a:p>
          <a:p>
            <a:pPr marL="998220" marR="5080" indent="-457200">
              <a:lnSpc>
                <a:spcPct val="1528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No default style</a:t>
            </a:r>
          </a:p>
          <a:p>
            <a:pPr marL="998220" marR="5080" indent="-457200">
              <a:lnSpc>
                <a:spcPct val="1528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998220" marR="5080" indent="-457200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Heavily used as a </a:t>
            </a:r>
            <a:r>
              <a:rPr spc="-5" dirty="0">
                <a:latin typeface="Georgia" panose="02040502050405020303" pitchFamily="18" charset="0"/>
              </a:rPr>
              <a:t>wrapper </a:t>
            </a:r>
            <a:r>
              <a:rPr spc="-10" dirty="0">
                <a:latin typeface="Georgia" panose="02040502050405020303" pitchFamily="18" charset="0"/>
              </a:rPr>
              <a:t>for </a:t>
            </a:r>
            <a:r>
              <a:rPr dirty="0">
                <a:latin typeface="Georgia" panose="02040502050405020303" pitchFamily="18" charset="0"/>
              </a:rPr>
              <a:t>other </a:t>
            </a:r>
            <a:r>
              <a:rPr spc="-5" dirty="0">
                <a:latin typeface="Georgia" panose="02040502050405020303" pitchFamily="18" charset="0"/>
              </a:rPr>
              <a:t>elements</a:t>
            </a:r>
            <a:r>
              <a:rPr lang="en-US" spc="-5" dirty="0">
                <a:latin typeface="Georgia" panose="02040502050405020303" pitchFamily="18" charset="0"/>
              </a:rPr>
              <a:t>,</a:t>
            </a:r>
            <a:r>
              <a:rPr spc="-5" dirty="0">
                <a:latin typeface="Georgia" panose="02040502050405020303" pitchFamily="18" charset="0"/>
              </a:rPr>
              <a:t> </a:t>
            </a:r>
            <a:r>
              <a:rPr lang="en-US" spc="-10" dirty="0">
                <a:latin typeface="Georgia" panose="02040502050405020303" pitchFamily="18" charset="0"/>
              </a:rPr>
              <a:t>to</a:t>
            </a:r>
            <a:r>
              <a:rPr spc="-10" dirty="0">
                <a:latin typeface="Georgia" panose="02040502050405020303" pitchFamily="18" charset="0"/>
              </a:rPr>
              <a:t> creat</a:t>
            </a:r>
            <a:r>
              <a:rPr lang="en-US" spc="-10" dirty="0">
                <a:latin typeface="Georgia" panose="02040502050405020303" pitchFamily="18" charset="0"/>
              </a:rPr>
              <a:t>e</a:t>
            </a:r>
            <a:r>
              <a:rPr spc="-10" dirty="0">
                <a:latin typeface="Georgia" panose="02040502050405020303" pitchFamily="18" charset="0"/>
              </a:rPr>
              <a:t> complex</a:t>
            </a:r>
            <a:r>
              <a:rPr spc="10" dirty="0">
                <a:latin typeface="Georgia" panose="02040502050405020303" pitchFamily="18" charset="0"/>
              </a:rPr>
              <a:t> </a:t>
            </a:r>
            <a:r>
              <a:rPr spc="-10" dirty="0">
                <a:latin typeface="Georgia" panose="02040502050405020303" pitchFamily="18" charset="0"/>
              </a:rPr>
              <a:t>layouts</a:t>
            </a:r>
            <a:endParaRPr lang="en-US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76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9800" y="406400"/>
            <a:ext cx="4800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Why use div or span?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20419" y="2514600"/>
            <a:ext cx="10711181" cy="537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1020">
              <a:lnSpc>
                <a:spcPct val="100000"/>
              </a:lnSpc>
              <a:spcBef>
                <a:spcPts val="3920"/>
              </a:spcBef>
            </a:pPr>
            <a:r>
              <a:rPr lang="en-US" sz="3600" spc="-10" dirty="0">
                <a:latin typeface="Georgia" panose="02040502050405020303" pitchFamily="18" charset="0"/>
              </a:rPr>
              <a:t>Both</a:t>
            </a:r>
            <a:r>
              <a:rPr lang="en-US" sz="3600" spc="-10" dirty="0"/>
              <a:t>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600" spc="-10" dirty="0">
                <a:latin typeface="Georgia" panose="02040502050405020303" pitchFamily="18" charset="0"/>
                <a:cs typeface="Consolas"/>
              </a:rPr>
              <a:t> </a:t>
            </a:r>
            <a:r>
              <a:rPr lang="en-US" sz="3600" spc="-10" dirty="0">
                <a:latin typeface="Georgia" panose="02040502050405020303" pitchFamily="18" charset="0"/>
              </a:rPr>
              <a:t>and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3600" spc="-10" dirty="0">
                <a:latin typeface="Georgia" panose="02040502050405020303" pitchFamily="18" charset="0"/>
              </a:rPr>
              <a:t> really need something extra to be useful, since they have no presentation style by default.</a:t>
            </a:r>
          </a:p>
          <a:p>
            <a:pPr marL="1112520" indent="-571500">
              <a:lnSpc>
                <a:spcPct val="100000"/>
              </a:lnSpc>
              <a:spcBef>
                <a:spcPts val="3920"/>
              </a:spcBef>
              <a:buFont typeface="Arial" panose="020B0604020202020204" pitchFamily="34" charset="0"/>
              <a:buChar char="•"/>
            </a:pPr>
            <a:r>
              <a:rPr lang="en-US" sz="3600" spc="-10" dirty="0">
                <a:latin typeface="Georgia" panose="02040502050405020303" pitchFamily="18" charset="0"/>
              </a:rPr>
              <a:t>Used mostly to create </a:t>
            </a:r>
            <a:r>
              <a:rPr lang="en-US" sz="3600" b="1" spc="-10" dirty="0">
                <a:latin typeface="Georgia" panose="02040502050405020303" pitchFamily="18" charset="0"/>
              </a:rPr>
              <a:t>layout</a:t>
            </a:r>
          </a:p>
          <a:p>
            <a:pPr marL="1112520" indent="-571500">
              <a:lnSpc>
                <a:spcPct val="100000"/>
              </a:lnSpc>
              <a:spcBef>
                <a:spcPts val="3920"/>
              </a:spcBef>
              <a:buFont typeface="Arial" panose="020B0604020202020204" pitchFamily="34" charset="0"/>
              <a:buChar char="•"/>
            </a:pPr>
            <a:r>
              <a:rPr lang="en-US" sz="3600" spc="-10" dirty="0">
                <a:latin typeface="Georgia" panose="02040502050405020303" pitchFamily="18" charset="0"/>
              </a:rPr>
              <a:t>Have no semantic meaning</a:t>
            </a:r>
          </a:p>
          <a:p>
            <a:pPr marL="1112520" indent="-571500">
              <a:lnSpc>
                <a:spcPct val="100000"/>
              </a:lnSpc>
              <a:spcBef>
                <a:spcPts val="3920"/>
              </a:spcBef>
              <a:buFont typeface="Arial" panose="020B0604020202020204" pitchFamily="34" charset="0"/>
              <a:buChar char="•"/>
            </a:pPr>
            <a:r>
              <a:rPr lang="en-US" sz="3600" spc="-10" dirty="0">
                <a:latin typeface="Georgia" panose="02040502050405020303" pitchFamily="18" charset="0"/>
              </a:rPr>
              <a:t>You don’t need to “reset” them before making them fit your design (like 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3600" spc="-10" dirty="0">
                <a:latin typeface="Georgia" panose="02040502050405020303" pitchFamily="18" charset="0"/>
              </a:rPr>
              <a:t> or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spc="-10" dirty="0">
                <a:latin typeface="Georgia" panose="0204050205040502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5182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5385208"/>
            <a:ext cx="13004800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CONTENT MANAGEMENT </a:t>
            </a:r>
          </a:p>
          <a:p>
            <a:pPr marL="12700" algn="ctr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SYSTEMS (</a:t>
            </a:r>
            <a:r>
              <a:rPr lang="en-US" sz="7800" b="1" dirty="0" err="1">
                <a:solidFill>
                  <a:srgbClr val="FFFFFF"/>
                </a:solidFill>
                <a:latin typeface="Bebas Neue Bold"/>
                <a:cs typeface="Bebas Neue Bold"/>
              </a:rPr>
              <a:t>cms</a:t>
            </a: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)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600" y="2464208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7975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AA1FF945-9F7F-4BD5-B642-66F80AB2790E}"/>
              </a:ext>
            </a:extLst>
          </p:cNvPr>
          <p:cNvSpPr/>
          <p:nvPr/>
        </p:nvSpPr>
        <p:spPr>
          <a:xfrm>
            <a:off x="-571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40" dirty="0"/>
              <a:t>CONTENT, </a:t>
            </a:r>
            <a:r>
              <a:rPr sz="5000" dirty="0"/>
              <a:t>DESIGN, &amp;</a:t>
            </a:r>
            <a:r>
              <a:rPr sz="5000" spc="-40" dirty="0"/>
              <a:t> </a:t>
            </a:r>
            <a:r>
              <a:rPr sz="5000" dirty="0"/>
              <a:t>CODE</a:t>
            </a:r>
          </a:p>
        </p:txBody>
      </p:sp>
      <p:sp>
        <p:nvSpPr>
          <p:cNvPr id="4" name="object 4"/>
          <p:cNvSpPr/>
          <p:nvPr/>
        </p:nvSpPr>
        <p:spPr>
          <a:xfrm>
            <a:off x="9341191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9024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6859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8200" y="3746500"/>
            <a:ext cx="1168400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2619" y="6095758"/>
            <a:ext cx="303657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248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sz="2500" b="1" spc="-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b="1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most 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important part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of</a:t>
            </a:r>
            <a:r>
              <a:rPr sz="2500" spc="-10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any 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website</a:t>
            </a:r>
            <a:endParaRPr sz="25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4798" y="6090424"/>
            <a:ext cx="3383279" cy="1861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marR="5080" indent="-213995" algn="ctr">
              <a:lnSpc>
                <a:spcPct val="1262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Design</a:t>
            </a:r>
            <a:r>
              <a:rPr sz="2500" b="1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226060" marR="5080" indent="-213995" algn="ctr">
              <a:lnSpc>
                <a:spcPct val="126200"/>
              </a:lnSpc>
            </a:pP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critical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to</a:t>
            </a:r>
            <a:r>
              <a:rPr sz="2500" spc="-8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the  best user</a:t>
            </a:r>
            <a:r>
              <a:rPr sz="2500" spc="-2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experience</a:t>
            </a:r>
            <a:endParaRPr sz="2500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5954" y="6096330"/>
            <a:ext cx="3646170" cy="1831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9065" algn="ctr">
              <a:lnSpc>
                <a:spcPct val="1243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Code</a:t>
            </a:r>
            <a:r>
              <a:rPr sz="2500" b="1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700" marR="5080" indent="139065" algn="ctr">
              <a:lnSpc>
                <a:spcPct val="124300"/>
              </a:lnSpc>
            </a:pP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bring</a:t>
            </a:r>
            <a:r>
              <a:rPr lang="en-US" sz="2500" dirty="0">
                <a:solidFill>
                  <a:srgbClr val="525252"/>
                </a:solidFill>
                <a:latin typeface="Georgia"/>
                <a:cs typeface="Georgia"/>
              </a:rPr>
              <a:t>s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  content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and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design to</a:t>
            </a:r>
            <a:r>
              <a:rPr sz="2500" spc="-1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life</a:t>
            </a:r>
            <a:endParaRPr sz="25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80791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699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608A25-1DC7-4C25-AF58-369B85AFC692}"/>
              </a:ext>
            </a:extLst>
          </p:cNvPr>
          <p:cNvSpPr/>
          <p:nvPr/>
        </p:nvSpPr>
        <p:spPr>
          <a:xfrm>
            <a:off x="1663700" y="2347763"/>
            <a:ext cx="10020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Most modern websites use a Content Management System to store content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FBB8FB-2C41-4EF4-A947-AE26DEBA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0" y="4198560"/>
            <a:ext cx="6096467" cy="48006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2CDAED9-2432-4F8F-9C88-97B881F2CE83}"/>
              </a:ext>
            </a:extLst>
          </p:cNvPr>
          <p:cNvSpPr/>
          <p:nvPr/>
        </p:nvSpPr>
        <p:spPr>
          <a:xfrm>
            <a:off x="914659" y="4198560"/>
            <a:ext cx="4368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 CMS is a 3</a:t>
            </a:r>
            <a:r>
              <a:rPr lang="en-US" sz="3200" spc="-10" baseline="30000" dirty="0">
                <a:solidFill>
                  <a:srgbClr val="5F5F5F"/>
                </a:solidFill>
                <a:latin typeface="Georgia" panose="02040502050405020303" pitchFamily="18" charset="0"/>
              </a:rPr>
              <a:t>rd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party system that holds images and text.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0"/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That content is dynamically injected into a markup template.</a:t>
            </a:r>
          </a:p>
        </p:txBody>
      </p:sp>
    </p:spTree>
    <p:extLst>
      <p:ext uri="{BB962C8B-B14F-4D97-AF65-F5344CB8AC3E}">
        <p14:creationId xmlns:p14="http://schemas.microsoft.com/office/powerpoint/2010/main" val="33874386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699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2D56B-BDB0-4620-BD40-6F4C02421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4572000"/>
            <a:ext cx="1102995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511F73-893B-45B7-960E-256713F2B635}"/>
              </a:ext>
            </a:extLst>
          </p:cNvPr>
          <p:cNvSpPr/>
          <p:nvPr/>
        </p:nvSpPr>
        <p:spPr>
          <a:xfrm>
            <a:off x="1733550" y="2349951"/>
            <a:ext cx="98742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 developer builds markup as normal, but uses placeholders instead of actual content:</a:t>
            </a:r>
          </a:p>
        </p:txBody>
      </p:sp>
    </p:spTree>
    <p:extLst>
      <p:ext uri="{BB962C8B-B14F-4D97-AF65-F5344CB8AC3E}">
        <p14:creationId xmlns:p14="http://schemas.microsoft.com/office/powerpoint/2010/main" val="20422571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 pros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699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608A25-1DC7-4C25-AF58-369B85AFC692}"/>
              </a:ext>
            </a:extLst>
          </p:cNvPr>
          <p:cNvSpPr/>
          <p:nvPr/>
        </p:nvSpPr>
        <p:spPr>
          <a:xfrm>
            <a:off x="1930400" y="2438400"/>
            <a:ext cx="9677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Non-developers can easily edit text and change images, and even create new pages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Allows translation services to load different languages without changing the design or code of the website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Since images are loaded from a third party, this distributes the load across multiple servers, which usually speeds </a:t>
            </a:r>
            <a:r>
              <a:rPr lang="en-US" sz="3200" spc="-10" dirty="0" err="1">
                <a:solidFill>
                  <a:srgbClr val="5F5F5F"/>
                </a:solidFill>
                <a:latin typeface="Georgia" panose="02040502050405020303" pitchFamily="18" charset="0"/>
              </a:rPr>
              <a:t>pageload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704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 cons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699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608A25-1DC7-4C25-AF58-369B85AFC692}"/>
              </a:ext>
            </a:extLst>
          </p:cNvPr>
          <p:cNvSpPr/>
          <p:nvPr/>
        </p:nvSpPr>
        <p:spPr>
          <a:xfrm>
            <a:off x="1930400" y="2438400"/>
            <a:ext cx="9677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Most CMS are expensive and challenging to set up, and require ongoing training and administration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Because you can no longer know how much content is going on a page, you have to design for more flexibility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Most European languages are more than 2x longer than English (especially German!)</a:t>
            </a: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56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224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5" dirty="0"/>
              <a:t>BACKGROUND</a:t>
            </a:r>
            <a:r>
              <a:rPr spc="-85" dirty="0"/>
              <a:t> </a:t>
            </a:r>
            <a:r>
              <a:rPr dirty="0"/>
              <a:t>IMAGES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6DA3AB1-EDE9-4421-833F-A9D83771CBB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F8FB894-D9BA-4A9A-B0C1-BD6D0BB58C9F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background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82E09-2F66-4FD1-B746-2E40A386884E}"/>
              </a:ext>
            </a:extLst>
          </p:cNvPr>
          <p:cNvSpPr/>
          <p:nvPr/>
        </p:nvSpPr>
        <p:spPr>
          <a:xfrm>
            <a:off x="1092200" y="2096770"/>
            <a:ext cx="11125200" cy="727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background-position: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allows you to move a background image around within its container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0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background-attachment: 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images u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sually scroll with the main view, but setting to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fixed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means the image stays in place when the user scrolls the page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0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background-repeat:</a:t>
            </a:r>
            <a:r>
              <a:rPr lang="en-US" sz="28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defines if (and how) the background image will repeat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000" spc="-2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background-size: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specifies how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much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the image covers</a:t>
            </a:r>
          </a:p>
        </p:txBody>
      </p:sp>
    </p:spTree>
    <p:extLst>
      <p:ext uri="{BB962C8B-B14F-4D97-AF65-F5344CB8AC3E}">
        <p14:creationId xmlns:p14="http://schemas.microsoft.com/office/powerpoint/2010/main" val="15735811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9500" y="406400"/>
            <a:ext cx="47879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 for translations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064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92FB7-7A30-4B8D-9BBF-73B4C64A5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43"/>
          <a:stretch/>
        </p:blipFill>
        <p:spPr>
          <a:xfrm>
            <a:off x="2663825" y="2057400"/>
            <a:ext cx="7953375" cy="73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834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9500" y="406400"/>
            <a:ext cx="47879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 for translations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064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1EDAC-422B-4332-B637-A21857B43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2068195"/>
            <a:ext cx="7848600" cy="748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659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9500" y="406400"/>
            <a:ext cx="47879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Popular </a:t>
            </a:r>
            <a:r>
              <a:rPr lang="en-US" sz="5000" dirty="0" err="1"/>
              <a:t>cms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064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BC2FE-ADEE-499C-8EEC-ECCF749B7C19}"/>
              </a:ext>
            </a:extLst>
          </p:cNvPr>
          <p:cNvSpPr/>
          <p:nvPr/>
        </p:nvSpPr>
        <p:spPr>
          <a:xfrm>
            <a:off x="1168400" y="2286000"/>
            <a:ext cx="10668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0"/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There are hundreds of Content Management Systems, all using different ways to store, edit, and access data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113F3-9D92-47CF-BC65-55CF893AA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5105400"/>
            <a:ext cx="4162425" cy="131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A0F88-771A-4B59-B0E0-AD8C99E91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269" y="5183417"/>
            <a:ext cx="4849028" cy="10317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A77463-5707-4E6B-9FBE-B40938F85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800" y="7162800"/>
            <a:ext cx="4358640" cy="990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4BE163-4169-4141-8D43-0F373DAF5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5600" y="7239000"/>
            <a:ext cx="4427005" cy="8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991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9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" y="3810000"/>
            <a:ext cx="13004800" cy="3577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Putting it together:</a:t>
            </a:r>
          </a:p>
          <a:p>
            <a:pPr marL="12700" algn="ctr">
              <a:lnSpc>
                <a:spcPts val="9295"/>
              </a:lnSpc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Working from a </a:t>
            </a:r>
          </a:p>
          <a:p>
            <a:pPr marL="12700" algn="ctr">
              <a:lnSpc>
                <a:spcPts val="9295"/>
              </a:lnSpc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design comp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39814008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46176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comps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0498F-194C-43D8-A578-9A7C8526ABC1}"/>
              </a:ext>
            </a:extLst>
          </p:cNvPr>
          <p:cNvSpPr/>
          <p:nvPr/>
        </p:nvSpPr>
        <p:spPr>
          <a:xfrm>
            <a:off x="1549400" y="2895600"/>
            <a:ext cx="10668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</a:rPr>
              <a:t>A standard way for designers to tell developers what they need to code is via a design “comp” (comprehensive layout)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 comp is a picture of the website the way it should look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Can be delivered as a Photoshop </a:t>
            </a:r>
            <a:r>
              <a:rPr lang="en-US" sz="3200" spc="-10" dirty="0" err="1">
                <a:solidFill>
                  <a:srgbClr val="5F5F5F"/>
                </a:solidFill>
                <a:latin typeface="Georgia" panose="02040502050405020303" pitchFamily="18" charset="0"/>
              </a:rPr>
              <a:t>psd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file, or an annotated </a:t>
            </a:r>
            <a:r>
              <a:rPr lang="en-US" sz="3200" spc="-10" dirty="0" err="1">
                <a:solidFill>
                  <a:srgbClr val="5F5F5F"/>
                </a:solidFill>
                <a:latin typeface="Georgia" panose="02040502050405020303" pitchFamily="18" charset="0"/>
              </a:rPr>
              <a:t>png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or pdf file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750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46176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comps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0498F-194C-43D8-A578-9A7C8526ABC1}"/>
              </a:ext>
            </a:extLst>
          </p:cNvPr>
          <p:cNvSpPr/>
          <p:nvPr/>
        </p:nvSpPr>
        <p:spPr>
          <a:xfrm>
            <a:off x="1397000" y="2135246"/>
            <a:ext cx="10668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Different states should be shown (for example, what happens when you open a dropdown menu?)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Different screen resolutions should be shown (mobile, tablet, desktop)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0F201-9AFD-4EA4-A808-55DE53BD8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549" y="5182234"/>
            <a:ext cx="5091892" cy="37942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B2787B-2D33-4E33-B23A-55956421F669}"/>
              </a:ext>
            </a:extLst>
          </p:cNvPr>
          <p:cNvSpPr/>
          <p:nvPr/>
        </p:nvSpPr>
        <p:spPr>
          <a:xfrm>
            <a:off x="1397000" y="5623028"/>
            <a:ext cx="43298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The developer inspects the text, colors, and font types in Photoshop to determine what to code</a:t>
            </a:r>
          </a:p>
        </p:txBody>
      </p:sp>
    </p:spTree>
    <p:extLst>
      <p:ext uri="{BB962C8B-B14F-4D97-AF65-F5344CB8AC3E}">
        <p14:creationId xmlns:p14="http://schemas.microsoft.com/office/powerpoint/2010/main" val="1190355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46176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Style guide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0498F-194C-43D8-A578-9A7C8526ABC1}"/>
              </a:ext>
            </a:extLst>
          </p:cNvPr>
          <p:cNvSpPr/>
          <p:nvPr/>
        </p:nvSpPr>
        <p:spPr>
          <a:xfrm>
            <a:off x="1168400" y="2286000"/>
            <a:ext cx="1066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8F0482-4431-4A38-A367-4EEDE2805BD3}"/>
              </a:ext>
            </a:extLst>
          </p:cNvPr>
          <p:cNvSpPr/>
          <p:nvPr/>
        </p:nvSpPr>
        <p:spPr>
          <a:xfrm>
            <a:off x="1320800" y="2971800"/>
            <a:ext cx="10668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</a:rPr>
              <a:t>Alternatively, designers can provide developers with a style guide instead of a comp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Used in conjunction with wireframes, which show what content belongs on a page and how that content should be laid out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 style guide shows an example of common elements on the site and the color palette to use</a:t>
            </a: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895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46176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Style guide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0498F-194C-43D8-A578-9A7C8526ABC1}"/>
              </a:ext>
            </a:extLst>
          </p:cNvPr>
          <p:cNvSpPr/>
          <p:nvPr/>
        </p:nvSpPr>
        <p:spPr>
          <a:xfrm>
            <a:off x="1168400" y="2286000"/>
            <a:ext cx="1066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E744A-7673-4A82-AB93-F762AC28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2590800"/>
            <a:ext cx="8371224" cy="54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338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46176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Style guide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0498F-194C-43D8-A578-9A7C8526ABC1}"/>
              </a:ext>
            </a:extLst>
          </p:cNvPr>
          <p:cNvSpPr/>
          <p:nvPr/>
        </p:nvSpPr>
        <p:spPr>
          <a:xfrm>
            <a:off x="1168400" y="2286000"/>
            <a:ext cx="1066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A94EB-EA44-445F-82AA-15F88025B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4839064"/>
            <a:ext cx="6736431" cy="4288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849DA-7EDF-4F93-8CC3-815A6E4B9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89" y="2438400"/>
            <a:ext cx="4800600" cy="53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265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A16FCC9-F2AE-4729-B5F0-EC7880599F86}"/>
              </a:ext>
            </a:extLst>
          </p:cNvPr>
          <p:cNvSpPr/>
          <p:nvPr/>
        </p:nvSpPr>
        <p:spPr>
          <a:xfrm>
            <a:off x="0" y="-43816"/>
            <a:ext cx="13004800" cy="9797416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31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224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5" dirty="0"/>
              <a:t>BACKGROUND</a:t>
            </a:r>
            <a:r>
              <a:rPr spc="-85" dirty="0"/>
              <a:t> </a:t>
            </a:r>
            <a:r>
              <a:rPr dirty="0"/>
              <a:t>IMAGES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6DA3AB1-EDE9-4421-833F-A9D83771CBB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F8FB894-D9BA-4A9A-B0C1-BD6D0BB58C9F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background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82E09-2F66-4FD1-B746-2E40A386884E}"/>
              </a:ext>
            </a:extLst>
          </p:cNvPr>
          <p:cNvSpPr/>
          <p:nvPr/>
        </p:nvSpPr>
        <p:spPr>
          <a:xfrm>
            <a:off x="635000" y="2096770"/>
            <a:ext cx="12877800" cy="635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You can set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background-image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to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linear-gradient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which is a gradient that the browser draws for you: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	section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: linear-gradient(black, white); }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By default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linear-gradient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draws from top to bottom, but you can set the gradient to draw at an angle instead by starting with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to</a:t>
            </a:r>
            <a:endParaRPr lang="en-US" sz="2800" spc="-2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	section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: linear-gradient(to right, red, #</a:t>
            </a: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f06d06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, yellow, green); 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}</a:t>
            </a:r>
          </a:p>
          <a:p>
            <a:pPr marL="12700" marR="588645" lvl="0">
              <a:lnSpc>
                <a:spcPct val="123700"/>
              </a:lnSpc>
              <a:spcBef>
                <a:spcPts val="1295"/>
              </a:spcBef>
            </a:pPr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C3BF5-4847-4E77-8622-0358C097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0" y="2743200"/>
            <a:ext cx="1745560" cy="1725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81D5FE-303F-418D-AD76-C223EB43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7773276"/>
            <a:ext cx="9971108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399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ED40BF-E4DA-4114-BFF1-B183C293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590800"/>
            <a:ext cx="8839200" cy="6942248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6A9C51AD-449E-4075-95B2-7054D00C1B30}"/>
              </a:ext>
            </a:extLst>
          </p:cNvPr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match the comp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0667" y="2057400"/>
            <a:ext cx="10686733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Using all the techniques you’ve learned, try to match this comp:</a:t>
            </a: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907189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A9C51AD-449E-4075-95B2-7054D00C1B30}"/>
              </a:ext>
            </a:extLst>
          </p:cNvPr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match the comp: Tips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0667" y="2057400"/>
            <a:ext cx="10381933" cy="689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a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for the entire tile, and specify a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using CSS</a:t>
            </a: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a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header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to hold the title, and apply a background image to that element</a:t>
            </a: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this URL to generate a random nature photo: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	https://placeimg.com/344/204/nature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a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for the row that contains links, and specify a </a:t>
            </a:r>
            <a:r>
              <a:rPr lang="en-US" sz="2800" spc="-20" dirty="0">
                <a:solidFill>
                  <a:srgbClr val="FF0000"/>
                </a:solidFill>
                <a:latin typeface="Consolas"/>
                <a:cs typeface="Georgia"/>
              </a:rPr>
              <a:t>border-top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using CSS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To get the drop-shadow effect, apply this CSS to the 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: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r>
              <a:rPr lang="en-US" dirty="0"/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box-shadow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 0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7px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35px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 0 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rgba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(0, 0, 0, 0.3);</a:t>
            </a: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883681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8386445" cy="4693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Practice!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Optional: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read chapter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8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of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HTML and CSS: Design and</a:t>
            </a:r>
            <a:r>
              <a:rPr sz="3600" i="1" spc="-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i="1" spc="-5" dirty="0">
                <a:solidFill>
                  <a:srgbClr val="5F5F5F"/>
                </a:solidFill>
                <a:latin typeface="Georgia"/>
                <a:cs typeface="Georgia"/>
              </a:rPr>
              <a:t>Build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Websites</a:t>
            </a: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Try playing with this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  <a:hlinkClick r:id="rId2"/>
              </a:rPr>
              <a:t>interactive demo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of the CSS box 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26739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“HOMEWORK”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10388600" y="3276600"/>
            <a:ext cx="1504927" cy="1896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413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700" y="406400"/>
            <a:ext cx="70739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5" dirty="0"/>
              <a:t>Height and width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90910"/>
            <a:ext cx="10604500" cy="6813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can be set on (most) elements to change how much room they take up on the page.</a:t>
            </a:r>
          </a:p>
          <a:p>
            <a:pPr marL="927100" marR="660400" lvl="1" indent="-457200">
              <a:lnSpc>
                <a:spcPct val="121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We’ll discuss later why elements like 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spc="-5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and</a:t>
            </a:r>
            <a:r>
              <a:rPr lang="en-US" sz="2800" spc="-102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spc="-5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don’t change when you set their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or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</a:p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endParaRPr lang="en-US" sz="3200" spc="-35" dirty="0" err="1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lang="en-US" sz="2800" dirty="0">
                <a:solidFill>
                  <a:srgbClr val="0000F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of this property must be a positive number.</a:t>
            </a:r>
          </a:p>
          <a:p>
            <a:pPr marL="927100" marR="660400" lvl="1" indent="-457200">
              <a:lnSpc>
                <a:spcPct val="121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Units are either </a:t>
            </a:r>
            <a:r>
              <a:rPr lang="en-US" sz="2800" spc="-35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px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or </a:t>
            </a:r>
            <a:r>
              <a:rPr lang="en-US" sz="2800" spc="-35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em</a:t>
            </a:r>
            <a:endParaRPr lang="en-US" sz="2800" spc="-3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27100" marR="660400" lvl="1" indent="-457200">
              <a:lnSpc>
                <a:spcPct val="121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Or you can specify a percentage</a:t>
            </a:r>
          </a:p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endParaRPr lang="en-US" sz="3200" spc="-3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header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6em; }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7D85B8E-C82B-462F-8B11-9E24348B23BC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6B13D9B-01C4-4E24-AE7A-A321ED3EB19A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height and width</a:t>
            </a:r>
          </a:p>
        </p:txBody>
      </p:sp>
    </p:spTree>
    <p:extLst>
      <p:ext uri="{BB962C8B-B14F-4D97-AF65-F5344CB8AC3E}">
        <p14:creationId xmlns:p14="http://schemas.microsoft.com/office/powerpoint/2010/main" val="243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Linking to external</a:t>
            </a:r>
            <a:r>
              <a:rPr spc="-100" dirty="0"/>
              <a:t> </a:t>
            </a:r>
            <a:r>
              <a:rPr dirty="0"/>
              <a:t>stylesheet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0134" y="2819400"/>
            <a:ext cx="11125200" cy="5098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3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33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300" dirty="0" err="1">
                <a:solidFill>
                  <a:srgbClr val="0000FF"/>
                </a:solidFill>
                <a:latin typeface="Consolas"/>
                <a:cs typeface="Consolas"/>
              </a:rPr>
              <a:t>css</a:t>
            </a:r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/styles.css"</a:t>
            </a:r>
            <a:r>
              <a:rPr lang="en-US" sz="33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33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  <a:endParaRPr lang="en-US" sz="33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>
              <a:spcBef>
                <a:spcPts val="50"/>
              </a:spcBef>
            </a:pPr>
            <a:endParaRPr lang="en-US" sz="3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44014" marR="521334" lvl="0" indent="-490855">
              <a:buFont typeface="Symbol"/>
              <a:buChar char=""/>
              <a:tabLst>
                <a:tab pos="1644014" algn="l"/>
                <a:tab pos="1644650" algn="l"/>
              </a:tabLst>
            </a:pPr>
            <a:r>
              <a:rPr lang="en-US" sz="2900" spc="-30" dirty="0">
                <a:solidFill>
                  <a:srgbClr val="5F5F5F"/>
                </a:solidFill>
                <a:latin typeface="Georgia"/>
                <a:cs typeface="Georgia"/>
              </a:rPr>
              <a:t>Tells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to </a:t>
            </a:r>
            <a:r>
              <a:rPr lang="en-US" sz="2900" spc="20" dirty="0">
                <a:solidFill>
                  <a:srgbClr val="5F5F5F"/>
                </a:solidFill>
                <a:latin typeface="Georgia"/>
                <a:cs typeface="Georgia"/>
              </a:rPr>
              <a:t>find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load the styles.css file 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2900" spc="-5" dirty="0" err="1">
                <a:solidFill>
                  <a:srgbClr val="5F5F5F"/>
                </a:solidFill>
                <a:latin typeface="Georgia"/>
                <a:cs typeface="Georgia"/>
              </a:rPr>
              <a:t>css</a:t>
            </a:r>
            <a:r>
              <a:rPr lang="en-US" sz="2900" spc="-4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directory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  <a:p>
            <a:pPr lvl="0">
              <a:spcBef>
                <a:spcPts val="45"/>
              </a:spcBef>
              <a:buClr>
                <a:srgbClr val="5F5F5F"/>
              </a:buClr>
              <a:buFont typeface="Symbol"/>
              <a:buChar char=""/>
            </a:pPr>
            <a:endParaRPr lang="en-US"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44014" marR="335280" lvl="0" indent="-490855">
              <a:spcBef>
                <a:spcPts val="5"/>
              </a:spcBef>
              <a:buClr>
                <a:srgbClr val="5F5F5F"/>
              </a:buClr>
              <a:buFont typeface="Symbol"/>
              <a:buChar char=""/>
              <a:tabLst>
                <a:tab pos="1644014" algn="l"/>
                <a:tab pos="1644650" algn="l"/>
              </a:tabLst>
            </a:pPr>
            <a:r>
              <a:rPr lang="en-US" sz="2900" dirty="0">
                <a:solidFill>
                  <a:srgbClr val="5E5E5E"/>
                </a:solidFill>
                <a:latin typeface="Georgia"/>
                <a:cs typeface="Georgia"/>
              </a:rPr>
              <a:t>The </a:t>
            </a:r>
            <a:r>
              <a:rPr lang="en-US" sz="2900" dirty="0" err="1">
                <a:solidFill>
                  <a:srgbClr val="FF5400"/>
                </a:solidFill>
                <a:latin typeface="Consolas"/>
                <a:cs typeface="Consolas"/>
              </a:rPr>
              <a:t>rel</a:t>
            </a:r>
            <a:r>
              <a:rPr lang="en-US" sz="2900" spc="-935" dirty="0">
                <a:solidFill>
                  <a:srgbClr val="FF5400"/>
                </a:solidFill>
                <a:latin typeface="Consolas"/>
                <a:cs typeface="Consolas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attribute stands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for "relation" - in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case, 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link's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relationship to the document is  "stylesheet"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  <a:p>
            <a:pPr lvl="0">
              <a:spcBef>
                <a:spcPts val="50"/>
              </a:spcBef>
              <a:buClr>
                <a:srgbClr val="5F5F5F"/>
              </a:buClr>
              <a:buFont typeface="Symbol"/>
              <a:buChar char=""/>
            </a:pPr>
            <a:endParaRPr lang="en-US"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44014" lvl="0" indent="-490855">
              <a:buFont typeface="Symbol"/>
              <a:buChar char=""/>
              <a:tabLst>
                <a:tab pos="1644014" algn="l"/>
                <a:tab pos="1644650" algn="l"/>
                <a:tab pos="6940550" algn="l"/>
              </a:tabLst>
            </a:pP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tag goes inside</a:t>
            </a:r>
            <a:r>
              <a:rPr lang="en-US" sz="2900" spc="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lang="en-US" sz="2900" spc="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900" spc="-5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lang="en-US" sz="29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2900" b="1" spc="-5" dirty="0">
                <a:solidFill>
                  <a:srgbClr val="5F5F5F"/>
                </a:solidFill>
                <a:latin typeface="Consolas"/>
                <a:cs typeface="Consolas"/>
              </a:rPr>
              <a:t>	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element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1644014" lvl="0" indent="-490855">
              <a:spcBef>
                <a:spcPts val="3195"/>
              </a:spcBef>
              <a:buFont typeface="Symbol"/>
              <a:buChar char=""/>
              <a:tabLst>
                <a:tab pos="1644014" algn="l"/>
                <a:tab pos="1644650" algn="l"/>
              </a:tabLst>
            </a:pP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Should be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on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every page that needs the</a:t>
            </a:r>
            <a:r>
              <a:rPr lang="en-US" sz="2900" spc="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styles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16440</TotalTime>
  <Words>2098</Words>
  <Application>Microsoft Office PowerPoint</Application>
  <PresentationFormat>Custom</PresentationFormat>
  <Paragraphs>486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</vt:lpstr>
      <vt:lpstr>Bebas Neue Bold</vt:lpstr>
      <vt:lpstr>Calibri</vt:lpstr>
      <vt:lpstr>Consolas</vt:lpstr>
      <vt:lpstr>Courier New</vt:lpstr>
      <vt:lpstr>Georgia</vt:lpstr>
      <vt:lpstr>Helvetica</vt:lpstr>
      <vt:lpstr>Lora</vt:lpstr>
      <vt:lpstr>Symbol</vt:lpstr>
      <vt:lpstr>Times New Roman</vt:lpstr>
      <vt:lpstr>Office Theme</vt:lpstr>
      <vt:lpstr>PowerPoint Presentation</vt:lpstr>
      <vt:lpstr>SESSION OVERVIEW</vt:lpstr>
      <vt:lpstr>PowerPoint Presentation</vt:lpstr>
      <vt:lpstr>{ } REVIEW: EXAMPLE CSS RULE</vt:lpstr>
      <vt:lpstr>BACKGROUND IMAGES</vt:lpstr>
      <vt:lpstr>BACKGROUND IMAGES</vt:lpstr>
      <vt:lpstr>BACKGROUND IMAGES</vt:lpstr>
      <vt:lpstr>Height and width</vt:lpstr>
      <vt:lpstr>REVIEW: Linking to external stylesheet</vt:lpstr>
      <vt:lpstr>REVIEW: The “CASCADING” Part</vt:lpstr>
      <vt:lpstr>{} Styles “Location”</vt:lpstr>
      <vt:lpstr>REVIEW: Top to bottom</vt:lpstr>
      <vt:lpstr>REVIEW: children are specific</vt:lpstr>
      <vt:lpstr>QUESTIONS?</vt:lpstr>
      <vt:lpstr>PowerPoint Presentation</vt:lpstr>
      <vt:lpstr>CSS BOX MODEL</vt:lpstr>
      <vt:lpstr>CSS BOX MODEL</vt:lpstr>
      <vt:lpstr>CSS BOX MODEL</vt:lpstr>
      <vt:lpstr>Padding</vt:lpstr>
      <vt:lpstr>Padding</vt:lpstr>
      <vt:lpstr>Padding</vt:lpstr>
      <vt:lpstr>Padding</vt:lpstr>
      <vt:lpstr>Padding</vt:lpstr>
      <vt:lpstr>MARGIN</vt:lpstr>
      <vt:lpstr>MARGIN</vt:lpstr>
      <vt:lpstr>MARGIN auto</vt:lpstr>
      <vt:lpstr>MARGIN vs. padding</vt:lpstr>
      <vt:lpstr>BORDER STYLES</vt:lpstr>
      <vt:lpstr>BORDER STYLES</vt:lpstr>
      <vt:lpstr>BORDER STYLES</vt:lpstr>
      <vt:lpstr>BORDER STYLES</vt:lpstr>
      <vt:lpstr>List style</vt:lpstr>
      <vt:lpstr>BORDER radius</vt:lpstr>
      <vt:lpstr>BORDER radius</vt:lpstr>
      <vt:lpstr>BORDER radius</vt:lpstr>
      <vt:lpstr>PowerPoint Presentation</vt:lpstr>
      <vt:lpstr>ASSIGNMENT</vt:lpstr>
      <vt:lpstr>PowerPoint Presentation</vt:lpstr>
      <vt:lpstr>&lt;&gt; Block ELEMENTS</vt:lpstr>
      <vt:lpstr>&lt;&gt; Block ELEMENTS</vt:lpstr>
      <vt:lpstr>&lt;&gt; Block ELEMENTS</vt:lpstr>
      <vt:lpstr>&lt;&gt; INLINE ELEMENTS</vt:lpstr>
      <vt:lpstr>&lt;&gt; INLINE ELEMENTS</vt:lpstr>
      <vt:lpstr>&lt;&gt; Block &amp; INLINE ELEMENTS</vt:lpstr>
      <vt:lpstr>&lt;&gt; Inline block</vt:lpstr>
      <vt:lpstr>&lt;&gt; Inline block</vt:lpstr>
      <vt:lpstr>&lt;&gt; Display </vt:lpstr>
      <vt:lpstr>PowerPoint Presentation</vt:lpstr>
      <vt:lpstr>ASSIGNMENT</vt:lpstr>
      <vt:lpstr>PowerPoint Presentation</vt:lpstr>
      <vt:lpstr>&lt;SPAN&gt; elements</vt:lpstr>
      <vt:lpstr>&lt;div&gt; elements</vt:lpstr>
      <vt:lpstr>Why use div or span?</vt:lpstr>
      <vt:lpstr>PowerPoint Presentation</vt:lpstr>
      <vt:lpstr>CONTENT, DESIGN, &amp; CODE</vt:lpstr>
      <vt:lpstr>CMS</vt:lpstr>
      <vt:lpstr>CMS</vt:lpstr>
      <vt:lpstr>CMS pros</vt:lpstr>
      <vt:lpstr>CMS cons</vt:lpstr>
      <vt:lpstr>CMS for translations</vt:lpstr>
      <vt:lpstr>CMS for translations</vt:lpstr>
      <vt:lpstr>Popular cms</vt:lpstr>
      <vt:lpstr>PowerPoint Presentation</vt:lpstr>
      <vt:lpstr>comps</vt:lpstr>
      <vt:lpstr>comps</vt:lpstr>
      <vt:lpstr>Style guide</vt:lpstr>
      <vt:lpstr>Style guide</vt:lpstr>
      <vt:lpstr>Style guide</vt:lpstr>
      <vt:lpstr>PowerPoint Presentation</vt:lpstr>
      <vt:lpstr>{ } match the comp</vt:lpstr>
      <vt:lpstr>{ } match the comp: Tips</vt:lpstr>
      <vt:lpstr>“HOMEWORK”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Rebeckah Johnson</cp:lastModifiedBy>
  <cp:revision>317</cp:revision>
  <dcterms:created xsi:type="dcterms:W3CDTF">2017-02-09T09:40:11Z</dcterms:created>
  <dcterms:modified xsi:type="dcterms:W3CDTF">2017-11-13T21:37:43Z</dcterms:modified>
</cp:coreProperties>
</file>