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Tahoma"/>
      <p:regular r:id="rId29"/>
      <p:bold r:id="rId30"/>
    </p:embeddedFon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ahom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ldStandardTT-regular.fntdata"/><Relationship Id="rId30" Type="http://schemas.openxmlformats.org/officeDocument/2006/relationships/font" Target="fonts/Tahoma-bold.fntdata"/><Relationship Id="rId11" Type="http://schemas.openxmlformats.org/officeDocument/2006/relationships/slide" Target="slides/slide7.xml"/><Relationship Id="rId33" Type="http://schemas.openxmlformats.org/officeDocument/2006/relationships/font" Target="fonts/OldStandardTT-italic.fntdata"/><Relationship Id="rId10" Type="http://schemas.openxmlformats.org/officeDocument/2006/relationships/slide" Target="slides/slide6.xml"/><Relationship Id="rId32" Type="http://schemas.openxmlformats.org/officeDocument/2006/relationships/font" Target="fonts/OldStandardTT-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What I’m here to tell you about</a:t>
            </a:r>
            <a:endParaRPr/>
          </a:p>
          <a:p>
            <a:pPr indent="-317500" lvl="0" marL="457200" rtl="0">
              <a:spcBef>
                <a:spcPts val="0"/>
              </a:spcBef>
              <a:spcAft>
                <a:spcPts val="0"/>
              </a:spcAft>
              <a:buSzPts val="1400"/>
              <a:buChar char="●"/>
            </a:pPr>
            <a:r>
              <a:rPr lang="en"/>
              <a:t>A brief history of the Internet</a:t>
            </a:r>
            <a:endParaRPr/>
          </a:p>
          <a:p>
            <a:pPr indent="-317500" lvl="0" marL="457200" rtl="0">
              <a:spcBef>
                <a:spcPts val="0"/>
              </a:spcBef>
              <a:spcAft>
                <a:spcPts val="0"/>
              </a:spcAft>
              <a:buSzPts val="1400"/>
              <a:buChar char="●"/>
            </a:pPr>
            <a:r>
              <a:rPr lang="en"/>
              <a:t>Some of my personal experiences as a front end developer in the industry around Seattle</a:t>
            </a:r>
            <a:endParaRPr/>
          </a:p>
          <a:p>
            <a:pPr indent="-317500" lvl="0" marL="457200">
              <a:spcBef>
                <a:spcPts val="0"/>
              </a:spcBef>
              <a:spcAft>
                <a:spcPts val="0"/>
              </a:spcAft>
              <a:buSzPts val="1400"/>
              <a:buChar char="●"/>
            </a:pPr>
            <a:r>
              <a:rPr lang="en"/>
              <a:t>Time for discussion or questions after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a:t>Netscape Navigator’s WYSIWYG page builder (Dreamweaver)</a:t>
            </a:r>
            <a:endParaRPr/>
          </a:p>
          <a:p>
            <a:pPr indent="-317500" lvl="0" marL="457200" rtl="0">
              <a:spcBef>
                <a:spcPts val="0"/>
              </a:spcBef>
              <a:spcAft>
                <a:spcPts val="0"/>
              </a:spcAft>
              <a:buSzPts val="1400"/>
              <a:buChar char="●"/>
            </a:pPr>
            <a:r>
              <a:rPr lang="en"/>
              <a:t>Tables for layout</a:t>
            </a:r>
            <a:endParaRPr/>
          </a:p>
          <a:p>
            <a:pPr indent="-317500" lvl="0" marL="457200" rtl="0">
              <a:spcBef>
                <a:spcPts val="0"/>
              </a:spcBef>
              <a:spcAft>
                <a:spcPts val="0"/>
              </a:spcAft>
              <a:buSzPts val="1400"/>
              <a:buChar char="●"/>
            </a:pPr>
            <a:r>
              <a:rPr lang="en"/>
              <a:t>Image maps</a:t>
            </a:r>
            <a:endParaRPr/>
          </a:p>
          <a:p>
            <a:pPr indent="0" lvl="0" marL="0" rtl="0">
              <a:spcBef>
                <a:spcPts val="0"/>
              </a:spcBef>
              <a:spcAft>
                <a:spcPts val="0"/>
              </a:spcAft>
              <a:buNone/>
            </a:pPr>
            <a:r>
              <a:rPr lang="en"/>
              <a:t>--- Altering design elements done in-line up until CSS</a:t>
            </a:r>
            <a:endParaRPr/>
          </a:p>
          <a:p>
            <a:pPr indent="0" lvl="0" marL="0" rtl="0">
              <a:spcBef>
                <a:spcPts val="0"/>
              </a:spcBef>
              <a:spcAft>
                <a:spcPts val="0"/>
              </a:spcAft>
              <a:buNone/>
            </a:pPr>
            <a:r>
              <a:t/>
            </a:r>
            <a:endParaRPr/>
          </a:p>
          <a:p>
            <a:pPr indent="0" lvl="0" marL="0" rtl="0">
              <a:spcBef>
                <a:spcPts val="0"/>
              </a:spcBef>
              <a:spcAft>
                <a:spcPts val="0"/>
              </a:spcAft>
              <a:buNone/>
            </a:pPr>
            <a:r>
              <a:rPr lang="en"/>
              <a:t>story about the greeting cards sale sign in the window.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a:t>Made development easier by separating markup from style design</a:t>
            </a:r>
            <a:endParaRPr/>
          </a:p>
          <a:p>
            <a:pPr indent="-317500" lvl="0" marL="457200" rtl="0">
              <a:spcBef>
                <a:spcPts val="0"/>
              </a:spcBef>
              <a:spcAft>
                <a:spcPts val="0"/>
              </a:spcAft>
              <a:buSzPts val="1400"/>
              <a:buChar char="●"/>
            </a:pPr>
            <a:r>
              <a:rPr lang="en"/>
              <a:t>Fonts, colors, alignment, margins</a:t>
            </a:r>
            <a:endParaRPr/>
          </a:p>
          <a:p>
            <a:pPr indent="-317500" lvl="0" marL="457200" rtl="0">
              <a:spcBef>
                <a:spcPts val="0"/>
              </a:spcBef>
              <a:spcAft>
                <a:spcPts val="0"/>
              </a:spcAft>
              <a:buSzPts val="1400"/>
              <a:buChar char="●"/>
            </a:pPr>
            <a:r>
              <a:rPr lang="en"/>
              <a:t>Media queries for different devices (or print)</a:t>
            </a:r>
            <a:endParaRPr/>
          </a:p>
          <a:p>
            <a:pPr indent="0" lvl="0" marL="0" rtl="0">
              <a:spcBef>
                <a:spcPts val="0"/>
              </a:spcBef>
              <a:spcAft>
                <a:spcPts val="0"/>
              </a:spcAft>
              <a:buNone/>
            </a:pPr>
            <a:r>
              <a:rPr lang="en"/>
              <a:t>--- Introduced new problems like the box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The box model stumps a lot of people who are new to CSS. </a:t>
            </a:r>
            <a:endParaRPr/>
          </a:p>
          <a:p>
            <a:pPr indent="0" lvl="0" marL="0" rtl="0">
              <a:spcBef>
                <a:spcPts val="0"/>
              </a:spcBef>
              <a:spcAft>
                <a:spcPts val="0"/>
              </a:spcAft>
              <a:buNone/>
            </a:pPr>
            <a:r>
              <a:rPr lang="en"/>
              <a:t>It’s a little better now, especially with libraries like jquery and bootstrap. We use standard CSS templates called resets to make all the browsers act the same and build up from there. Kind of like primer paint - makes everything white - so the “color” of the underlying browser doesn’t affect your project.</a:t>
            </a:r>
            <a:endParaRPr/>
          </a:p>
          <a:p>
            <a:pPr indent="-317500" lvl="0" marL="457200" rtl="0">
              <a:spcBef>
                <a:spcPts val="0"/>
              </a:spcBef>
              <a:spcAft>
                <a:spcPts val="0"/>
              </a:spcAft>
              <a:buSzPts val="1400"/>
              <a:buChar char="●"/>
            </a:pPr>
            <a:r>
              <a:rPr lang="en"/>
              <a:t>The C in CSS is for cascading</a:t>
            </a:r>
            <a:endParaRPr/>
          </a:p>
          <a:p>
            <a:pPr indent="-317500" lvl="0" marL="457200" rtl="0">
              <a:spcBef>
                <a:spcPts val="0"/>
              </a:spcBef>
              <a:spcAft>
                <a:spcPts val="0"/>
              </a:spcAft>
              <a:buSzPts val="1400"/>
              <a:buChar char="●"/>
            </a:pPr>
            <a:r>
              <a:rPr lang="en"/>
              <a:t>Dropping into a project after 10 years of CSS is a nightmare</a:t>
            </a:r>
            <a:endParaRPr/>
          </a:p>
          <a:p>
            <a:pPr indent="-317500" lvl="0" marL="457200">
              <a:spcBef>
                <a:spcPts val="0"/>
              </a:spcBef>
              <a:spcAft>
                <a:spcPts val="0"/>
              </a:spcAft>
              <a:buSzPts val="1400"/>
              <a:buChar char="●"/>
            </a:pPr>
            <a:r>
              <a:rPr lang="en"/>
              <a:t>Cross-browser issues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a:t>JS made the web interactive</a:t>
            </a:r>
            <a:endParaRPr/>
          </a:p>
          <a:p>
            <a:pPr indent="-317500" lvl="0" marL="457200" rtl="0">
              <a:spcBef>
                <a:spcPts val="0"/>
              </a:spcBef>
              <a:spcAft>
                <a:spcPts val="0"/>
              </a:spcAft>
              <a:buSzPts val="1400"/>
              <a:buChar char="●"/>
            </a:pPr>
            <a:r>
              <a:rPr lang="en"/>
              <a:t>Functions, objects, inheritance - concepts from software development</a:t>
            </a:r>
            <a:endParaRPr/>
          </a:p>
          <a:p>
            <a:pPr indent="-317500" lvl="0" marL="457200" rtl="0">
              <a:spcBef>
                <a:spcPts val="0"/>
              </a:spcBef>
              <a:spcAft>
                <a:spcPts val="0"/>
              </a:spcAft>
              <a:buSzPts val="1400"/>
              <a:buChar char="●"/>
            </a:pPr>
            <a:r>
              <a:rPr lang="en"/>
              <a:t>CSS selector syntax</a:t>
            </a:r>
            <a:endParaRPr/>
          </a:p>
          <a:p>
            <a:pPr indent="0" lvl="0" marL="0" rtl="0">
              <a:spcBef>
                <a:spcPts val="0"/>
              </a:spcBef>
              <a:spcAft>
                <a:spcPts val="0"/>
              </a:spcAft>
              <a:buNone/>
            </a:pPr>
            <a:r>
              <a:rPr lang="en"/>
              <a:t>--- With great power comes great responsibility. It enabled us to do some terrible things too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a:t>Popup ads and alert boxes</a:t>
            </a:r>
            <a:endParaRPr/>
          </a:p>
          <a:p>
            <a:pPr indent="-317500" lvl="0" marL="457200" rtl="0">
              <a:spcBef>
                <a:spcPts val="0"/>
              </a:spcBef>
              <a:spcAft>
                <a:spcPts val="0"/>
              </a:spcAft>
              <a:buSzPts val="1400"/>
              <a:buChar char="●"/>
            </a:pPr>
            <a:r>
              <a:rPr lang="en"/>
              <a:t>Popup ads work. PayPerClick and PayPerImpression advertising is how google made their money.</a:t>
            </a:r>
            <a:endParaRPr/>
          </a:p>
          <a:p>
            <a:pPr indent="-317500" lvl="0" marL="457200" rtl="0">
              <a:spcBef>
                <a:spcPts val="0"/>
              </a:spcBef>
              <a:spcAft>
                <a:spcPts val="0"/>
              </a:spcAft>
              <a:buSzPts val="1400"/>
              <a:buChar char="●"/>
            </a:pPr>
            <a:r>
              <a:rPr lang="en"/>
              <a:t>Popups are still there but done with JS - much harder to avoid</a:t>
            </a:r>
            <a:endParaRPr/>
          </a:p>
          <a:p>
            <a:pPr indent="0" lvl="0" marL="0">
              <a:spcBef>
                <a:spcPts val="0"/>
              </a:spcBef>
              <a:spcAft>
                <a:spcPts val="0"/>
              </a:spcAft>
              <a:buNone/>
            </a:pPr>
            <a:r>
              <a:rPr lang="en"/>
              <a:t>--- Cookies, user tracking, and privacy are beyond the scope of this talk.  Back to the good stuff.</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a:t>A web based IDE that really works</a:t>
            </a:r>
            <a:endParaRPr/>
          </a:p>
          <a:p>
            <a:pPr indent="-317500" lvl="0" marL="457200" rtl="0">
              <a:spcBef>
                <a:spcPts val="0"/>
              </a:spcBef>
              <a:spcAft>
                <a:spcPts val="0"/>
              </a:spcAft>
              <a:buSzPts val="1400"/>
              <a:buChar char="●"/>
            </a:pPr>
            <a:r>
              <a:rPr lang="en"/>
              <a:t>I made this presentation in Google Slides on a chromebook</a:t>
            </a:r>
            <a:endParaRPr/>
          </a:p>
          <a:p>
            <a:pPr indent="-317500" lvl="0" marL="457200" rtl="0">
              <a:spcBef>
                <a:spcPts val="0"/>
              </a:spcBef>
              <a:spcAft>
                <a:spcPts val="0"/>
              </a:spcAft>
              <a:buSzPts val="1400"/>
              <a:buChar char="●"/>
            </a:pPr>
            <a:r>
              <a:rPr lang="en"/>
              <a:t>Note the colorscheme and monospace font - reminds me of the old days</a:t>
            </a:r>
            <a:endParaRPr/>
          </a:p>
          <a:p>
            <a:pPr indent="0" lvl="0" marL="0">
              <a:spcBef>
                <a:spcPts val="0"/>
              </a:spcBef>
              <a:spcAft>
                <a:spcPts val="0"/>
              </a:spcAft>
              <a:buNone/>
            </a:pPr>
            <a:r>
              <a:rPr lang="en"/>
              <a:t>--- It’s still just a web page with a lot of CSS and Javascript. back to the cloud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a:t>remember What’s the cloud? - Like an apartment building instead of a single family home with the occasional renter</a:t>
            </a:r>
            <a:endParaRPr/>
          </a:p>
          <a:p>
            <a:pPr indent="-317500" lvl="0" marL="457200" rtl="0">
              <a:spcBef>
                <a:spcPts val="0"/>
              </a:spcBef>
              <a:spcAft>
                <a:spcPts val="0"/>
              </a:spcAft>
              <a:buSzPts val="1400"/>
              <a:buChar char="●"/>
            </a:pPr>
            <a:r>
              <a:rPr lang="en"/>
              <a:t>instead of one site per server (self managed) </a:t>
            </a:r>
            <a:endParaRPr/>
          </a:p>
          <a:p>
            <a:pPr indent="-317500" lvl="0" marL="457200">
              <a:spcBef>
                <a:spcPts val="0"/>
              </a:spcBef>
              <a:spcAft>
                <a:spcPts val="0"/>
              </a:spcAft>
              <a:buSzPts val="1400"/>
              <a:buChar char="●"/>
            </a:pPr>
            <a:r>
              <a:rPr lang="en"/>
              <a:t>expanding rapidly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This is what the backbone looked like in the 90s. I couldn't find a graphic to illustrate how it looks today.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The company I work for now is a nonprofit looking at working conditions in developing nations. One way we collect data is phone surveys. That data ends up in a system I'm responsible for that does a bunch of calculations and helps analysts make infographics and reports. The number of people coming online every year just keeps growing and soon some of us will be working for the next generation of startups and worldwide teams.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Some examples of interactions I’ve had in the SDL with the whole lifecycle and in design. Working with teams overseas. </a:t>
            </a:r>
            <a:endParaRPr/>
          </a:p>
          <a:p>
            <a:pPr indent="0" lvl="0" marL="0" rtl="0">
              <a:spcBef>
                <a:spcPts val="0"/>
              </a:spcBef>
              <a:spcAft>
                <a:spcPts val="0"/>
              </a:spcAft>
              <a:buNone/>
            </a:pPr>
            <a:r>
              <a:rPr lang="en"/>
              <a:t>Creeping into the design lab at POP. </a:t>
            </a:r>
            <a:endParaRPr/>
          </a:p>
          <a:p>
            <a:pPr indent="0" lvl="0" marL="0" rtl="0">
              <a:spcBef>
                <a:spcPts val="0"/>
              </a:spcBef>
              <a:spcAft>
                <a:spcPts val="0"/>
              </a:spcAft>
              <a:buNone/>
            </a:pPr>
            <a:r>
              <a:rPr lang="en"/>
              <a:t>Working from wireframes in Visio.</a:t>
            </a:r>
            <a:endParaRPr/>
          </a:p>
          <a:p>
            <a:pPr indent="0" lvl="0" marL="0" rtl="0">
              <a:spcBef>
                <a:spcPts val="0"/>
              </a:spcBef>
              <a:spcAft>
                <a:spcPts val="0"/>
              </a:spcAft>
              <a:buNone/>
            </a:pPr>
            <a:r>
              <a:rPr lang="en"/>
              <a:t>Paper prototyping.</a:t>
            </a:r>
            <a:endParaRPr/>
          </a:p>
          <a:p>
            <a:pPr indent="0" lvl="0" marL="0" rtl="0">
              <a:spcBef>
                <a:spcPts val="0"/>
              </a:spcBef>
              <a:spcAft>
                <a:spcPts val="0"/>
              </a:spcAft>
              <a:buNone/>
            </a:pPr>
            <a:r>
              <a:t/>
            </a:r>
            <a:endParaRPr/>
          </a:p>
          <a:p>
            <a:pPr indent="0" lvl="0" marL="0" rtl="0">
              <a:spcBef>
                <a:spcPts val="0"/>
              </a:spcBef>
              <a:spcAft>
                <a:spcPts val="0"/>
              </a:spcAft>
              <a:buNone/>
            </a:pPr>
            <a:r>
              <a:rPr lang="en"/>
              <a:t>getting with the developer early and often to ask about new page components or technical problems with the concept.</a:t>
            </a:r>
            <a:endParaRPr/>
          </a:p>
          <a:p>
            <a:pPr indent="0" lvl="0" marL="0" rtl="0">
              <a:spcBef>
                <a:spcPts val="0"/>
              </a:spcBef>
              <a:spcAft>
                <a:spcPts val="0"/>
              </a:spcAft>
              <a:buNone/>
            </a:pPr>
            <a:r>
              <a:t/>
            </a:r>
            <a:endParaRPr/>
          </a:p>
          <a:p>
            <a:pPr indent="0" lvl="0" marL="0">
              <a:spcBef>
                <a:spcPts val="0"/>
              </a:spcBef>
              <a:spcAft>
                <a:spcPts val="0"/>
              </a:spcAft>
              <a:buNone/>
            </a:pPr>
            <a:r>
              <a:rPr lang="en"/>
              <a:t>how to make my life easier as a developer. some of my favorite design teams.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Here’s a picture of me doing my glamorous job</a:t>
            </a:r>
            <a:endParaRPr/>
          </a:p>
          <a:p>
            <a:pPr indent="0" lvl="0" marL="0" rtl="0">
              <a:spcBef>
                <a:spcPts val="0"/>
              </a:spcBef>
              <a:spcAft>
                <a:spcPts val="0"/>
              </a:spcAft>
              <a:buNone/>
            </a:pPr>
            <a:r>
              <a:rPr lang="en"/>
              <a:t>Who I’m working for.</a:t>
            </a:r>
            <a:endParaRPr/>
          </a:p>
          <a:p>
            <a:pPr indent="0" lvl="0" marL="0" rtl="0">
              <a:spcBef>
                <a:spcPts val="0"/>
              </a:spcBef>
              <a:spcAft>
                <a:spcPts val="0"/>
              </a:spcAft>
              <a:buNone/>
            </a:pPr>
            <a:r>
              <a:rPr lang="en"/>
              <a:t>A lot has changed in the industry but my hands still get cold </a:t>
            </a:r>
            <a:endParaRPr/>
          </a:p>
          <a:p>
            <a:pPr indent="0" lvl="0" marL="0" rtl="0">
              <a:spcBef>
                <a:spcPts val="0"/>
              </a:spcBef>
              <a:spcAft>
                <a:spcPts val="0"/>
              </a:spcAft>
              <a:buNone/>
            </a:pPr>
            <a:r>
              <a:rPr lang="en"/>
              <a:t>It was very cold working in that utility room at Microsoft</a:t>
            </a:r>
            <a:endParaRPr/>
          </a:p>
          <a:p>
            <a:pPr indent="0" lvl="0" marL="0" rtl="0">
              <a:spcBef>
                <a:spcPts val="0"/>
              </a:spcBef>
              <a:spcAft>
                <a:spcPts val="0"/>
              </a:spcAft>
              <a:buNone/>
            </a:pPr>
            <a:r>
              <a:rPr lang="en"/>
              <a:t>But I grew up in Montana so I didn’t mind and this was my version of “making it” as a success</a:t>
            </a:r>
            <a:endParaRPr/>
          </a:p>
          <a:p>
            <a:pPr indent="0" lvl="0" marL="0" rtl="0">
              <a:spcBef>
                <a:spcPts val="0"/>
              </a:spcBef>
              <a:spcAft>
                <a:spcPts val="0"/>
              </a:spcAft>
              <a:buNone/>
            </a:pPr>
            <a:r>
              <a:rPr lang="en"/>
              <a:t>I started when I was in junior high building an e-commerce site for a greeting card startup</a:t>
            </a:r>
            <a:endParaRPr/>
          </a:p>
          <a:p>
            <a:pPr indent="-317500" lvl="0" marL="457200" rtl="0">
              <a:spcBef>
                <a:spcPts val="0"/>
              </a:spcBef>
              <a:spcAft>
                <a:spcPts val="0"/>
              </a:spcAft>
              <a:buSzPts val="1400"/>
              <a:buChar char="●"/>
            </a:pPr>
            <a:r>
              <a:rPr lang="en"/>
              <a:t>Prototypes </a:t>
            </a:r>
            <a:endParaRPr/>
          </a:p>
          <a:p>
            <a:pPr indent="-317500" lvl="0" marL="457200" rtl="0">
              <a:spcBef>
                <a:spcPts val="0"/>
              </a:spcBef>
              <a:spcAft>
                <a:spcPts val="0"/>
              </a:spcAft>
              <a:buSzPts val="1400"/>
              <a:buChar char="●"/>
            </a:pPr>
            <a:r>
              <a:rPr lang="en"/>
              <a:t>Portfolio</a:t>
            </a:r>
            <a:endParaRPr/>
          </a:p>
          <a:p>
            <a:pPr indent="-317500" lvl="0" marL="457200" rtl="0">
              <a:spcBef>
                <a:spcPts val="0"/>
              </a:spcBef>
              <a:spcAft>
                <a:spcPts val="0"/>
              </a:spcAft>
              <a:buSzPts val="1400"/>
              <a:buChar char="●"/>
            </a:pPr>
            <a:r>
              <a:rPr lang="en"/>
              <a:t>Full time travel</a:t>
            </a:r>
            <a:endParaRPr/>
          </a:p>
          <a:p>
            <a:pPr indent="0" lvl="0" marL="0">
              <a:spcBef>
                <a:spcPts val="0"/>
              </a:spcBef>
              <a:spcAft>
                <a:spcPts val="0"/>
              </a:spcAft>
              <a:buNone/>
            </a:pPr>
            <a:r>
              <a:rPr lang="en"/>
              <a:t>--- How it all began, before I left the woods in Montana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a:spcBef>
                <a:spcPts val="0"/>
              </a:spcBef>
              <a:spcAft>
                <a:spcPts val="0"/>
              </a:spcAft>
              <a:buNone/>
            </a:pPr>
            <a:r>
              <a:rPr lang="en"/>
              <a:t>--- this all boils down to one question I think all of you are already asking when you work on projects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 this all boils down to one question I think all of you are already asking when you work on projects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 this all boils down to one question I think all of you are already asking when you work on projects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I still ask myself this question whether I'm designing a database schema or API or new feature layout.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a:t>Thanks</a:t>
            </a:r>
            <a:endParaRPr/>
          </a:p>
          <a:p>
            <a:pPr indent="-317500" lvl="0" marL="457200" rtl="0">
              <a:spcBef>
                <a:spcPts val="0"/>
              </a:spcBef>
              <a:spcAft>
                <a:spcPts val="0"/>
              </a:spcAft>
              <a:buSzPts val="1400"/>
              <a:buChar char="●"/>
            </a:pPr>
            <a:r>
              <a:rPr lang="en"/>
              <a:t>Follow me on twitter if you like. I post about my travels and events in the industry.</a:t>
            </a:r>
            <a:endParaRPr/>
          </a:p>
          <a:p>
            <a:pPr indent="-317500" lvl="0" marL="457200">
              <a:spcBef>
                <a:spcPts val="0"/>
              </a:spcBef>
              <a:spcAft>
                <a:spcPts val="0"/>
              </a:spcAft>
              <a:buSzPts val="1400"/>
              <a:buChar char="●"/>
            </a:pPr>
            <a:r>
              <a:rPr lang="en"/>
              <a:t>Here’s a rooftop in Malta, in the southern Mediterranean where I spent a day at 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How I interact with design.</a:t>
            </a:r>
            <a:endParaRPr/>
          </a:p>
          <a:p>
            <a:pPr indent="0" lvl="0" marL="0" rtl="0">
              <a:spcBef>
                <a:spcPts val="0"/>
              </a:spcBef>
              <a:spcAft>
                <a:spcPts val="0"/>
              </a:spcAft>
              <a:buNone/>
            </a:pPr>
            <a:r>
              <a:t/>
            </a:r>
            <a:endParaRPr/>
          </a:p>
          <a:p>
            <a:pPr indent="0" lvl="0" marL="0" rtl="0">
              <a:spcBef>
                <a:spcPts val="0"/>
              </a:spcBef>
              <a:spcAft>
                <a:spcPts val="0"/>
              </a:spcAft>
              <a:buNone/>
            </a:pPr>
            <a:r>
              <a:rPr lang="en"/>
              <a:t>In the begining (how data drove everything): </a:t>
            </a:r>
            <a:endParaRPr/>
          </a:p>
          <a:p>
            <a:pPr indent="0" lvl="0" marL="0" rtl="0">
              <a:spcBef>
                <a:spcPts val="0"/>
              </a:spcBef>
              <a:spcAft>
                <a:spcPts val="0"/>
              </a:spcAft>
              <a:buNone/>
            </a:pPr>
            <a:r>
              <a:rPr lang="en"/>
              <a:t>Now (how design takes more of a role: </a:t>
            </a:r>
            <a:endParaRPr/>
          </a:p>
          <a:p>
            <a:pPr indent="0" lvl="0" marL="0" rtl="0">
              <a:spcBef>
                <a:spcPts val="0"/>
              </a:spcBef>
              <a:spcAft>
                <a:spcPts val="0"/>
              </a:spcAft>
              <a:buNone/>
            </a:pPr>
            <a:r>
              <a:t/>
            </a:r>
            <a:endParaRPr/>
          </a:p>
          <a:p>
            <a:pPr indent="0" lvl="0" marL="0" rtl="0">
              <a:spcBef>
                <a:spcPts val="0"/>
              </a:spcBef>
              <a:spcAft>
                <a:spcPts val="0"/>
              </a:spcAft>
              <a:buNone/>
            </a:pPr>
            <a:r>
              <a:rPr lang="en"/>
              <a:t>I’m passionate about accessibility and globalization.</a:t>
            </a:r>
            <a:endParaRPr/>
          </a:p>
          <a:p>
            <a:pPr indent="0" lvl="0" marL="0" rtl="0">
              <a:spcBef>
                <a:spcPts val="0"/>
              </a:spcBef>
              <a:spcAft>
                <a:spcPts val="0"/>
              </a:spcAft>
              <a:buNone/>
            </a:pPr>
            <a:r>
              <a:t/>
            </a:r>
            <a:endParaRPr/>
          </a:p>
          <a:p>
            <a:pPr indent="0" lvl="0" marL="0" rtl="0">
              <a:spcBef>
                <a:spcPts val="0"/>
              </a:spcBef>
              <a:spcAft>
                <a:spcPts val="0"/>
              </a:spcAft>
              <a:buNone/>
            </a:pPr>
            <a:r>
              <a:rPr lang="en"/>
              <a:t>--- how did this all start? </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I want to give an idea what people were looking at in those days</a:t>
            </a:r>
            <a:endParaRPr/>
          </a:p>
          <a:p>
            <a:pPr indent="0" lvl="0" marL="0" rtl="0">
              <a:spcBef>
                <a:spcPts val="0"/>
              </a:spcBef>
              <a:spcAft>
                <a:spcPts val="0"/>
              </a:spcAft>
              <a:buNone/>
            </a:pPr>
            <a:r>
              <a:rPr lang="en"/>
              <a:t>in the 80s this is what it looked like to spellcheck a document. this kind of design came out of IBM and had to fit into a fixed number of columns and rows of characters. that’s why the monospace font and the precise layout. </a:t>
            </a:r>
            <a:endParaRPr/>
          </a:p>
          <a:p>
            <a:pPr indent="0" lvl="0" marL="0" rtl="0">
              <a:spcBef>
                <a:spcPts val="0"/>
              </a:spcBef>
              <a:spcAft>
                <a:spcPts val="0"/>
              </a:spcAft>
              <a:buNone/>
            </a:pPr>
            <a:r>
              <a:t/>
            </a:r>
            <a:endParaRPr/>
          </a:p>
          <a:p>
            <a:pPr indent="0" lvl="0" marL="0" rtl="0">
              <a:spcBef>
                <a:spcPts val="0"/>
              </a:spcBef>
              <a:spcAft>
                <a:spcPts val="0"/>
              </a:spcAft>
              <a:buNone/>
            </a:pPr>
            <a:r>
              <a:rPr lang="en"/>
              <a:t>An example of user experience:</a:t>
            </a:r>
            <a:endParaRPr/>
          </a:p>
          <a:p>
            <a:pPr indent="0" lvl="0" marL="0" rtl="0">
              <a:spcBef>
                <a:spcPts val="0"/>
              </a:spcBef>
              <a:spcAft>
                <a:spcPts val="0"/>
              </a:spcAft>
              <a:buNone/>
            </a:pPr>
            <a:r>
              <a:rPr lang="en"/>
              <a:t>The goal is to find misspelled words, in the context of a block of text, with options.</a:t>
            </a:r>
            <a:endParaRPr/>
          </a:p>
          <a:p>
            <a:pPr indent="0" lvl="0" marL="0" rtl="0">
              <a:spcBef>
                <a:spcPts val="0"/>
              </a:spcBef>
              <a:spcAft>
                <a:spcPts val="0"/>
              </a:spcAft>
              <a:buNone/>
            </a:pPr>
            <a:r>
              <a:rPr lang="en"/>
              <a:t>About 2 paragraphs, word is highlighted, you can see tags that start with ~\cite -- before HTML users were doing document editing and sharing with files and folders.</a:t>
            </a:r>
            <a:endParaRPr/>
          </a:p>
          <a:p>
            <a:pPr indent="0" lvl="0" marL="0" rtl="0">
              <a:spcBef>
                <a:spcPts val="0"/>
              </a:spcBef>
              <a:spcAft>
                <a:spcPts val="0"/>
              </a:spcAft>
              <a:buNone/>
            </a:pPr>
            <a:r>
              <a:rPr lang="en"/>
              <a:t>The menu shows options for correction and general methods the user can choose.</a:t>
            </a:r>
            <a:endParaRPr/>
          </a:p>
          <a:p>
            <a:pPr indent="-317500" lvl="0" marL="457200" rtl="0">
              <a:spcBef>
                <a:spcPts val="0"/>
              </a:spcBef>
              <a:spcAft>
                <a:spcPts val="0"/>
              </a:spcAft>
              <a:buSzPts val="1400"/>
              <a:buChar char="●"/>
            </a:pPr>
            <a:r>
              <a:rPr lang="en"/>
              <a:t>User’s goal</a:t>
            </a:r>
            <a:endParaRPr/>
          </a:p>
          <a:p>
            <a:pPr indent="-317500" lvl="0" marL="457200" rtl="0">
              <a:spcBef>
                <a:spcPts val="0"/>
              </a:spcBef>
              <a:spcAft>
                <a:spcPts val="0"/>
              </a:spcAft>
              <a:buSzPts val="1400"/>
              <a:buChar char="●"/>
            </a:pPr>
            <a:r>
              <a:rPr lang="en"/>
              <a:t>Context</a:t>
            </a:r>
            <a:endParaRPr/>
          </a:p>
          <a:p>
            <a:pPr indent="-317500" lvl="0" marL="457200" rtl="0">
              <a:spcBef>
                <a:spcPts val="0"/>
              </a:spcBef>
              <a:spcAft>
                <a:spcPts val="0"/>
              </a:spcAft>
              <a:buSzPts val="1400"/>
              <a:buChar char="●"/>
            </a:pPr>
            <a:r>
              <a:rPr lang="en"/>
              <a:t>Navigation</a:t>
            </a:r>
            <a:endParaRPr/>
          </a:p>
          <a:p>
            <a:pPr indent="0" lvl="0" marL="0">
              <a:spcBef>
                <a:spcPts val="0"/>
              </a:spcBef>
              <a:spcAft>
                <a:spcPts val="0"/>
              </a:spcAft>
              <a:buNone/>
            </a:pPr>
            <a:r>
              <a:rPr lang="en"/>
              <a:t>--- Next step: the web of documents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Here’s a text based browser. Still in the 80’s. </a:t>
            </a:r>
            <a:endParaRPr/>
          </a:p>
          <a:p>
            <a:pPr indent="0" lvl="0" marL="0" rtl="0">
              <a:spcBef>
                <a:spcPts val="0"/>
              </a:spcBef>
              <a:spcAft>
                <a:spcPts val="0"/>
              </a:spcAft>
              <a:buNone/>
            </a:pPr>
            <a:r>
              <a:rPr lang="en"/>
              <a:t>This is the Google homepage. -- A quick note about how I’ve used lynx in the real world: it’s a free way to see how a screen reader sees your site. I used this technique working on corporate sites like target.com. User experience is drastically different for the sightless.</a:t>
            </a:r>
            <a:endParaRPr/>
          </a:p>
          <a:p>
            <a:pPr indent="0" lvl="0" marL="0" rtl="0">
              <a:spcBef>
                <a:spcPts val="0"/>
              </a:spcBef>
              <a:spcAft>
                <a:spcPts val="0"/>
              </a:spcAft>
              <a:buNone/>
            </a:pPr>
            <a:r>
              <a:rPr lang="en"/>
              <a:t>The cursor is that green square. The back button is present. The highlighted link is red. The layout is probably determined by a table. The standard menu and instructions are at the bottom.</a:t>
            </a:r>
            <a:endParaRPr/>
          </a:p>
          <a:p>
            <a:pPr indent="-317500" lvl="0" marL="457200" rtl="0">
              <a:spcBef>
                <a:spcPts val="0"/>
              </a:spcBef>
              <a:spcAft>
                <a:spcPts val="0"/>
              </a:spcAft>
              <a:buSzPts val="1400"/>
              <a:buChar char="●"/>
            </a:pPr>
            <a:r>
              <a:rPr lang="en"/>
              <a:t>Just text</a:t>
            </a:r>
            <a:endParaRPr/>
          </a:p>
          <a:p>
            <a:pPr indent="-317500" lvl="0" marL="457200" rtl="0">
              <a:spcBef>
                <a:spcPts val="0"/>
              </a:spcBef>
              <a:spcAft>
                <a:spcPts val="0"/>
              </a:spcAft>
              <a:buSzPts val="1400"/>
              <a:buChar char="●"/>
            </a:pPr>
            <a:r>
              <a:rPr lang="en"/>
              <a:t>Accessibility testing</a:t>
            </a:r>
            <a:endParaRPr/>
          </a:p>
          <a:p>
            <a:pPr indent="-317500" lvl="0" marL="457200" rtl="0">
              <a:spcBef>
                <a:spcPts val="0"/>
              </a:spcBef>
              <a:spcAft>
                <a:spcPts val="0"/>
              </a:spcAft>
              <a:buSzPts val="1400"/>
              <a:buChar char="●"/>
            </a:pPr>
            <a:r>
              <a:rPr lang="en"/>
              <a:t>Keyboard dependence</a:t>
            </a:r>
            <a:endParaRPr/>
          </a:p>
          <a:p>
            <a:pPr indent="0" lvl="0" marL="0" rtl="0">
              <a:spcBef>
                <a:spcPts val="0"/>
              </a:spcBef>
              <a:spcAft>
                <a:spcPts val="0"/>
              </a:spcAft>
              <a:buNone/>
            </a:pPr>
            <a:r>
              <a:rPr lang="en"/>
              <a:t>--- Make it look better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Here’s lynx from a newer version showing how fonts, size, special characters for different language sets, text decoration like underline, and bullet points 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a:t>Why go to the cloud? - cost efficiency</a:t>
            </a:r>
            <a:endParaRPr/>
          </a:p>
          <a:p>
            <a:pPr indent="-317500" lvl="0" marL="457200" rtl="0">
              <a:spcBef>
                <a:spcPts val="0"/>
              </a:spcBef>
              <a:spcAft>
                <a:spcPts val="0"/>
              </a:spcAft>
              <a:buSzPts val="1400"/>
              <a:buChar char="●"/>
            </a:pPr>
            <a:r>
              <a:rPr lang="en"/>
              <a:t>What’s the cloud? - first let’s talk about what’s IN the cloud</a:t>
            </a:r>
            <a:endParaRPr/>
          </a:p>
          <a:p>
            <a:pPr indent="-317500" lvl="0" marL="457200" rtl="0">
              <a:spcBef>
                <a:spcPts val="0"/>
              </a:spcBef>
              <a:spcAft>
                <a:spcPts val="0"/>
              </a:spcAft>
              <a:buSzPts val="1400"/>
              <a:buChar char="●"/>
            </a:pPr>
            <a:r>
              <a:rPr lang="en"/>
              <a:t>Still a web of documents</a:t>
            </a:r>
            <a:endParaRPr/>
          </a:p>
          <a:p>
            <a:pPr indent="0" lvl="0" marL="0" rtl="0">
              <a:spcBef>
                <a:spcPts val="0"/>
              </a:spcBef>
              <a:spcAft>
                <a:spcPts val="0"/>
              </a:spcAft>
              <a:buNone/>
            </a:pPr>
            <a:r>
              <a:rPr lang="en"/>
              <a:t>--- What people are using on laptops, tablets, phones, XBox, even desktop software has HTML embedded in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wrap="square" tIns="91425"/>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wrap="square" tIns="91425"/>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wrap="square" tIns="91425"/>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wrap="square" tIns="91425"/>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wrap="square" tIns="91425"/>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indent="-228600" lvl="0" marL="457200" rtl="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wrap="square" tIns="91425"/>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wrap="square" tIns="91425"/>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spcAft>
                <a:spcPts val="0"/>
              </a:spcAft>
              <a:buNone/>
            </a:pPr>
            <a:fld id="{00000000-1234-1234-1234-123412341234}" type="slidenum">
              <a:rPr lang="en" sz="1000">
                <a:solidFill>
                  <a:schemeClr val="dk1"/>
                </a:solidFill>
                <a:latin typeface="Old Standard TT"/>
                <a:ea typeface="Old Standard TT"/>
                <a:cs typeface="Old Standard TT"/>
                <a:sym typeface="Old Standard TT"/>
              </a:rPr>
              <a:t>‹#›</a:t>
            </a:fld>
            <a:endParaRPr sz="1000">
              <a:solidFill>
                <a:schemeClr val="dk1"/>
              </a:solidFill>
              <a:latin typeface="Old Standard TT"/>
              <a:ea typeface="Old Standard TT"/>
              <a:cs typeface="Old Standard TT"/>
              <a:sym typeface="Old Standard T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8.jpg"/><Relationship Id="rId4"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www.youtube.com/watch?v=h8K49dD52WA"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The Internet and User Experience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HTML</a:t>
            </a:r>
            <a:endParaRPr/>
          </a:p>
        </p:txBody>
      </p:sp>
      <p:sp>
        <p:nvSpPr>
          <p:cNvPr id="110" name="Shape 110"/>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Version 1 released in 1993</a:t>
            </a:r>
            <a:endParaRPr sz="1600"/>
          </a:p>
          <a:p>
            <a:pPr indent="-330200" lvl="0" marL="457200" rtl="0">
              <a:spcBef>
                <a:spcPts val="1600"/>
              </a:spcBef>
              <a:spcAft>
                <a:spcPts val="0"/>
              </a:spcAft>
              <a:buSzPts val="1600"/>
              <a:buChar char="●"/>
            </a:pPr>
            <a:r>
              <a:rPr lang="en" sz="1600"/>
              <a:t>Version 2 released in 1995</a:t>
            </a:r>
            <a:endParaRPr sz="1600"/>
          </a:p>
          <a:p>
            <a:pPr indent="-330200" lvl="1" marL="914400" rtl="0">
              <a:spcBef>
                <a:spcPts val="1600"/>
              </a:spcBef>
              <a:spcAft>
                <a:spcPts val="0"/>
              </a:spcAft>
              <a:buSzPts val="1600"/>
              <a:buChar char="○"/>
            </a:pPr>
            <a:r>
              <a:rPr lang="en" sz="1600"/>
              <a:t>Tables</a:t>
            </a:r>
            <a:endParaRPr sz="1600"/>
          </a:p>
          <a:p>
            <a:pPr indent="-330200" lvl="1" marL="914400" rtl="0">
              <a:spcBef>
                <a:spcPts val="1600"/>
              </a:spcBef>
              <a:spcAft>
                <a:spcPts val="0"/>
              </a:spcAft>
              <a:buSzPts val="1600"/>
              <a:buChar char="○"/>
            </a:pPr>
            <a:r>
              <a:rPr lang="en" sz="1600"/>
              <a:t>Image maps</a:t>
            </a:r>
            <a:endParaRPr sz="1600"/>
          </a:p>
          <a:p>
            <a:pPr indent="-330200" lvl="0" marL="457200" rtl="0">
              <a:spcBef>
                <a:spcPts val="1600"/>
              </a:spcBef>
              <a:spcAft>
                <a:spcPts val="1600"/>
              </a:spcAft>
              <a:buSzPts val="1600"/>
              <a:buChar char="●"/>
            </a:pPr>
            <a:r>
              <a:rPr lang="en" sz="1600"/>
              <a:t>Version 5 released in 2014</a:t>
            </a:r>
            <a:endParaRPr sz="1600"/>
          </a:p>
        </p:txBody>
      </p:sp>
      <p:pic>
        <p:nvPicPr>
          <p:cNvPr descr="Navigator_1-22.png" id="111" name="Shape 111"/>
          <p:cNvPicPr preferRelativeResize="0"/>
          <p:nvPr/>
        </p:nvPicPr>
        <p:blipFill rotWithShape="1">
          <a:blip r:embed="rId3">
            <a:alphaModFix/>
          </a:blip>
          <a:srcRect b="0" l="209" r="209" t="0"/>
          <a:stretch/>
        </p:blipFill>
        <p:spPr>
          <a:xfrm>
            <a:off x="4705150" y="342525"/>
            <a:ext cx="2355826" cy="1955425"/>
          </a:xfrm>
          <a:prstGeom prst="rect">
            <a:avLst/>
          </a:prstGeom>
          <a:noFill/>
          <a:ln>
            <a:noFill/>
          </a:ln>
        </p:spPr>
      </p:pic>
      <p:sp>
        <p:nvSpPr>
          <p:cNvPr id="112" name="Shape 112"/>
          <p:cNvSpPr txBox="1"/>
          <p:nvPr/>
        </p:nvSpPr>
        <p:spPr>
          <a:xfrm>
            <a:off x="4705150" y="2409475"/>
            <a:ext cx="4092000" cy="2301300"/>
          </a:xfrm>
          <a:prstGeom prst="rect">
            <a:avLst/>
          </a:prstGeom>
          <a:solidFill>
            <a:schemeClr val="dk1"/>
          </a:solidFill>
          <a:ln>
            <a:noFill/>
          </a:ln>
        </p:spPr>
        <p:txBody>
          <a:bodyPr anchorCtr="0" anchor="t" bIns="91425" lIns="91425" rIns="91425" wrap="square" tIns="91425">
            <a:noAutofit/>
          </a:bodyPr>
          <a:lstStyle/>
          <a:p>
            <a:pPr indent="0" lvl="0" marL="0" rtl="0">
              <a:lnSpc>
                <a:spcPct val="130000"/>
              </a:lnSpc>
              <a:spcBef>
                <a:spcPts val="0"/>
              </a:spcBef>
              <a:spcAft>
                <a:spcPts val="0"/>
              </a:spcAft>
              <a:buClr>
                <a:schemeClr val="dk1"/>
              </a:buClr>
              <a:buSzPts val="1100"/>
              <a:buFont typeface="Arial"/>
              <a:buNone/>
            </a:pPr>
            <a:r>
              <a:rPr lang="en" sz="1200">
                <a:solidFill>
                  <a:srgbClr val="BC7A00"/>
                </a:solidFill>
                <a:latin typeface="Consolas"/>
                <a:ea typeface="Consolas"/>
                <a:cs typeface="Consolas"/>
                <a:sym typeface="Consolas"/>
              </a:rPr>
              <a:t>&lt;!DOCTYPE html&gt;</a:t>
            </a:r>
            <a:br>
              <a:rPr lang="en" sz="1200">
                <a:solidFill>
                  <a:schemeClr val="dk1"/>
                </a:solidFill>
                <a:latin typeface="Consolas"/>
                <a:ea typeface="Consolas"/>
                <a:cs typeface="Consolas"/>
                <a:sym typeface="Consolas"/>
              </a:rPr>
            </a:br>
            <a:r>
              <a:rPr b="1" lang="en" sz="1200">
                <a:solidFill>
                  <a:srgbClr val="008000"/>
                </a:solidFill>
                <a:latin typeface="Consolas"/>
                <a:ea typeface="Consolas"/>
                <a:cs typeface="Consolas"/>
                <a:sym typeface="Consolas"/>
              </a:rPr>
              <a:t>&lt;html&gt;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b="1" lang="en" sz="1200">
                <a:solidFill>
                  <a:srgbClr val="008000"/>
                </a:solidFill>
                <a:latin typeface="Consolas"/>
                <a:ea typeface="Consolas"/>
                <a:cs typeface="Consolas"/>
                <a:sym typeface="Consolas"/>
              </a:rPr>
              <a:t>&lt;head&gt;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b="1" lang="en" sz="1200">
                <a:solidFill>
                  <a:srgbClr val="008000"/>
                </a:solidFill>
                <a:latin typeface="Consolas"/>
                <a:ea typeface="Consolas"/>
                <a:cs typeface="Consolas"/>
                <a:sym typeface="Consolas"/>
              </a:rPr>
              <a:t>&lt;title&gt;</a:t>
            </a:r>
            <a:r>
              <a:rPr lang="en" sz="1200">
                <a:solidFill>
                  <a:schemeClr val="accent2"/>
                </a:solidFill>
                <a:latin typeface="Consolas"/>
                <a:ea typeface="Consolas"/>
                <a:cs typeface="Consolas"/>
                <a:sym typeface="Consolas"/>
              </a:rPr>
              <a:t>This is a title</a:t>
            </a:r>
            <a:r>
              <a:rPr b="1" lang="en" sz="1200">
                <a:solidFill>
                  <a:srgbClr val="008000"/>
                </a:solidFill>
                <a:latin typeface="Consolas"/>
                <a:ea typeface="Consolas"/>
                <a:cs typeface="Consolas"/>
                <a:sym typeface="Consolas"/>
              </a:rPr>
              <a:t>&lt;/title&gt;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b="1" lang="en" sz="1200">
                <a:solidFill>
                  <a:srgbClr val="008000"/>
                </a:solidFill>
                <a:latin typeface="Consolas"/>
                <a:ea typeface="Consolas"/>
                <a:cs typeface="Consolas"/>
                <a:sym typeface="Consolas"/>
              </a:rPr>
              <a:t>&lt;/head&gt;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b="1" lang="en" sz="1200">
                <a:solidFill>
                  <a:srgbClr val="008000"/>
                </a:solidFill>
                <a:latin typeface="Consolas"/>
                <a:ea typeface="Consolas"/>
                <a:cs typeface="Consolas"/>
                <a:sym typeface="Consolas"/>
              </a:rPr>
              <a:t>&lt;body&gt;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b="1" lang="en" sz="1200">
                <a:solidFill>
                  <a:srgbClr val="008000"/>
                </a:solidFill>
                <a:latin typeface="Consolas"/>
                <a:ea typeface="Consolas"/>
                <a:cs typeface="Consolas"/>
                <a:sym typeface="Consolas"/>
              </a:rPr>
              <a:t>&lt;p&gt;</a:t>
            </a:r>
            <a:r>
              <a:rPr lang="en" sz="1200">
                <a:solidFill>
                  <a:schemeClr val="accent2"/>
                </a:solidFill>
                <a:latin typeface="Consolas"/>
                <a:ea typeface="Consolas"/>
                <a:cs typeface="Consolas"/>
                <a:sym typeface="Consolas"/>
              </a:rPr>
              <a:t>Hello world!</a:t>
            </a:r>
            <a:r>
              <a:rPr b="1" lang="en" sz="1200">
                <a:solidFill>
                  <a:srgbClr val="008000"/>
                </a:solidFill>
                <a:latin typeface="Consolas"/>
                <a:ea typeface="Consolas"/>
                <a:cs typeface="Consolas"/>
                <a:sym typeface="Consolas"/>
              </a:rPr>
              <a:t>&lt;/p&gt;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b="1" lang="en" sz="1200">
                <a:solidFill>
                  <a:srgbClr val="008000"/>
                </a:solidFill>
                <a:latin typeface="Consolas"/>
                <a:ea typeface="Consolas"/>
                <a:cs typeface="Consolas"/>
                <a:sym typeface="Consolas"/>
              </a:rPr>
              <a:t>&lt;/body&gt;</a:t>
            </a:r>
            <a:br>
              <a:rPr lang="en" sz="1200">
                <a:solidFill>
                  <a:schemeClr val="dk1"/>
                </a:solidFill>
                <a:latin typeface="Consolas"/>
                <a:ea typeface="Consolas"/>
                <a:cs typeface="Consolas"/>
                <a:sym typeface="Consolas"/>
              </a:rPr>
            </a:br>
            <a:r>
              <a:rPr b="1" lang="en" sz="1200">
                <a:solidFill>
                  <a:srgbClr val="008000"/>
                </a:solidFill>
                <a:latin typeface="Consolas"/>
                <a:ea typeface="Consolas"/>
                <a:cs typeface="Consolas"/>
                <a:sym typeface="Consolas"/>
              </a:rPr>
              <a:t>&lt;/html&gt;</a:t>
            </a:r>
            <a:endParaRPr b="1" sz="1200">
              <a:solidFill>
                <a:srgbClr val="008000"/>
              </a:solidFill>
              <a:latin typeface="Consolas"/>
              <a:ea typeface="Consolas"/>
              <a:cs typeface="Consolas"/>
              <a:sym typeface="Consolas"/>
            </a:endParaRPr>
          </a:p>
          <a:p>
            <a:pPr indent="0" lvl="0" marL="0" rtl="0">
              <a:spcBef>
                <a:spcPts val="0"/>
              </a:spcBef>
              <a:spcAft>
                <a:spcPts val="0"/>
              </a:spcAft>
              <a:buNone/>
            </a:pPr>
            <a:r>
              <a:t/>
            </a:r>
            <a:endParaRPr/>
          </a:p>
        </p:txBody>
      </p:sp>
      <p:pic>
        <p:nvPicPr>
          <p:cNvPr descr="h11sampleImage5.gif" id="113" name="Shape 113"/>
          <p:cNvPicPr preferRelativeResize="0"/>
          <p:nvPr/>
        </p:nvPicPr>
        <p:blipFill rotWithShape="1">
          <a:blip r:embed="rId4">
            <a:alphaModFix/>
          </a:blip>
          <a:srcRect b="0" l="37338" r="36934" t="0"/>
          <a:stretch/>
        </p:blipFill>
        <p:spPr>
          <a:xfrm>
            <a:off x="7156425" y="342525"/>
            <a:ext cx="1640725" cy="162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CSS</a:t>
            </a:r>
            <a:endParaRPr/>
          </a:p>
        </p:txBody>
      </p:sp>
      <p:sp>
        <p:nvSpPr>
          <p:cNvPr id="119" name="Shape 119"/>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Version 1 released in 1996</a:t>
            </a:r>
            <a:endParaRPr sz="1600"/>
          </a:p>
          <a:p>
            <a:pPr indent="-330200" lvl="1" marL="914400" rtl="0">
              <a:spcBef>
                <a:spcPts val="1600"/>
              </a:spcBef>
              <a:spcAft>
                <a:spcPts val="0"/>
              </a:spcAft>
              <a:buSzPts val="1600"/>
              <a:buChar char="○"/>
            </a:pPr>
            <a:r>
              <a:rPr lang="en" sz="1600"/>
              <a:t>Font and color</a:t>
            </a:r>
            <a:endParaRPr sz="1600"/>
          </a:p>
          <a:p>
            <a:pPr indent="-330200" lvl="1" marL="914400" rtl="0">
              <a:spcBef>
                <a:spcPts val="1600"/>
              </a:spcBef>
              <a:spcAft>
                <a:spcPts val="0"/>
              </a:spcAft>
              <a:buSzPts val="1600"/>
              <a:buChar char="○"/>
            </a:pPr>
            <a:r>
              <a:rPr lang="en" sz="1600"/>
              <a:t>Alignment</a:t>
            </a:r>
            <a:endParaRPr sz="1600"/>
          </a:p>
          <a:p>
            <a:pPr indent="-330200" lvl="1" marL="914400" rtl="0">
              <a:spcBef>
                <a:spcPts val="1600"/>
              </a:spcBef>
              <a:spcAft>
                <a:spcPts val="0"/>
              </a:spcAft>
              <a:buSzPts val="1600"/>
              <a:buChar char="○"/>
            </a:pPr>
            <a:r>
              <a:rPr lang="en" sz="1600"/>
              <a:t>Margin</a:t>
            </a:r>
            <a:endParaRPr sz="1600"/>
          </a:p>
          <a:p>
            <a:pPr indent="-330200" lvl="0" marL="457200" rtl="0">
              <a:spcBef>
                <a:spcPts val="1600"/>
              </a:spcBef>
              <a:spcAft>
                <a:spcPts val="0"/>
              </a:spcAft>
              <a:buSzPts val="1600"/>
              <a:buChar char="●"/>
            </a:pPr>
            <a:r>
              <a:rPr lang="en" sz="1600"/>
              <a:t>Version 3 released in 2011</a:t>
            </a:r>
            <a:endParaRPr sz="1600"/>
          </a:p>
          <a:p>
            <a:pPr indent="-330200" lvl="1" marL="914400" rtl="0">
              <a:spcBef>
                <a:spcPts val="1600"/>
              </a:spcBef>
              <a:spcAft>
                <a:spcPts val="1600"/>
              </a:spcAft>
              <a:buSzPts val="1600"/>
              <a:buChar char="○"/>
            </a:pPr>
            <a:r>
              <a:rPr lang="en" sz="1600"/>
              <a:t>Media queries</a:t>
            </a:r>
            <a:endParaRPr sz="1600"/>
          </a:p>
        </p:txBody>
      </p:sp>
      <p:sp>
        <p:nvSpPr>
          <p:cNvPr id="120" name="Shape 120"/>
          <p:cNvSpPr txBox="1"/>
          <p:nvPr/>
        </p:nvSpPr>
        <p:spPr>
          <a:xfrm>
            <a:off x="4705150" y="2409475"/>
            <a:ext cx="4092000" cy="2344200"/>
          </a:xfrm>
          <a:prstGeom prst="rect">
            <a:avLst/>
          </a:prstGeom>
          <a:solidFill>
            <a:schemeClr val="dk1"/>
          </a:solidFill>
          <a:ln>
            <a:noFill/>
          </a:ln>
        </p:spPr>
        <p:txBody>
          <a:bodyPr anchorCtr="0" anchor="t" bIns="91425" lIns="91425" rIns="91425" wrap="square" tIns="91425">
            <a:noAutofit/>
          </a:bodyPr>
          <a:lstStyle/>
          <a:p>
            <a:pPr indent="0" lvl="0" marL="0" rtl="0">
              <a:lnSpc>
                <a:spcPct val="130000"/>
              </a:lnSpc>
              <a:spcBef>
                <a:spcPts val="0"/>
              </a:spcBef>
              <a:spcAft>
                <a:spcPts val="0"/>
              </a:spcAft>
              <a:buNone/>
            </a:pPr>
            <a:r>
              <a:rPr lang="en" sz="1200">
                <a:solidFill>
                  <a:srgbClr val="4A86E8"/>
                </a:solidFill>
                <a:latin typeface="Consolas"/>
                <a:ea typeface="Consolas"/>
                <a:cs typeface="Consolas"/>
                <a:sym typeface="Consolas"/>
              </a:rPr>
              <a:t>body</a:t>
            </a:r>
            <a:r>
              <a:rPr lang="en" sz="1200">
                <a:solidFill>
                  <a:srgbClr val="BC7A00"/>
                </a:solidFill>
                <a:latin typeface="Consolas"/>
                <a:ea typeface="Consolas"/>
                <a:cs typeface="Consolas"/>
                <a:sym typeface="Consolas"/>
              </a:rPr>
              <a:t> {</a:t>
            </a:r>
            <a:endParaRPr sz="1200">
              <a:solidFill>
                <a:srgbClr val="BC7A00"/>
              </a:solidFill>
              <a:latin typeface="Consolas"/>
              <a:ea typeface="Consolas"/>
              <a:cs typeface="Consolas"/>
              <a:sym typeface="Consolas"/>
            </a:endParaRPr>
          </a:p>
          <a:p>
            <a:pPr indent="0" lvl="0" marL="0" rtl="0">
              <a:lnSpc>
                <a:spcPct val="130000"/>
              </a:lnSpc>
              <a:spcBef>
                <a:spcPts val="0"/>
              </a:spcBef>
              <a:spcAft>
                <a:spcPts val="0"/>
              </a:spcAft>
              <a:buNone/>
            </a:pPr>
            <a:r>
              <a:rPr lang="en" sz="1200">
                <a:solidFill>
                  <a:srgbClr val="BC7A00"/>
                </a:solidFill>
                <a:latin typeface="Consolas"/>
                <a:ea typeface="Consolas"/>
                <a:cs typeface="Consolas"/>
                <a:sym typeface="Consolas"/>
              </a:rPr>
              <a:t>  </a:t>
            </a:r>
            <a:r>
              <a:rPr lang="en" sz="1200">
                <a:solidFill>
                  <a:schemeClr val="accent2"/>
                </a:solidFill>
                <a:latin typeface="Consolas"/>
                <a:ea typeface="Consolas"/>
                <a:cs typeface="Consolas"/>
                <a:sym typeface="Consolas"/>
              </a:rPr>
              <a:t>background-color:</a:t>
            </a:r>
            <a:r>
              <a:rPr lang="en" sz="1200">
                <a:solidFill>
                  <a:srgbClr val="BC7A00"/>
                </a:solidFill>
                <a:latin typeface="Consolas"/>
                <a:ea typeface="Consolas"/>
                <a:cs typeface="Consolas"/>
                <a:sym typeface="Consolas"/>
              </a:rPr>
              <a:t> black;</a:t>
            </a:r>
            <a:endParaRPr sz="1200">
              <a:solidFill>
                <a:srgbClr val="BC7A00"/>
              </a:solidFill>
              <a:latin typeface="Consolas"/>
              <a:ea typeface="Consolas"/>
              <a:cs typeface="Consolas"/>
              <a:sym typeface="Consolas"/>
            </a:endParaRPr>
          </a:p>
          <a:p>
            <a:pPr indent="0" lvl="0" marL="0" rtl="0">
              <a:lnSpc>
                <a:spcPct val="130000"/>
              </a:lnSpc>
              <a:spcBef>
                <a:spcPts val="0"/>
              </a:spcBef>
              <a:spcAft>
                <a:spcPts val="0"/>
              </a:spcAft>
              <a:buNone/>
            </a:pPr>
            <a:r>
              <a:rPr lang="en" sz="1200">
                <a:solidFill>
                  <a:srgbClr val="BC7A00"/>
                </a:solidFill>
                <a:latin typeface="Consolas"/>
                <a:ea typeface="Consolas"/>
                <a:cs typeface="Consolas"/>
                <a:sym typeface="Consolas"/>
              </a:rPr>
              <a:t>}</a:t>
            </a:r>
            <a:endParaRPr sz="1200">
              <a:solidFill>
                <a:srgbClr val="BC7A00"/>
              </a:solidFill>
              <a:latin typeface="Consolas"/>
              <a:ea typeface="Consolas"/>
              <a:cs typeface="Consolas"/>
              <a:sym typeface="Consolas"/>
            </a:endParaRPr>
          </a:p>
          <a:p>
            <a:pPr indent="0" lvl="0" marL="0" rtl="0">
              <a:lnSpc>
                <a:spcPct val="130000"/>
              </a:lnSpc>
              <a:spcBef>
                <a:spcPts val="0"/>
              </a:spcBef>
              <a:spcAft>
                <a:spcPts val="0"/>
              </a:spcAft>
              <a:buNone/>
            </a:pPr>
            <a:r>
              <a:rPr lang="en" sz="1200">
                <a:solidFill>
                  <a:srgbClr val="4A86E8"/>
                </a:solidFill>
                <a:latin typeface="Consolas"/>
                <a:ea typeface="Consolas"/>
                <a:cs typeface="Consolas"/>
                <a:sym typeface="Consolas"/>
              </a:rPr>
              <a:t>p</a:t>
            </a:r>
            <a:r>
              <a:rPr lang="en" sz="1200">
                <a:solidFill>
                  <a:srgbClr val="BC7A00"/>
                </a:solidFill>
                <a:latin typeface="Consolas"/>
                <a:ea typeface="Consolas"/>
                <a:cs typeface="Consolas"/>
                <a:sym typeface="Consolas"/>
              </a:rPr>
              <a:t> {</a:t>
            </a:r>
            <a:endParaRPr sz="1200">
              <a:solidFill>
                <a:srgbClr val="BC7A00"/>
              </a:solidFill>
              <a:latin typeface="Consolas"/>
              <a:ea typeface="Consolas"/>
              <a:cs typeface="Consolas"/>
              <a:sym typeface="Consolas"/>
            </a:endParaRPr>
          </a:p>
          <a:p>
            <a:pPr indent="0" lvl="0" marL="0" rtl="0">
              <a:lnSpc>
                <a:spcPct val="130000"/>
              </a:lnSpc>
              <a:spcBef>
                <a:spcPts val="0"/>
              </a:spcBef>
              <a:spcAft>
                <a:spcPts val="0"/>
              </a:spcAft>
              <a:buNone/>
            </a:pPr>
            <a:r>
              <a:rPr lang="en" sz="1200">
                <a:solidFill>
                  <a:srgbClr val="BC7A00"/>
                </a:solidFill>
                <a:latin typeface="Consolas"/>
                <a:ea typeface="Consolas"/>
                <a:cs typeface="Consolas"/>
                <a:sym typeface="Consolas"/>
              </a:rPr>
              <a:t>  </a:t>
            </a:r>
            <a:r>
              <a:rPr lang="en" sz="1200">
                <a:solidFill>
                  <a:schemeClr val="accent2"/>
                </a:solidFill>
                <a:latin typeface="Consolas"/>
                <a:ea typeface="Consolas"/>
                <a:cs typeface="Consolas"/>
                <a:sym typeface="Consolas"/>
              </a:rPr>
              <a:t>color:</a:t>
            </a:r>
            <a:r>
              <a:rPr lang="en" sz="1200">
                <a:solidFill>
                  <a:srgbClr val="BC7A00"/>
                </a:solidFill>
                <a:latin typeface="Consolas"/>
                <a:ea typeface="Consolas"/>
                <a:cs typeface="Consolas"/>
                <a:sym typeface="Consolas"/>
              </a:rPr>
              <a:t> orange;</a:t>
            </a:r>
            <a:endParaRPr sz="1200">
              <a:solidFill>
                <a:srgbClr val="BC7A00"/>
              </a:solidFill>
              <a:latin typeface="Consolas"/>
              <a:ea typeface="Consolas"/>
              <a:cs typeface="Consolas"/>
              <a:sym typeface="Consolas"/>
            </a:endParaRPr>
          </a:p>
          <a:p>
            <a:pPr indent="0" lvl="0" marL="0" rtl="0">
              <a:lnSpc>
                <a:spcPct val="130000"/>
              </a:lnSpc>
              <a:spcBef>
                <a:spcPts val="0"/>
              </a:spcBef>
              <a:spcAft>
                <a:spcPts val="0"/>
              </a:spcAft>
              <a:buNone/>
            </a:pPr>
            <a:r>
              <a:rPr lang="en" sz="1200">
                <a:solidFill>
                  <a:srgbClr val="BC7A00"/>
                </a:solidFill>
                <a:latin typeface="Consolas"/>
                <a:ea typeface="Consolas"/>
                <a:cs typeface="Consolas"/>
                <a:sym typeface="Consolas"/>
              </a:rPr>
              <a:t>}</a:t>
            </a:r>
            <a:endParaRPr sz="1200">
              <a:solidFill>
                <a:srgbClr val="BC7A00"/>
              </a:solidFill>
              <a:latin typeface="Consolas"/>
              <a:ea typeface="Consolas"/>
              <a:cs typeface="Consolas"/>
              <a:sym typeface="Consolas"/>
            </a:endParaRPr>
          </a:p>
          <a:p>
            <a:pPr indent="0" lvl="0" marL="0" rtl="0">
              <a:lnSpc>
                <a:spcPct val="130000"/>
              </a:lnSpc>
              <a:spcBef>
                <a:spcPts val="0"/>
              </a:spcBef>
              <a:spcAft>
                <a:spcPts val="0"/>
              </a:spcAft>
              <a:buNone/>
            </a:pPr>
            <a:r>
              <a:rPr lang="en" sz="1200">
                <a:solidFill>
                  <a:srgbClr val="4A86E8"/>
                </a:solidFill>
                <a:latin typeface="Consolas"/>
                <a:ea typeface="Consolas"/>
                <a:cs typeface="Consolas"/>
                <a:sym typeface="Consolas"/>
              </a:rPr>
              <a:t>a:hover</a:t>
            </a:r>
            <a:r>
              <a:rPr lang="en" sz="1200">
                <a:solidFill>
                  <a:srgbClr val="BC7A00"/>
                </a:solidFill>
                <a:latin typeface="Consolas"/>
                <a:ea typeface="Consolas"/>
                <a:cs typeface="Consolas"/>
                <a:sym typeface="Consolas"/>
              </a:rPr>
              <a:t> {</a:t>
            </a:r>
            <a:endParaRPr sz="1200">
              <a:solidFill>
                <a:srgbClr val="BC7A00"/>
              </a:solidFill>
              <a:latin typeface="Consolas"/>
              <a:ea typeface="Consolas"/>
              <a:cs typeface="Consolas"/>
              <a:sym typeface="Consolas"/>
            </a:endParaRPr>
          </a:p>
          <a:p>
            <a:pPr indent="0" lvl="0" marL="0" rtl="0">
              <a:lnSpc>
                <a:spcPct val="130000"/>
              </a:lnSpc>
              <a:spcBef>
                <a:spcPts val="0"/>
              </a:spcBef>
              <a:spcAft>
                <a:spcPts val="0"/>
              </a:spcAft>
              <a:buNone/>
            </a:pPr>
            <a:r>
              <a:rPr lang="en" sz="1200">
                <a:solidFill>
                  <a:srgbClr val="BC7A00"/>
                </a:solidFill>
                <a:latin typeface="Consolas"/>
                <a:ea typeface="Consolas"/>
                <a:cs typeface="Consolas"/>
                <a:sym typeface="Consolas"/>
              </a:rPr>
              <a:t>  </a:t>
            </a:r>
            <a:r>
              <a:rPr lang="en" sz="1200">
                <a:solidFill>
                  <a:schemeClr val="accent2"/>
                </a:solidFill>
                <a:latin typeface="Consolas"/>
                <a:ea typeface="Consolas"/>
                <a:cs typeface="Consolas"/>
                <a:sym typeface="Consolas"/>
              </a:rPr>
              <a:t>text-decoration: </a:t>
            </a:r>
            <a:r>
              <a:rPr lang="en" sz="1200">
                <a:solidFill>
                  <a:srgbClr val="BC7A00"/>
                </a:solidFill>
                <a:latin typeface="Consolas"/>
                <a:ea typeface="Consolas"/>
                <a:cs typeface="Consolas"/>
                <a:sym typeface="Consolas"/>
              </a:rPr>
              <a:t>none;</a:t>
            </a:r>
            <a:endParaRPr sz="1200">
              <a:solidFill>
                <a:srgbClr val="BC7A00"/>
              </a:solidFill>
              <a:latin typeface="Consolas"/>
              <a:ea typeface="Consolas"/>
              <a:cs typeface="Consolas"/>
              <a:sym typeface="Consolas"/>
            </a:endParaRPr>
          </a:p>
          <a:p>
            <a:pPr indent="0" lvl="0" marL="0" rtl="0">
              <a:lnSpc>
                <a:spcPct val="130000"/>
              </a:lnSpc>
              <a:spcBef>
                <a:spcPts val="0"/>
              </a:spcBef>
              <a:spcAft>
                <a:spcPts val="0"/>
              </a:spcAft>
              <a:buNone/>
            </a:pPr>
            <a:r>
              <a:rPr lang="en" sz="1200">
                <a:solidFill>
                  <a:srgbClr val="BC7A00"/>
                </a:solidFill>
                <a:latin typeface="Consolas"/>
                <a:ea typeface="Consolas"/>
                <a:cs typeface="Consolas"/>
                <a:sym typeface="Consolas"/>
              </a:rPr>
              <a:t>}</a:t>
            </a:r>
            <a:endParaRPr sz="1200">
              <a:solidFill>
                <a:srgbClr val="BC7A00"/>
              </a:solidFill>
              <a:latin typeface="Consolas"/>
              <a:ea typeface="Consolas"/>
              <a:cs typeface="Consolas"/>
              <a:sym typeface="Consolas"/>
            </a:endParaRPr>
          </a:p>
          <a:p>
            <a:pPr indent="0" lvl="0" marL="0" rtl="0">
              <a:spcBef>
                <a:spcPts val="0"/>
              </a:spcBef>
              <a:spcAft>
                <a:spcPts val="0"/>
              </a:spcAft>
              <a:buNone/>
            </a:pPr>
            <a:r>
              <a:t/>
            </a:r>
            <a:endParaRPr/>
          </a:p>
        </p:txBody>
      </p:sp>
      <p:pic>
        <p:nvPicPr>
          <p:cNvPr descr="boxmodel-image.png" id="121" name="Shape 121"/>
          <p:cNvPicPr preferRelativeResize="0"/>
          <p:nvPr/>
        </p:nvPicPr>
        <p:blipFill>
          <a:blip r:embed="rId3">
            <a:alphaModFix/>
          </a:blip>
          <a:stretch>
            <a:fillRect/>
          </a:stretch>
        </p:blipFill>
        <p:spPr>
          <a:xfrm>
            <a:off x="4705145" y="445025"/>
            <a:ext cx="2024675" cy="1825975"/>
          </a:xfrm>
          <a:prstGeom prst="rect">
            <a:avLst/>
          </a:prstGeom>
          <a:noFill/>
          <a:ln>
            <a:noFill/>
          </a:ln>
        </p:spPr>
      </p:pic>
      <p:pic>
        <p:nvPicPr>
          <p:cNvPr descr="flat-icon-set.jpg" id="122" name="Shape 122"/>
          <p:cNvPicPr preferRelativeResize="0"/>
          <p:nvPr/>
        </p:nvPicPr>
        <p:blipFill rotWithShape="1">
          <a:blip r:embed="rId4">
            <a:alphaModFix/>
          </a:blip>
          <a:srcRect b="50191" l="8826" r="59772" t="0"/>
          <a:stretch/>
        </p:blipFill>
        <p:spPr>
          <a:xfrm>
            <a:off x="6965761" y="445025"/>
            <a:ext cx="1831389" cy="182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6" name="Shape 126"/>
        <p:cNvGrpSpPr/>
        <p:nvPr/>
      </p:nvGrpSpPr>
      <p:grpSpPr>
        <a:xfrm>
          <a:off x="0" y="0"/>
          <a:ext cx="0" cy="0"/>
          <a:chOff x="0" y="0"/>
          <a:chExt cx="0" cy="0"/>
        </a:xfrm>
      </p:grpSpPr>
      <p:pic>
        <p:nvPicPr>
          <p:cNvPr id="127" name="Shape 127"/>
          <p:cNvPicPr preferRelativeResize="0"/>
          <p:nvPr/>
        </p:nvPicPr>
        <p:blipFill>
          <a:blip r:embed="rId3">
            <a:alphaModFix/>
          </a:blip>
          <a:stretch>
            <a:fillRect/>
          </a:stretch>
        </p:blipFill>
        <p:spPr>
          <a:xfrm>
            <a:off x="1238250" y="542788"/>
            <a:ext cx="6667500" cy="35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JavaScript</a:t>
            </a:r>
            <a:endParaRPr/>
          </a:p>
        </p:txBody>
      </p:sp>
      <p:sp>
        <p:nvSpPr>
          <p:cNvPr id="133" name="Shape 133"/>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Version 1 released in 1995</a:t>
            </a:r>
            <a:endParaRPr sz="1600"/>
          </a:p>
          <a:p>
            <a:pPr indent="-330200" lvl="1" marL="914400" rtl="0">
              <a:spcBef>
                <a:spcPts val="1600"/>
              </a:spcBef>
              <a:spcAft>
                <a:spcPts val="0"/>
              </a:spcAft>
              <a:buSzPts val="1600"/>
              <a:buChar char="○"/>
            </a:pPr>
            <a:r>
              <a:rPr lang="en" sz="1600"/>
              <a:t>Functions</a:t>
            </a:r>
            <a:endParaRPr sz="1600"/>
          </a:p>
          <a:p>
            <a:pPr indent="-330200" lvl="1" marL="914400" rtl="0">
              <a:spcBef>
                <a:spcPts val="1600"/>
              </a:spcBef>
              <a:spcAft>
                <a:spcPts val="0"/>
              </a:spcAft>
              <a:buSzPts val="1600"/>
              <a:buChar char="○"/>
            </a:pPr>
            <a:r>
              <a:rPr lang="en" sz="1600"/>
              <a:t>Objects</a:t>
            </a:r>
            <a:endParaRPr sz="1600"/>
          </a:p>
          <a:p>
            <a:pPr indent="-330200" lvl="1" marL="914400" rtl="0">
              <a:spcBef>
                <a:spcPts val="1600"/>
              </a:spcBef>
              <a:spcAft>
                <a:spcPts val="0"/>
              </a:spcAft>
              <a:buSzPts val="1600"/>
              <a:buChar char="○"/>
            </a:pPr>
            <a:r>
              <a:rPr lang="en" sz="1600"/>
              <a:t>Inheritance</a:t>
            </a:r>
            <a:endParaRPr sz="1600"/>
          </a:p>
          <a:p>
            <a:pPr indent="-330200" lvl="0" marL="457200" rtl="0">
              <a:spcBef>
                <a:spcPts val="1600"/>
              </a:spcBef>
              <a:spcAft>
                <a:spcPts val="0"/>
              </a:spcAft>
              <a:buSzPts val="1600"/>
              <a:buChar char="●"/>
            </a:pPr>
            <a:r>
              <a:rPr lang="en" sz="1600"/>
              <a:t>Version 6 released in 2015</a:t>
            </a:r>
            <a:endParaRPr sz="1600"/>
          </a:p>
          <a:p>
            <a:pPr indent="0" lvl="0" marL="457200" rtl="0">
              <a:spcBef>
                <a:spcPts val="1600"/>
              </a:spcBef>
              <a:spcAft>
                <a:spcPts val="1600"/>
              </a:spcAft>
              <a:buNone/>
            </a:pPr>
            <a:r>
              <a:t/>
            </a:r>
            <a:endParaRPr sz="1600"/>
          </a:p>
        </p:txBody>
      </p:sp>
      <p:sp>
        <p:nvSpPr>
          <p:cNvPr id="134" name="Shape 134"/>
          <p:cNvSpPr txBox="1"/>
          <p:nvPr/>
        </p:nvSpPr>
        <p:spPr>
          <a:xfrm>
            <a:off x="4705150" y="2409475"/>
            <a:ext cx="4092000" cy="2344200"/>
          </a:xfrm>
          <a:prstGeom prst="rect">
            <a:avLst/>
          </a:prstGeom>
          <a:solidFill>
            <a:srgbClr val="000000"/>
          </a:solidFill>
          <a:ln>
            <a:noFill/>
          </a:ln>
        </p:spPr>
        <p:txBody>
          <a:bodyPr anchorCtr="0" anchor="t" bIns="91425" lIns="91425" rIns="91425" wrap="square" tIns="91425">
            <a:noAutofit/>
          </a:bodyPr>
          <a:lstStyle/>
          <a:p>
            <a:pPr indent="0" lvl="0" marL="0" rtl="0">
              <a:lnSpc>
                <a:spcPct val="130000"/>
              </a:lnSpc>
              <a:spcBef>
                <a:spcPts val="0"/>
              </a:spcBef>
              <a:spcAft>
                <a:spcPts val="0"/>
              </a:spcAft>
              <a:buNone/>
            </a:pPr>
            <a:r>
              <a:rPr b="1" lang="en" sz="1050">
                <a:solidFill>
                  <a:srgbClr val="008000"/>
                </a:solidFill>
                <a:latin typeface="Consolas"/>
                <a:ea typeface="Consolas"/>
                <a:cs typeface="Consolas"/>
                <a:sym typeface="Consolas"/>
              </a:rPr>
              <a:t>var</a:t>
            </a:r>
            <a:r>
              <a:rPr lang="en" sz="1050">
                <a:solidFill>
                  <a:schemeClr val="dk1"/>
                </a:solidFill>
                <a:latin typeface="Consolas"/>
                <a:ea typeface="Consolas"/>
                <a:cs typeface="Consolas"/>
                <a:sym typeface="Consolas"/>
              </a:rPr>
              <a:t> </a:t>
            </a:r>
            <a:r>
              <a:rPr lang="en" sz="1050">
                <a:solidFill>
                  <a:schemeClr val="accent2"/>
                </a:solidFill>
                <a:latin typeface="Consolas"/>
                <a:ea typeface="Consolas"/>
                <a:cs typeface="Consolas"/>
                <a:sym typeface="Consolas"/>
              </a:rPr>
              <a:t>new_h1 = </a:t>
            </a:r>
            <a:r>
              <a:rPr lang="en" sz="1050">
                <a:solidFill>
                  <a:srgbClr val="008000"/>
                </a:solidFill>
                <a:latin typeface="Consolas"/>
                <a:ea typeface="Consolas"/>
                <a:cs typeface="Consolas"/>
                <a:sym typeface="Consolas"/>
              </a:rPr>
              <a:t>document</a:t>
            </a:r>
            <a:r>
              <a:rPr lang="en" sz="1050">
                <a:solidFill>
                  <a:schemeClr val="accent2"/>
                </a:solidFill>
                <a:latin typeface="Consolas"/>
                <a:ea typeface="Consolas"/>
                <a:cs typeface="Consolas"/>
                <a:sym typeface="Consolas"/>
              </a:rPr>
              <a:t>.createTextNode(</a:t>
            </a:r>
            <a:r>
              <a:rPr lang="en" sz="1050">
                <a:solidFill>
                  <a:srgbClr val="BA2121"/>
                </a:solidFill>
                <a:latin typeface="Consolas"/>
                <a:ea typeface="Consolas"/>
                <a:cs typeface="Consolas"/>
                <a:sym typeface="Consolas"/>
              </a:rPr>
              <a:t>'Hello World!'</a:t>
            </a:r>
            <a:r>
              <a:rPr lang="en" sz="1050">
                <a:solidFill>
                  <a:schemeClr val="accent2"/>
                </a:solidFill>
                <a:latin typeface="Consolas"/>
                <a:ea typeface="Consolas"/>
                <a:cs typeface="Consolas"/>
                <a:sym typeface="Consolas"/>
              </a:rPr>
              <a:t>);</a:t>
            </a:r>
            <a:endParaRPr sz="1050">
              <a:solidFill>
                <a:schemeClr val="accent2"/>
              </a:solidFill>
              <a:latin typeface="Consolas"/>
              <a:ea typeface="Consolas"/>
              <a:cs typeface="Consolas"/>
              <a:sym typeface="Consolas"/>
            </a:endParaRPr>
          </a:p>
          <a:p>
            <a:pPr indent="0" lvl="0" marL="0" rtl="0">
              <a:lnSpc>
                <a:spcPct val="130000"/>
              </a:lnSpc>
              <a:spcBef>
                <a:spcPts val="0"/>
              </a:spcBef>
              <a:spcAft>
                <a:spcPts val="0"/>
              </a:spcAft>
              <a:buNone/>
            </a:pPr>
            <a:r>
              <a:rPr lang="en" sz="1050">
                <a:solidFill>
                  <a:schemeClr val="accent2"/>
                </a:solidFill>
                <a:latin typeface="Consolas"/>
                <a:ea typeface="Consolas"/>
                <a:cs typeface="Consolas"/>
                <a:sym typeface="Consolas"/>
              </a:rPr>
              <a:t>new_h1.id = </a:t>
            </a:r>
            <a:r>
              <a:rPr lang="en" sz="1050">
                <a:solidFill>
                  <a:srgbClr val="BA2121"/>
                </a:solidFill>
                <a:latin typeface="Consolas"/>
                <a:ea typeface="Consolas"/>
                <a:cs typeface="Consolas"/>
                <a:sym typeface="Consolas"/>
              </a:rPr>
              <a:t>'header'</a:t>
            </a:r>
            <a:r>
              <a:rPr lang="en" sz="1050">
                <a:solidFill>
                  <a:schemeClr val="accent2"/>
                </a:solidFill>
                <a:latin typeface="Consolas"/>
                <a:ea typeface="Consolas"/>
                <a:cs typeface="Consolas"/>
                <a:sym typeface="Consolas"/>
              </a:rPr>
              <a:t>;</a:t>
            </a:r>
            <a:endParaRPr sz="1050">
              <a:solidFill>
                <a:schemeClr val="accent2"/>
              </a:solidFill>
              <a:latin typeface="Consolas"/>
              <a:ea typeface="Consolas"/>
              <a:cs typeface="Consolas"/>
              <a:sym typeface="Consolas"/>
            </a:endParaRPr>
          </a:p>
          <a:p>
            <a:pPr indent="0" lvl="0" marL="0" rtl="0">
              <a:lnSpc>
                <a:spcPct val="130000"/>
              </a:lnSpc>
              <a:spcBef>
                <a:spcPts val="0"/>
              </a:spcBef>
              <a:spcAft>
                <a:spcPts val="0"/>
              </a:spcAft>
              <a:buNone/>
            </a:pPr>
            <a:r>
              <a:rPr lang="en" sz="1050">
                <a:solidFill>
                  <a:srgbClr val="008000"/>
                </a:solidFill>
                <a:latin typeface="Consolas"/>
                <a:ea typeface="Consolas"/>
                <a:cs typeface="Consolas"/>
                <a:sym typeface="Consolas"/>
              </a:rPr>
              <a:t>document</a:t>
            </a:r>
            <a:r>
              <a:rPr lang="en" sz="1050">
                <a:solidFill>
                  <a:schemeClr val="accent2"/>
                </a:solidFill>
                <a:latin typeface="Consolas"/>
                <a:ea typeface="Consolas"/>
                <a:cs typeface="Consolas"/>
                <a:sym typeface="Consolas"/>
              </a:rPr>
              <a:t>.body.appendChild(new_h1);</a:t>
            </a:r>
            <a:br>
              <a:rPr lang="en" sz="1050">
                <a:solidFill>
                  <a:schemeClr val="dk1"/>
                </a:solidFill>
                <a:latin typeface="Consolas"/>
                <a:ea typeface="Consolas"/>
                <a:cs typeface="Consolas"/>
                <a:sym typeface="Consolas"/>
              </a:rPr>
            </a:br>
            <a:endParaRPr sz="1050">
              <a:solidFill>
                <a:schemeClr val="dk1"/>
              </a:solidFill>
              <a:latin typeface="Consolas"/>
              <a:ea typeface="Consolas"/>
              <a:cs typeface="Consolas"/>
              <a:sym typeface="Consolas"/>
            </a:endParaRPr>
          </a:p>
          <a:p>
            <a:pPr indent="0" lvl="0" marL="0" rtl="0">
              <a:lnSpc>
                <a:spcPct val="130000"/>
              </a:lnSpc>
              <a:spcBef>
                <a:spcPts val="0"/>
              </a:spcBef>
              <a:spcAft>
                <a:spcPts val="0"/>
              </a:spcAft>
              <a:buNone/>
            </a:pPr>
            <a:r>
              <a:rPr lang="en" sz="1050">
                <a:solidFill>
                  <a:srgbClr val="008000"/>
                </a:solidFill>
                <a:latin typeface="Consolas"/>
                <a:ea typeface="Consolas"/>
                <a:cs typeface="Consolas"/>
                <a:sym typeface="Consolas"/>
              </a:rPr>
              <a:t>function </a:t>
            </a:r>
            <a:r>
              <a:rPr lang="en" sz="1050">
                <a:solidFill>
                  <a:schemeClr val="accent2"/>
                </a:solidFill>
                <a:latin typeface="Consolas"/>
                <a:ea typeface="Consolas"/>
                <a:cs typeface="Consolas"/>
                <a:sym typeface="Consolas"/>
              </a:rPr>
              <a:t>changeHeaderColor(color) {</a:t>
            </a:r>
            <a:endParaRPr sz="1050">
              <a:solidFill>
                <a:schemeClr val="dk1"/>
              </a:solidFill>
              <a:latin typeface="Consolas"/>
              <a:ea typeface="Consolas"/>
              <a:cs typeface="Consolas"/>
              <a:sym typeface="Consolas"/>
            </a:endParaRPr>
          </a:p>
          <a:p>
            <a:pPr indent="0" lvl="0" marL="0" rtl="0">
              <a:lnSpc>
                <a:spcPct val="130000"/>
              </a:lnSpc>
              <a:spcBef>
                <a:spcPts val="0"/>
              </a:spcBef>
              <a:spcAft>
                <a:spcPts val="0"/>
              </a:spcAft>
              <a:buNone/>
            </a:pPr>
            <a:r>
              <a:rPr b="1" lang="en" sz="1050">
                <a:solidFill>
                  <a:srgbClr val="008000"/>
                </a:solidFill>
                <a:latin typeface="Consolas"/>
                <a:ea typeface="Consolas"/>
                <a:cs typeface="Consolas"/>
                <a:sym typeface="Consolas"/>
              </a:rPr>
              <a:t>  var</a:t>
            </a:r>
            <a:r>
              <a:rPr lang="en" sz="1050">
                <a:solidFill>
                  <a:schemeClr val="dk1"/>
                </a:solidFill>
                <a:latin typeface="Consolas"/>
                <a:ea typeface="Consolas"/>
                <a:cs typeface="Consolas"/>
                <a:sym typeface="Consolas"/>
              </a:rPr>
              <a:t> </a:t>
            </a:r>
            <a:r>
              <a:rPr lang="en" sz="1050">
                <a:solidFill>
                  <a:schemeClr val="accent2"/>
                </a:solidFill>
                <a:latin typeface="Consolas"/>
                <a:ea typeface="Consolas"/>
                <a:cs typeface="Consolas"/>
                <a:sym typeface="Consolas"/>
              </a:rPr>
              <a:t>h1 = </a:t>
            </a:r>
            <a:r>
              <a:rPr lang="en" sz="1050">
                <a:solidFill>
                  <a:srgbClr val="008000"/>
                </a:solidFill>
                <a:latin typeface="Consolas"/>
                <a:ea typeface="Consolas"/>
                <a:cs typeface="Consolas"/>
                <a:sym typeface="Consolas"/>
              </a:rPr>
              <a:t>document</a:t>
            </a:r>
            <a:r>
              <a:rPr lang="en" sz="1050">
                <a:solidFill>
                  <a:schemeClr val="accent2"/>
                </a:solidFill>
                <a:latin typeface="Consolas"/>
                <a:ea typeface="Consolas"/>
                <a:cs typeface="Consolas"/>
                <a:sym typeface="Consolas"/>
              </a:rPr>
              <a:t>.getElementById(</a:t>
            </a:r>
            <a:r>
              <a:rPr lang="en" sz="1050">
                <a:solidFill>
                  <a:srgbClr val="BA2121"/>
                </a:solidFill>
                <a:latin typeface="Consolas"/>
                <a:ea typeface="Consolas"/>
                <a:cs typeface="Consolas"/>
                <a:sym typeface="Consolas"/>
              </a:rPr>
              <a:t>'header'</a:t>
            </a:r>
            <a:r>
              <a:rPr lang="en" sz="1050">
                <a:solidFill>
                  <a:schemeClr val="accent2"/>
                </a:solidFill>
                <a:latin typeface="Consolas"/>
                <a:ea typeface="Consolas"/>
                <a:cs typeface="Consolas"/>
                <a:sym typeface="Consolas"/>
              </a:rPr>
              <a:t>);</a:t>
            </a:r>
            <a:endParaRPr sz="1050">
              <a:solidFill>
                <a:schemeClr val="accent2"/>
              </a:solidFill>
              <a:latin typeface="Consolas"/>
              <a:ea typeface="Consolas"/>
              <a:cs typeface="Consolas"/>
              <a:sym typeface="Consolas"/>
            </a:endParaRPr>
          </a:p>
          <a:p>
            <a:pPr indent="0" lvl="0" marL="0" rtl="0">
              <a:lnSpc>
                <a:spcPct val="130000"/>
              </a:lnSpc>
              <a:spcBef>
                <a:spcPts val="0"/>
              </a:spcBef>
              <a:spcAft>
                <a:spcPts val="0"/>
              </a:spcAft>
              <a:buNone/>
            </a:pPr>
            <a:r>
              <a:rPr lang="en" sz="1050">
                <a:solidFill>
                  <a:schemeClr val="accent2"/>
                </a:solidFill>
                <a:latin typeface="Consolas"/>
                <a:ea typeface="Consolas"/>
                <a:cs typeface="Consolas"/>
                <a:sym typeface="Consolas"/>
              </a:rPr>
              <a:t>  h1.style.color = color;</a:t>
            </a:r>
            <a:br>
              <a:rPr lang="en" sz="1050">
                <a:solidFill>
                  <a:schemeClr val="dk1"/>
                </a:solidFill>
                <a:latin typeface="Consolas"/>
                <a:ea typeface="Consolas"/>
                <a:cs typeface="Consolas"/>
                <a:sym typeface="Consolas"/>
              </a:rPr>
            </a:br>
            <a:r>
              <a:rPr lang="en" sz="1050">
                <a:solidFill>
                  <a:schemeClr val="accent2"/>
                </a:solidFill>
                <a:latin typeface="Consolas"/>
                <a:ea typeface="Consolas"/>
                <a:cs typeface="Consolas"/>
                <a:sym typeface="Consolas"/>
              </a:rPr>
              <a:t>}</a:t>
            </a:r>
            <a:endParaRPr sz="1200">
              <a:solidFill>
                <a:srgbClr val="4A86E8"/>
              </a:solidFill>
              <a:latin typeface="Consolas"/>
              <a:ea typeface="Consolas"/>
              <a:cs typeface="Consolas"/>
              <a:sym typeface="Consolas"/>
            </a:endParaRPr>
          </a:p>
          <a:p>
            <a:pPr indent="0" lvl="0" marL="0" rtl="0">
              <a:spcBef>
                <a:spcPts val="0"/>
              </a:spcBef>
              <a:spcAft>
                <a:spcPts val="0"/>
              </a:spcAft>
              <a:buNone/>
            </a:pPr>
            <a:r>
              <a:t/>
            </a:r>
            <a:endParaRPr/>
          </a:p>
        </p:txBody>
      </p:sp>
      <p:pic>
        <p:nvPicPr>
          <p:cNvPr id="135" name="Shape 135"/>
          <p:cNvPicPr preferRelativeResize="0"/>
          <p:nvPr/>
        </p:nvPicPr>
        <p:blipFill>
          <a:blip r:embed="rId3">
            <a:alphaModFix/>
          </a:blip>
          <a:stretch>
            <a:fillRect/>
          </a:stretch>
        </p:blipFill>
        <p:spPr>
          <a:xfrm>
            <a:off x="4705150" y="445013"/>
            <a:ext cx="3886200" cy="128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762000" y="110850"/>
            <a:ext cx="7620000" cy="4286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4"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1681163" y="418338"/>
            <a:ext cx="5781675" cy="3457575"/>
          </a:xfrm>
          <a:prstGeom prst="rect">
            <a:avLst/>
          </a:prstGeom>
          <a:noFill/>
          <a:ln>
            <a:noFill/>
          </a:ln>
        </p:spPr>
      </p:pic>
      <p:sp>
        <p:nvSpPr>
          <p:cNvPr id="146" name="Shape 146"/>
          <p:cNvSpPr txBox="1"/>
          <p:nvPr/>
        </p:nvSpPr>
        <p:spPr>
          <a:xfrm>
            <a:off x="2695053" y="3941750"/>
            <a:ext cx="3753900" cy="1089600"/>
          </a:xfrm>
          <a:prstGeom prst="rect">
            <a:avLst/>
          </a:prstGeom>
          <a:noFill/>
          <a:ln>
            <a:noFill/>
          </a:ln>
        </p:spPr>
        <p:txBody>
          <a:bodyPr anchorCtr="0" anchor="ctr" bIns="91425" lIns="91425" rIns="91425" wrap="square" tIns="91425">
            <a:noAutofit/>
          </a:bodyPr>
          <a:lstStyle/>
          <a:p>
            <a:pPr indent="0" lvl="0" marL="0" rtl="0" algn="ctr">
              <a:spcBef>
                <a:spcPts val="0"/>
              </a:spcBef>
              <a:spcAft>
                <a:spcPts val="0"/>
              </a:spcAft>
              <a:buNone/>
            </a:pPr>
            <a:r>
              <a:rPr lang="en" sz="1800">
                <a:solidFill>
                  <a:schemeClr val="accent2"/>
                </a:solidFill>
                <a:latin typeface="Old Standard TT"/>
                <a:ea typeface="Old Standard TT"/>
                <a:cs typeface="Old Standard TT"/>
                <a:sym typeface="Old Standard TT"/>
              </a:rPr>
              <a:t>Web Development in a browser</a:t>
            </a:r>
            <a:endParaRPr sz="1800">
              <a:solidFill>
                <a:schemeClr val="accent2"/>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indent="0" lvl="0" marL="0" rtl="0">
              <a:spcBef>
                <a:spcPts val="0"/>
              </a:spcBef>
              <a:spcAft>
                <a:spcPts val="0"/>
              </a:spcAft>
              <a:buNone/>
            </a:pPr>
            <a:r>
              <a:rPr lang="en"/>
              <a:t>The Cloud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a:blip r:embed="rId3">
            <a:alphaModFix/>
          </a:blip>
          <a:stretch>
            <a:fillRect/>
          </a:stretch>
        </p:blipFill>
        <p:spPr>
          <a:xfrm>
            <a:off x="1243853" y="0"/>
            <a:ext cx="6656295"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Shape 161"/>
          <p:cNvSpPr txBox="1"/>
          <p:nvPr>
            <p:ph type="title"/>
          </p:nvPr>
        </p:nvSpPr>
        <p:spPr>
          <a:xfrm>
            <a:off x="3540000" y="1052700"/>
            <a:ext cx="5604000" cy="4090800"/>
          </a:xfrm>
          <a:prstGeom prst="rect">
            <a:avLst/>
          </a:prstGeom>
        </p:spPr>
        <p:txBody>
          <a:bodyPr anchorCtr="0" anchor="ctr" bIns="91425" lIns="91425" rIns="91425" wrap="square" tIns="91425">
            <a:noAutofit/>
          </a:bodyPr>
          <a:lstStyle/>
          <a:p>
            <a:pPr indent="0" lvl="0" marL="0" rtl="0">
              <a:lnSpc>
                <a:spcPct val="115000"/>
              </a:lnSpc>
              <a:spcBef>
                <a:spcPts val="0"/>
              </a:spcBef>
              <a:spcAft>
                <a:spcPts val="0"/>
              </a:spcAft>
              <a:buNone/>
            </a:pPr>
            <a:r>
              <a:rPr lang="en" sz="3000">
                <a:solidFill>
                  <a:schemeClr val="accent3"/>
                </a:solidFill>
              </a:rPr>
              <a:t>Around 40% of the world population has an internet connection today. </a:t>
            </a:r>
            <a:endParaRPr sz="3000">
              <a:solidFill>
                <a:schemeClr val="accent3"/>
              </a:solidFill>
            </a:endParaRPr>
          </a:p>
          <a:p>
            <a:pPr indent="0" lvl="0" marL="0" rtl="0">
              <a:lnSpc>
                <a:spcPct val="115000"/>
              </a:lnSpc>
              <a:spcBef>
                <a:spcPts val="0"/>
              </a:spcBef>
              <a:spcAft>
                <a:spcPts val="0"/>
              </a:spcAft>
              <a:buNone/>
            </a:pPr>
            <a:r>
              <a:t/>
            </a:r>
            <a:endParaRPr sz="3000">
              <a:solidFill>
                <a:schemeClr val="accent3"/>
              </a:solidFill>
            </a:endParaRPr>
          </a:p>
          <a:p>
            <a:pPr indent="0" lvl="0" marL="0">
              <a:lnSpc>
                <a:spcPct val="115000"/>
              </a:lnSpc>
              <a:spcBef>
                <a:spcPts val="0"/>
              </a:spcBef>
              <a:spcAft>
                <a:spcPts val="0"/>
              </a:spcAft>
              <a:buNone/>
            </a:pPr>
            <a:r>
              <a:rPr lang="en" sz="3000">
                <a:solidFill>
                  <a:schemeClr val="accent3"/>
                </a:solidFill>
              </a:rPr>
              <a:t>In 1995, it was less than 1%.</a:t>
            </a:r>
            <a:endParaRPr sz="300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lgn="ctr">
              <a:spcBef>
                <a:spcPts val="0"/>
              </a:spcBef>
              <a:spcAft>
                <a:spcPts val="0"/>
              </a:spcAft>
              <a:buNone/>
            </a:pPr>
            <a:r>
              <a:rPr lang="en"/>
              <a:t>Software Development Lifecycle</a:t>
            </a:r>
            <a:endParaRPr/>
          </a:p>
        </p:txBody>
      </p:sp>
      <p:pic>
        <p:nvPicPr>
          <p:cNvPr id="167" name="Shape 167"/>
          <p:cNvPicPr preferRelativeResize="0"/>
          <p:nvPr/>
        </p:nvPicPr>
        <p:blipFill>
          <a:blip r:embed="rId3">
            <a:alphaModFix/>
          </a:blip>
          <a:stretch>
            <a:fillRect/>
          </a:stretch>
        </p:blipFill>
        <p:spPr>
          <a:xfrm>
            <a:off x="2381250" y="1190625"/>
            <a:ext cx="4381500" cy="276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490250" y="526350"/>
            <a:ext cx="5604000" cy="4090800"/>
          </a:xfrm>
          <a:prstGeom prst="rect">
            <a:avLst/>
          </a:prstGeom>
        </p:spPr>
        <p:txBody>
          <a:bodyPr anchorCtr="0" anchor="ctr" bIns="91425" lIns="91425" rIns="91425" wrap="square" tIns="91425">
            <a:noAutofit/>
          </a:bodyPr>
          <a:lstStyle/>
          <a:p>
            <a:pPr indent="0" lvl="0" marL="0" rtl="0">
              <a:spcBef>
                <a:spcPts val="0"/>
              </a:spcBef>
              <a:spcAft>
                <a:spcPts val="0"/>
              </a:spcAft>
              <a:buNone/>
            </a:pPr>
            <a:r>
              <a:rPr lang="en"/>
              <a:t>Aaron Bronow</a:t>
            </a:r>
            <a:endParaRPr/>
          </a:p>
          <a:p>
            <a:pPr indent="0" lvl="0" marL="0" rtl="0">
              <a:spcBef>
                <a:spcPts val="0"/>
              </a:spcBef>
              <a:spcAft>
                <a:spcPts val="0"/>
              </a:spcAft>
              <a:buNone/>
            </a:pPr>
            <a:r>
              <a:rPr lang="en" sz="1400"/>
              <a:t>Software Architect / Digital Nomad</a:t>
            </a:r>
            <a:endParaRPr sz="1400"/>
          </a:p>
          <a:p>
            <a:pPr indent="0" lvl="0" marL="0" rtl="0">
              <a:spcBef>
                <a:spcPts val="0"/>
              </a:spcBef>
              <a:spcAft>
                <a:spcPts val="0"/>
              </a:spcAft>
              <a:buNone/>
            </a:pPr>
            <a:r>
              <a:rPr lang="en" sz="1400"/>
              <a:t>@aaronbronow</a:t>
            </a:r>
            <a:endParaRPr sz="1400"/>
          </a:p>
          <a:p>
            <a:pPr indent="0" lvl="0" marL="0" rtl="0">
              <a:spcBef>
                <a:spcPts val="0"/>
              </a:spcBef>
              <a:spcAft>
                <a:spcPts val="0"/>
              </a:spcAft>
              <a:buNone/>
            </a:pPr>
            <a:r>
              <a:t/>
            </a:r>
            <a:endParaRPr sz="1400"/>
          </a:p>
          <a:p>
            <a:pPr indent="-317500" lvl="0" marL="457200" rtl="0">
              <a:spcBef>
                <a:spcPts val="0"/>
              </a:spcBef>
              <a:spcAft>
                <a:spcPts val="0"/>
              </a:spcAft>
              <a:buClr>
                <a:srgbClr val="000000"/>
              </a:buClr>
              <a:buSzPts val="1400"/>
              <a:buChar char="●"/>
            </a:pPr>
            <a:r>
              <a:rPr lang="en" sz="1400">
                <a:solidFill>
                  <a:srgbClr val="000000"/>
                </a:solidFill>
              </a:rPr>
              <a:t>Building web pages since 1997</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chemeClr val="dk1"/>
                </a:solidFill>
              </a:rPr>
              <a:t>10</a:t>
            </a:r>
            <a:r>
              <a:rPr lang="en" sz="1000">
                <a:solidFill>
                  <a:schemeClr val="dk1"/>
                </a:solidFill>
              </a:rPr>
              <a:t>+</a:t>
            </a:r>
            <a:r>
              <a:rPr lang="en" sz="1400">
                <a:solidFill>
                  <a:schemeClr val="dk1"/>
                </a:solidFill>
              </a:rPr>
              <a:t> Years as a Software Developer</a:t>
            </a:r>
            <a:endParaRPr sz="1400">
              <a:solidFill>
                <a:schemeClr val="dk1"/>
              </a:solidFill>
            </a:endParaRPr>
          </a:p>
          <a:p>
            <a:pPr indent="-317500" lvl="0" marL="457200">
              <a:spcBef>
                <a:spcPts val="0"/>
              </a:spcBef>
              <a:spcAft>
                <a:spcPts val="0"/>
              </a:spcAft>
              <a:buClr>
                <a:schemeClr val="dk1"/>
              </a:buClr>
              <a:buSzPts val="1400"/>
              <a:buChar char="●"/>
            </a:pPr>
            <a:r>
              <a:rPr lang="en" sz="1400">
                <a:solidFill>
                  <a:schemeClr val="dk1"/>
                </a:solidFill>
              </a:rPr>
              <a:t>Travelling full time and working remotely</a:t>
            </a:r>
            <a:endParaRPr sz="1400">
              <a:solidFill>
                <a:schemeClr val="dk1"/>
              </a:solidFill>
            </a:endParaRPr>
          </a:p>
        </p:txBody>
      </p:sp>
      <p:pic>
        <p:nvPicPr>
          <p:cNvPr id="65" name="Shape 65"/>
          <p:cNvPicPr preferRelativeResize="0"/>
          <p:nvPr/>
        </p:nvPicPr>
        <p:blipFill>
          <a:blip r:embed="rId3">
            <a:alphaModFix/>
          </a:blip>
          <a:stretch>
            <a:fillRect/>
          </a:stretch>
        </p:blipFill>
        <p:spPr>
          <a:xfrm>
            <a:off x="5287911" y="0"/>
            <a:ext cx="3856077"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nvSpPr>
        <p:spPr>
          <a:xfrm>
            <a:off x="709900" y="2360175"/>
            <a:ext cx="2167200" cy="1968300"/>
          </a:xfrm>
          <a:prstGeom prst="rect">
            <a:avLst/>
          </a:prstGeom>
          <a:noFill/>
          <a:ln>
            <a:noFill/>
          </a:ln>
        </p:spPr>
        <p:txBody>
          <a:bodyPr anchorCtr="0" anchor="t" bIns="91425" lIns="91425" rIns="91425" wrap="square" tIns="91425">
            <a:noAutofit/>
          </a:bodyPr>
          <a:lstStyle/>
          <a:p>
            <a:pPr indent="-330200" lvl="0" marL="457200" rtl="0">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Tables</a:t>
            </a:r>
            <a:endParaRPr sz="1600">
              <a:solidFill>
                <a:schemeClr val="dk1"/>
              </a:solidFill>
              <a:latin typeface="Old Standard TT"/>
              <a:ea typeface="Old Standard TT"/>
              <a:cs typeface="Old Standard TT"/>
              <a:sym typeface="Old Standard TT"/>
            </a:endParaRPr>
          </a:p>
          <a:p>
            <a:pPr indent="-330200" lvl="0" marL="457200" rtl="0">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Clear pixel</a:t>
            </a:r>
            <a:endParaRPr sz="1600">
              <a:solidFill>
                <a:schemeClr val="dk1"/>
              </a:solidFill>
              <a:latin typeface="Old Standard TT"/>
              <a:ea typeface="Old Standard TT"/>
              <a:cs typeface="Old Standard TT"/>
              <a:sym typeface="Old Standard TT"/>
            </a:endParaRPr>
          </a:p>
          <a:p>
            <a:pPr indent="-330200" lvl="0" marL="457200" rtl="0">
              <a:spcBef>
                <a:spcPts val="0"/>
              </a:spcBef>
              <a:spcAft>
                <a:spcPts val="0"/>
              </a:spcAft>
              <a:buSzPts val="1600"/>
              <a:buFont typeface="Old Standard TT"/>
              <a:buChar char="●"/>
            </a:pPr>
            <a:r>
              <a:rPr lang="en" sz="1600">
                <a:latin typeface="Old Standard TT"/>
                <a:ea typeface="Old Standard TT"/>
                <a:cs typeface="Old Standard TT"/>
                <a:sym typeface="Old Standard TT"/>
              </a:rPr>
              <a:t>Page load</a:t>
            </a:r>
            <a:endParaRPr sz="1600">
              <a:latin typeface="Old Standard TT"/>
              <a:ea typeface="Old Standard TT"/>
              <a:cs typeface="Old Standard TT"/>
              <a:sym typeface="Old Standard TT"/>
            </a:endParaRPr>
          </a:p>
          <a:p>
            <a:pPr indent="-330200" lvl="0" marL="457200" rtl="0">
              <a:spcBef>
                <a:spcPts val="0"/>
              </a:spcBef>
              <a:spcAft>
                <a:spcPts val="0"/>
              </a:spcAft>
              <a:buSzPts val="1600"/>
              <a:buFont typeface="Old Standard TT"/>
              <a:buChar char="●"/>
            </a:pPr>
            <a:r>
              <a:rPr lang="en" sz="1600">
                <a:latin typeface="Old Standard TT"/>
                <a:ea typeface="Old Standard TT"/>
                <a:cs typeface="Old Standard TT"/>
                <a:sym typeface="Old Standard TT"/>
              </a:rPr>
              <a:t>“Above the fold”</a:t>
            </a:r>
            <a:endParaRPr sz="1600">
              <a:latin typeface="Old Standard TT"/>
              <a:ea typeface="Old Standard TT"/>
              <a:cs typeface="Old Standard TT"/>
              <a:sym typeface="Old Standard TT"/>
            </a:endParaRPr>
          </a:p>
          <a:p>
            <a:pPr indent="0" lvl="0" marL="0">
              <a:spcBef>
                <a:spcPts val="0"/>
              </a:spcBef>
              <a:spcAft>
                <a:spcPts val="0"/>
              </a:spcAft>
              <a:buNone/>
            </a:pPr>
            <a:r>
              <a:t/>
            </a:r>
            <a:endParaRPr sz="1600">
              <a:latin typeface="Old Standard TT"/>
              <a:ea typeface="Old Standard TT"/>
              <a:cs typeface="Old Standard TT"/>
              <a:sym typeface="Old Standard TT"/>
            </a:endParaRPr>
          </a:p>
        </p:txBody>
      </p:sp>
      <p:sp>
        <p:nvSpPr>
          <p:cNvPr id="173" name="Shape 173"/>
          <p:cNvSpPr/>
          <p:nvPr/>
        </p:nvSpPr>
        <p:spPr>
          <a:xfrm>
            <a:off x="92107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spcAft>
                <a:spcPts val="0"/>
              </a:spcAft>
              <a:buNone/>
            </a:pPr>
            <a:r>
              <a:rPr lang="en" sz="2400">
                <a:latin typeface="Tahoma"/>
                <a:ea typeface="Tahoma"/>
                <a:cs typeface="Tahoma"/>
                <a:sym typeface="Tahoma"/>
              </a:rPr>
              <a:t>90’s</a:t>
            </a:r>
            <a:endParaRPr sz="2400">
              <a:latin typeface="Tahoma"/>
              <a:ea typeface="Tahoma"/>
              <a:cs typeface="Tahoma"/>
              <a:sym typeface="Tahoma"/>
            </a:endParaRPr>
          </a:p>
        </p:txBody>
      </p:sp>
      <p:sp>
        <p:nvSpPr>
          <p:cNvPr id="174" name="Shape 174"/>
          <p:cNvSpPr/>
          <p:nvPr/>
        </p:nvSpPr>
        <p:spPr>
          <a:xfrm>
            <a:off x="281432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spcAft>
                <a:spcPts val="0"/>
              </a:spcAft>
              <a:buNone/>
            </a:pPr>
            <a:r>
              <a:t/>
            </a:r>
            <a:endParaRPr sz="2400">
              <a:latin typeface="Tahoma"/>
              <a:ea typeface="Tahoma"/>
              <a:cs typeface="Tahoma"/>
              <a:sym typeface="Tahoma"/>
            </a:endParaRPr>
          </a:p>
        </p:txBody>
      </p:sp>
      <p:sp>
        <p:nvSpPr>
          <p:cNvPr id="175" name="Shape 175"/>
          <p:cNvSpPr/>
          <p:nvPr/>
        </p:nvSpPr>
        <p:spPr>
          <a:xfrm>
            <a:off x="470757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spcAft>
                <a:spcPts val="0"/>
              </a:spcAft>
              <a:buNone/>
            </a:pPr>
            <a:r>
              <a:t/>
            </a:r>
            <a:endParaRPr sz="2400">
              <a:latin typeface="Tahoma"/>
              <a:ea typeface="Tahoma"/>
              <a:cs typeface="Tahoma"/>
              <a:sym typeface="Tahoma"/>
            </a:endParaRPr>
          </a:p>
        </p:txBody>
      </p:sp>
      <p:sp>
        <p:nvSpPr>
          <p:cNvPr id="176" name="Shape 176"/>
          <p:cNvSpPr/>
          <p:nvPr/>
        </p:nvSpPr>
        <p:spPr>
          <a:xfrm>
            <a:off x="660082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spcAft>
                <a:spcPts val="0"/>
              </a:spcAft>
              <a:buNone/>
            </a:pPr>
            <a:r>
              <a:t/>
            </a:r>
            <a:endParaRPr sz="2400">
              <a:latin typeface="Tahoma"/>
              <a:ea typeface="Tahoma"/>
              <a:cs typeface="Tahoma"/>
              <a:sym typeface="Tahoma"/>
            </a:endParaRPr>
          </a:p>
        </p:txBody>
      </p:sp>
      <p:sp>
        <p:nvSpPr>
          <p:cNvPr id="177" name="Shape 177"/>
          <p:cNvSpPr txBox="1"/>
          <p:nvPr/>
        </p:nvSpPr>
        <p:spPr>
          <a:xfrm>
            <a:off x="969350" y="257175"/>
            <a:ext cx="7253700" cy="664800"/>
          </a:xfrm>
          <a:prstGeom prst="rect">
            <a:avLst/>
          </a:prstGeom>
          <a:noFill/>
          <a:ln>
            <a:noFill/>
          </a:ln>
        </p:spPr>
        <p:txBody>
          <a:bodyPr anchorCtr="0" anchor="t" bIns="91425" lIns="91425" rIns="91425" wrap="square" tIns="91425">
            <a:noAutofit/>
          </a:bodyPr>
          <a:lstStyle/>
          <a:p>
            <a:pPr indent="0" lvl="0" marL="0" algn="ctr">
              <a:spcBef>
                <a:spcPts val="0"/>
              </a:spcBef>
              <a:spcAft>
                <a:spcPts val="0"/>
              </a:spcAft>
              <a:buNone/>
            </a:pPr>
            <a:r>
              <a:rPr lang="en" sz="3000">
                <a:latin typeface="Old Standard TT"/>
                <a:ea typeface="Old Standard TT"/>
                <a:cs typeface="Old Standard TT"/>
                <a:sym typeface="Old Standard TT"/>
              </a:rPr>
              <a:t>Problems we faced in web development</a:t>
            </a:r>
            <a:endParaRPr sz="3000">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nvSpPr>
        <p:spPr>
          <a:xfrm>
            <a:off x="709900" y="2360175"/>
            <a:ext cx="2167200" cy="1968300"/>
          </a:xfrm>
          <a:prstGeom prst="rect">
            <a:avLst/>
          </a:prstGeom>
          <a:noFill/>
          <a:ln>
            <a:noFill/>
          </a:ln>
        </p:spPr>
        <p:txBody>
          <a:bodyPr anchorCtr="0" anchor="t" bIns="91425" lIns="91425" rIns="91425" wrap="square" tIns="91425">
            <a:noAutofit/>
          </a:bodyPr>
          <a:lstStyle/>
          <a:p>
            <a:pPr indent="-330200" lvl="0" marL="457200" rtl="0">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Tables</a:t>
            </a:r>
            <a:endParaRPr sz="1600">
              <a:solidFill>
                <a:schemeClr val="dk1"/>
              </a:solidFill>
              <a:latin typeface="Old Standard TT"/>
              <a:ea typeface="Old Standard TT"/>
              <a:cs typeface="Old Standard TT"/>
              <a:sym typeface="Old Standard TT"/>
            </a:endParaRPr>
          </a:p>
          <a:p>
            <a:pPr indent="-330200" lvl="0" marL="457200" rtl="0">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Clear pixel</a:t>
            </a:r>
            <a:endParaRPr sz="1600">
              <a:solidFill>
                <a:schemeClr val="dk1"/>
              </a:solidFill>
              <a:latin typeface="Old Standard TT"/>
              <a:ea typeface="Old Standard TT"/>
              <a:cs typeface="Old Standard TT"/>
              <a:sym typeface="Old Standard TT"/>
            </a:endParaRPr>
          </a:p>
          <a:p>
            <a:pPr indent="-330200" lvl="0" marL="457200" rtl="0">
              <a:spcBef>
                <a:spcPts val="0"/>
              </a:spcBef>
              <a:spcAft>
                <a:spcPts val="0"/>
              </a:spcAft>
              <a:buSzPts val="1600"/>
              <a:buFont typeface="Old Standard TT"/>
              <a:buChar char="●"/>
            </a:pPr>
            <a:r>
              <a:rPr lang="en" sz="1600">
                <a:latin typeface="Old Standard TT"/>
                <a:ea typeface="Old Standard TT"/>
                <a:cs typeface="Old Standard TT"/>
                <a:sym typeface="Old Standard TT"/>
              </a:rPr>
              <a:t>Page load</a:t>
            </a:r>
            <a:endParaRPr sz="1600">
              <a:latin typeface="Old Standard TT"/>
              <a:ea typeface="Old Standard TT"/>
              <a:cs typeface="Old Standard TT"/>
              <a:sym typeface="Old Standard TT"/>
            </a:endParaRPr>
          </a:p>
          <a:p>
            <a:pPr indent="-330200" lvl="0" marL="457200" rtl="0">
              <a:spcBef>
                <a:spcPts val="0"/>
              </a:spcBef>
              <a:spcAft>
                <a:spcPts val="0"/>
              </a:spcAft>
              <a:buSzPts val="1600"/>
              <a:buFont typeface="Old Standard TT"/>
              <a:buChar char="●"/>
            </a:pPr>
            <a:r>
              <a:rPr lang="en" sz="1600">
                <a:latin typeface="Old Standard TT"/>
                <a:ea typeface="Old Standard TT"/>
                <a:cs typeface="Old Standard TT"/>
                <a:sym typeface="Old Standard TT"/>
              </a:rPr>
              <a:t>“Above the fold”</a:t>
            </a:r>
            <a:endParaRPr sz="1600">
              <a:latin typeface="Old Standard TT"/>
              <a:ea typeface="Old Standard TT"/>
              <a:cs typeface="Old Standard TT"/>
              <a:sym typeface="Old Standard TT"/>
            </a:endParaRPr>
          </a:p>
          <a:p>
            <a:pPr indent="0" lvl="0" marL="0" rtl="0">
              <a:spcBef>
                <a:spcPts val="0"/>
              </a:spcBef>
              <a:spcAft>
                <a:spcPts val="0"/>
              </a:spcAft>
              <a:buNone/>
            </a:pPr>
            <a:r>
              <a:t/>
            </a:r>
            <a:endParaRPr sz="1600">
              <a:latin typeface="Old Standard TT"/>
              <a:ea typeface="Old Standard TT"/>
              <a:cs typeface="Old Standard TT"/>
              <a:sym typeface="Old Standard TT"/>
            </a:endParaRPr>
          </a:p>
        </p:txBody>
      </p:sp>
      <p:sp>
        <p:nvSpPr>
          <p:cNvPr id="183" name="Shape 183"/>
          <p:cNvSpPr/>
          <p:nvPr/>
        </p:nvSpPr>
        <p:spPr>
          <a:xfrm>
            <a:off x="92107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lang="en" sz="2400">
                <a:solidFill>
                  <a:srgbClr val="B7B7B7"/>
                </a:solidFill>
                <a:latin typeface="Tahoma"/>
                <a:ea typeface="Tahoma"/>
                <a:cs typeface="Tahoma"/>
                <a:sym typeface="Tahoma"/>
              </a:rPr>
              <a:t>90’s</a:t>
            </a:r>
            <a:endParaRPr sz="2400">
              <a:solidFill>
                <a:srgbClr val="B7B7B7"/>
              </a:solidFill>
              <a:latin typeface="Tahoma"/>
              <a:ea typeface="Tahoma"/>
              <a:cs typeface="Tahoma"/>
              <a:sym typeface="Tahoma"/>
            </a:endParaRPr>
          </a:p>
        </p:txBody>
      </p:sp>
      <p:sp>
        <p:nvSpPr>
          <p:cNvPr id="184" name="Shape 184"/>
          <p:cNvSpPr/>
          <p:nvPr/>
        </p:nvSpPr>
        <p:spPr>
          <a:xfrm>
            <a:off x="281432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lang="en" sz="2400">
                <a:latin typeface="Tahoma"/>
                <a:ea typeface="Tahoma"/>
                <a:cs typeface="Tahoma"/>
                <a:sym typeface="Tahoma"/>
              </a:rPr>
              <a:t>00’s</a:t>
            </a:r>
            <a:endParaRPr sz="2400">
              <a:latin typeface="Tahoma"/>
              <a:ea typeface="Tahoma"/>
              <a:cs typeface="Tahoma"/>
              <a:sym typeface="Tahoma"/>
            </a:endParaRPr>
          </a:p>
        </p:txBody>
      </p:sp>
      <p:sp>
        <p:nvSpPr>
          <p:cNvPr id="185" name="Shape 185"/>
          <p:cNvSpPr/>
          <p:nvPr/>
        </p:nvSpPr>
        <p:spPr>
          <a:xfrm>
            <a:off x="470757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lang="en" sz="2400">
                <a:latin typeface="Tahoma"/>
                <a:ea typeface="Tahoma"/>
                <a:cs typeface="Tahoma"/>
                <a:sym typeface="Tahoma"/>
              </a:rPr>
              <a:t>10’s</a:t>
            </a:r>
            <a:endParaRPr sz="2400">
              <a:latin typeface="Tahoma"/>
              <a:ea typeface="Tahoma"/>
              <a:cs typeface="Tahoma"/>
              <a:sym typeface="Tahoma"/>
            </a:endParaRPr>
          </a:p>
        </p:txBody>
      </p:sp>
      <p:sp>
        <p:nvSpPr>
          <p:cNvPr id="186" name="Shape 186"/>
          <p:cNvSpPr/>
          <p:nvPr/>
        </p:nvSpPr>
        <p:spPr>
          <a:xfrm>
            <a:off x="660082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t/>
            </a:r>
            <a:endParaRPr sz="2400">
              <a:latin typeface="Tahoma"/>
              <a:ea typeface="Tahoma"/>
              <a:cs typeface="Tahoma"/>
              <a:sym typeface="Tahoma"/>
            </a:endParaRPr>
          </a:p>
        </p:txBody>
      </p:sp>
      <p:sp>
        <p:nvSpPr>
          <p:cNvPr id="187" name="Shape 187"/>
          <p:cNvSpPr txBox="1"/>
          <p:nvPr/>
        </p:nvSpPr>
        <p:spPr>
          <a:xfrm>
            <a:off x="969350" y="257175"/>
            <a:ext cx="7253700" cy="6648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 sz="3000">
                <a:latin typeface="Old Standard TT"/>
                <a:ea typeface="Old Standard TT"/>
                <a:cs typeface="Old Standard TT"/>
                <a:sym typeface="Old Standard TT"/>
              </a:rPr>
              <a:t>Problems we faced in web development</a:t>
            </a:r>
            <a:endParaRPr sz="3000">
              <a:latin typeface="Old Standard TT"/>
              <a:ea typeface="Old Standard TT"/>
              <a:cs typeface="Old Standard TT"/>
              <a:sym typeface="Old Standard TT"/>
            </a:endParaRPr>
          </a:p>
        </p:txBody>
      </p:sp>
      <p:sp>
        <p:nvSpPr>
          <p:cNvPr id="188" name="Shape 188"/>
          <p:cNvSpPr txBox="1"/>
          <p:nvPr/>
        </p:nvSpPr>
        <p:spPr>
          <a:xfrm>
            <a:off x="3092225" y="2360175"/>
            <a:ext cx="2669700" cy="2685000"/>
          </a:xfrm>
          <a:prstGeom prst="rect">
            <a:avLst/>
          </a:prstGeom>
          <a:noFill/>
          <a:ln>
            <a:noFill/>
          </a:ln>
        </p:spPr>
        <p:txBody>
          <a:bodyPr anchorCtr="0" anchor="t" bIns="91425" lIns="91425" rIns="91425" wrap="square" tIns="91425">
            <a:noAutofit/>
          </a:bodyPr>
          <a:lstStyle/>
          <a:p>
            <a:pPr indent="-330200" lvl="0" marL="457200" rtl="0">
              <a:lnSpc>
                <a:spcPct val="115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Static layout</a:t>
            </a:r>
            <a:endParaRPr sz="1600">
              <a:solidFill>
                <a:schemeClr val="dk1"/>
              </a:solidFill>
              <a:latin typeface="Old Standard TT"/>
              <a:ea typeface="Old Standard TT"/>
              <a:cs typeface="Old Standard TT"/>
              <a:sym typeface="Old Standard TT"/>
            </a:endParaRPr>
          </a:p>
          <a:p>
            <a:pPr indent="-330200" lvl="0" marL="457200" rtl="0">
              <a:lnSpc>
                <a:spcPct val="115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Browser compatibility</a:t>
            </a:r>
            <a:endParaRPr sz="1600">
              <a:solidFill>
                <a:schemeClr val="dk1"/>
              </a:solidFill>
              <a:latin typeface="Old Standard TT"/>
              <a:ea typeface="Old Standard TT"/>
              <a:cs typeface="Old Standard TT"/>
              <a:sym typeface="Old Standard TT"/>
            </a:endParaRPr>
          </a:p>
          <a:p>
            <a:pPr indent="-330200" lvl="0" marL="457200" rtl="0">
              <a:lnSpc>
                <a:spcPct val="115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Mobile-first design</a:t>
            </a:r>
            <a:endParaRPr sz="1600">
              <a:solidFill>
                <a:schemeClr val="dk1"/>
              </a:solidFill>
              <a:latin typeface="Old Standard TT"/>
              <a:ea typeface="Old Standard TT"/>
              <a:cs typeface="Old Standard TT"/>
              <a:sym typeface="Old Standard TT"/>
            </a:endParaRPr>
          </a:p>
          <a:p>
            <a:pPr indent="-330200" lvl="0" marL="457200" marR="0" rtl="0" algn="l">
              <a:lnSpc>
                <a:spcPct val="115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Tables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idx="4294967295" type="body"/>
          </p:nvPr>
        </p:nvSpPr>
        <p:spPr>
          <a:xfrm>
            <a:off x="5761925" y="2360175"/>
            <a:ext cx="3381900" cy="13203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Globalization</a:t>
            </a:r>
            <a:endParaRPr sz="1600"/>
          </a:p>
          <a:p>
            <a:pPr indent="-330200" lvl="0" marL="457200" rtl="0">
              <a:spcBef>
                <a:spcPts val="0"/>
              </a:spcBef>
              <a:spcAft>
                <a:spcPts val="0"/>
              </a:spcAft>
              <a:buSzPts val="1600"/>
              <a:buChar char="●"/>
            </a:pPr>
            <a:r>
              <a:rPr lang="en" sz="1600"/>
              <a:t>Premature optimization</a:t>
            </a:r>
            <a:endParaRPr sz="1600"/>
          </a:p>
          <a:p>
            <a:pPr indent="-330200" lvl="0" marL="457200" rtl="0">
              <a:spcBef>
                <a:spcPts val="0"/>
              </a:spcBef>
              <a:spcAft>
                <a:spcPts val="0"/>
              </a:spcAft>
              <a:buSzPts val="1600"/>
              <a:buChar char="●"/>
            </a:pPr>
            <a:r>
              <a:rPr lang="en" sz="1600"/>
              <a:t>User-centered design</a:t>
            </a:r>
            <a:endParaRPr sz="1600"/>
          </a:p>
          <a:p>
            <a:pPr indent="-330200" lvl="0" marL="457200" rtl="0">
              <a:spcBef>
                <a:spcPts val="0"/>
              </a:spcBef>
              <a:spcAft>
                <a:spcPts val="0"/>
              </a:spcAft>
              <a:buSzPts val="1600"/>
              <a:buChar char="●"/>
            </a:pPr>
            <a:r>
              <a:rPr lang="en" sz="1600"/>
              <a:t>Semantic markup</a:t>
            </a:r>
            <a:endParaRPr sz="1600"/>
          </a:p>
        </p:txBody>
      </p:sp>
      <p:sp>
        <p:nvSpPr>
          <p:cNvPr id="194" name="Shape 194"/>
          <p:cNvSpPr txBox="1"/>
          <p:nvPr/>
        </p:nvSpPr>
        <p:spPr>
          <a:xfrm>
            <a:off x="709900" y="2360175"/>
            <a:ext cx="2167200" cy="1968300"/>
          </a:xfrm>
          <a:prstGeom prst="rect">
            <a:avLst/>
          </a:prstGeom>
          <a:noFill/>
          <a:ln>
            <a:noFill/>
          </a:ln>
        </p:spPr>
        <p:txBody>
          <a:bodyPr anchorCtr="0" anchor="t" bIns="91425" lIns="91425" rIns="91425" wrap="square" tIns="91425">
            <a:noAutofit/>
          </a:bodyPr>
          <a:lstStyle/>
          <a:p>
            <a:pPr indent="-330200" lvl="0" marL="457200" rtl="0">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Tables</a:t>
            </a:r>
            <a:endParaRPr sz="1600">
              <a:solidFill>
                <a:schemeClr val="dk1"/>
              </a:solidFill>
              <a:latin typeface="Old Standard TT"/>
              <a:ea typeface="Old Standard TT"/>
              <a:cs typeface="Old Standard TT"/>
              <a:sym typeface="Old Standard TT"/>
            </a:endParaRPr>
          </a:p>
          <a:p>
            <a:pPr indent="-330200" lvl="0" marL="457200" rtl="0">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Clear pixel</a:t>
            </a:r>
            <a:endParaRPr sz="1600">
              <a:solidFill>
                <a:schemeClr val="dk1"/>
              </a:solidFill>
              <a:latin typeface="Old Standard TT"/>
              <a:ea typeface="Old Standard TT"/>
              <a:cs typeface="Old Standard TT"/>
              <a:sym typeface="Old Standard TT"/>
            </a:endParaRPr>
          </a:p>
          <a:p>
            <a:pPr indent="-330200" lvl="0" marL="457200" rtl="0">
              <a:spcBef>
                <a:spcPts val="0"/>
              </a:spcBef>
              <a:spcAft>
                <a:spcPts val="0"/>
              </a:spcAft>
              <a:buSzPts val="1600"/>
              <a:buFont typeface="Old Standard TT"/>
              <a:buChar char="●"/>
            </a:pPr>
            <a:r>
              <a:rPr lang="en" sz="1600">
                <a:latin typeface="Old Standard TT"/>
                <a:ea typeface="Old Standard TT"/>
                <a:cs typeface="Old Standard TT"/>
                <a:sym typeface="Old Standard TT"/>
              </a:rPr>
              <a:t>Page load</a:t>
            </a:r>
            <a:endParaRPr sz="1600">
              <a:latin typeface="Old Standard TT"/>
              <a:ea typeface="Old Standard TT"/>
              <a:cs typeface="Old Standard TT"/>
              <a:sym typeface="Old Standard TT"/>
            </a:endParaRPr>
          </a:p>
          <a:p>
            <a:pPr indent="-330200" lvl="0" marL="457200" rtl="0">
              <a:spcBef>
                <a:spcPts val="0"/>
              </a:spcBef>
              <a:spcAft>
                <a:spcPts val="0"/>
              </a:spcAft>
              <a:buSzPts val="1600"/>
              <a:buFont typeface="Old Standard TT"/>
              <a:buChar char="●"/>
            </a:pPr>
            <a:r>
              <a:rPr lang="en" sz="1600">
                <a:latin typeface="Old Standard TT"/>
                <a:ea typeface="Old Standard TT"/>
                <a:cs typeface="Old Standard TT"/>
                <a:sym typeface="Old Standard TT"/>
              </a:rPr>
              <a:t>“Above the fold”</a:t>
            </a:r>
            <a:endParaRPr sz="1600">
              <a:latin typeface="Old Standard TT"/>
              <a:ea typeface="Old Standard TT"/>
              <a:cs typeface="Old Standard TT"/>
              <a:sym typeface="Old Standard TT"/>
            </a:endParaRPr>
          </a:p>
          <a:p>
            <a:pPr indent="0" lvl="0" marL="0" rtl="0">
              <a:spcBef>
                <a:spcPts val="0"/>
              </a:spcBef>
              <a:spcAft>
                <a:spcPts val="0"/>
              </a:spcAft>
              <a:buNone/>
            </a:pPr>
            <a:r>
              <a:t/>
            </a:r>
            <a:endParaRPr sz="1600">
              <a:latin typeface="Old Standard TT"/>
              <a:ea typeface="Old Standard TT"/>
              <a:cs typeface="Old Standard TT"/>
              <a:sym typeface="Old Standard TT"/>
            </a:endParaRPr>
          </a:p>
        </p:txBody>
      </p:sp>
      <p:sp>
        <p:nvSpPr>
          <p:cNvPr id="195" name="Shape 195"/>
          <p:cNvSpPr/>
          <p:nvPr/>
        </p:nvSpPr>
        <p:spPr>
          <a:xfrm>
            <a:off x="92107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lang="en" sz="2400">
                <a:solidFill>
                  <a:srgbClr val="B7B7B7"/>
                </a:solidFill>
                <a:latin typeface="Tahoma"/>
                <a:ea typeface="Tahoma"/>
                <a:cs typeface="Tahoma"/>
                <a:sym typeface="Tahoma"/>
              </a:rPr>
              <a:t>90’s</a:t>
            </a:r>
            <a:endParaRPr sz="2400">
              <a:solidFill>
                <a:srgbClr val="B7B7B7"/>
              </a:solidFill>
              <a:latin typeface="Tahoma"/>
              <a:ea typeface="Tahoma"/>
              <a:cs typeface="Tahoma"/>
              <a:sym typeface="Tahoma"/>
            </a:endParaRPr>
          </a:p>
        </p:txBody>
      </p:sp>
      <p:sp>
        <p:nvSpPr>
          <p:cNvPr id="196" name="Shape 196"/>
          <p:cNvSpPr/>
          <p:nvPr/>
        </p:nvSpPr>
        <p:spPr>
          <a:xfrm>
            <a:off x="281432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lang="en" sz="2400">
                <a:solidFill>
                  <a:srgbClr val="B7B7B7"/>
                </a:solidFill>
                <a:latin typeface="Tahoma"/>
                <a:ea typeface="Tahoma"/>
                <a:cs typeface="Tahoma"/>
                <a:sym typeface="Tahoma"/>
              </a:rPr>
              <a:t>00’s</a:t>
            </a:r>
            <a:endParaRPr sz="2400">
              <a:solidFill>
                <a:srgbClr val="B7B7B7"/>
              </a:solidFill>
              <a:latin typeface="Tahoma"/>
              <a:ea typeface="Tahoma"/>
              <a:cs typeface="Tahoma"/>
              <a:sym typeface="Tahoma"/>
            </a:endParaRPr>
          </a:p>
        </p:txBody>
      </p:sp>
      <p:sp>
        <p:nvSpPr>
          <p:cNvPr id="197" name="Shape 197"/>
          <p:cNvSpPr/>
          <p:nvPr/>
        </p:nvSpPr>
        <p:spPr>
          <a:xfrm>
            <a:off x="470757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lang="en" sz="2400">
                <a:solidFill>
                  <a:srgbClr val="B7B7B7"/>
                </a:solidFill>
                <a:latin typeface="Tahoma"/>
                <a:ea typeface="Tahoma"/>
                <a:cs typeface="Tahoma"/>
                <a:sym typeface="Tahoma"/>
              </a:rPr>
              <a:t>10’s</a:t>
            </a:r>
            <a:endParaRPr sz="2400">
              <a:solidFill>
                <a:srgbClr val="B7B7B7"/>
              </a:solidFill>
              <a:latin typeface="Tahoma"/>
              <a:ea typeface="Tahoma"/>
              <a:cs typeface="Tahoma"/>
              <a:sym typeface="Tahoma"/>
            </a:endParaRPr>
          </a:p>
        </p:txBody>
      </p:sp>
      <p:sp>
        <p:nvSpPr>
          <p:cNvPr id="198" name="Shape 198"/>
          <p:cNvSpPr/>
          <p:nvPr/>
        </p:nvSpPr>
        <p:spPr>
          <a:xfrm>
            <a:off x="6600825" y="1184400"/>
            <a:ext cx="1622100" cy="573600"/>
          </a:xfrm>
          <a:prstGeom prst="chevron">
            <a:avLst>
              <a:gd fmla="val 50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spcAft>
                <a:spcPts val="0"/>
              </a:spcAft>
              <a:buNone/>
            </a:pPr>
            <a:r>
              <a:rPr lang="en" sz="2400">
                <a:latin typeface="Tahoma"/>
                <a:ea typeface="Tahoma"/>
                <a:cs typeface="Tahoma"/>
                <a:sym typeface="Tahoma"/>
              </a:rPr>
              <a:t>Now</a:t>
            </a:r>
            <a:endParaRPr sz="2400">
              <a:latin typeface="Tahoma"/>
              <a:ea typeface="Tahoma"/>
              <a:cs typeface="Tahoma"/>
              <a:sym typeface="Tahoma"/>
            </a:endParaRPr>
          </a:p>
        </p:txBody>
      </p:sp>
      <p:sp>
        <p:nvSpPr>
          <p:cNvPr id="199" name="Shape 199"/>
          <p:cNvSpPr txBox="1"/>
          <p:nvPr/>
        </p:nvSpPr>
        <p:spPr>
          <a:xfrm>
            <a:off x="969350" y="257175"/>
            <a:ext cx="7253700" cy="6648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 sz="3000">
                <a:latin typeface="Old Standard TT"/>
                <a:ea typeface="Old Standard TT"/>
                <a:cs typeface="Old Standard TT"/>
                <a:sym typeface="Old Standard TT"/>
              </a:rPr>
              <a:t>Problems we faced in web development</a:t>
            </a:r>
            <a:endParaRPr sz="3000">
              <a:latin typeface="Old Standard TT"/>
              <a:ea typeface="Old Standard TT"/>
              <a:cs typeface="Old Standard TT"/>
              <a:sym typeface="Old Standard TT"/>
            </a:endParaRPr>
          </a:p>
        </p:txBody>
      </p:sp>
      <p:sp>
        <p:nvSpPr>
          <p:cNvPr id="200" name="Shape 200"/>
          <p:cNvSpPr txBox="1"/>
          <p:nvPr/>
        </p:nvSpPr>
        <p:spPr>
          <a:xfrm>
            <a:off x="3092225" y="2360175"/>
            <a:ext cx="2669700" cy="2685000"/>
          </a:xfrm>
          <a:prstGeom prst="rect">
            <a:avLst/>
          </a:prstGeom>
          <a:noFill/>
          <a:ln>
            <a:noFill/>
          </a:ln>
        </p:spPr>
        <p:txBody>
          <a:bodyPr anchorCtr="0" anchor="t" bIns="91425" lIns="91425" rIns="91425" wrap="square" tIns="91425">
            <a:noAutofit/>
          </a:bodyPr>
          <a:lstStyle/>
          <a:p>
            <a:pPr indent="-330200" lvl="0" marL="457200" rtl="0">
              <a:lnSpc>
                <a:spcPct val="115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Static layout</a:t>
            </a:r>
            <a:endParaRPr sz="1600">
              <a:solidFill>
                <a:schemeClr val="dk1"/>
              </a:solidFill>
              <a:latin typeface="Old Standard TT"/>
              <a:ea typeface="Old Standard TT"/>
              <a:cs typeface="Old Standard TT"/>
              <a:sym typeface="Old Standard TT"/>
            </a:endParaRPr>
          </a:p>
          <a:p>
            <a:pPr indent="-330200" lvl="0" marL="457200" rtl="0">
              <a:lnSpc>
                <a:spcPct val="115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Browser compatibility</a:t>
            </a:r>
            <a:endParaRPr sz="1600">
              <a:solidFill>
                <a:schemeClr val="dk1"/>
              </a:solidFill>
              <a:latin typeface="Old Standard TT"/>
              <a:ea typeface="Old Standard TT"/>
              <a:cs typeface="Old Standard TT"/>
              <a:sym typeface="Old Standard TT"/>
            </a:endParaRPr>
          </a:p>
          <a:p>
            <a:pPr indent="-330200" lvl="0" marL="457200" rtl="0">
              <a:lnSpc>
                <a:spcPct val="115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Mobile-first design</a:t>
            </a:r>
            <a:endParaRPr sz="1600">
              <a:solidFill>
                <a:schemeClr val="dk1"/>
              </a:solidFill>
              <a:latin typeface="Old Standard TT"/>
              <a:ea typeface="Old Standard TT"/>
              <a:cs typeface="Old Standard TT"/>
              <a:sym typeface="Old Standard TT"/>
            </a:endParaRPr>
          </a:p>
          <a:p>
            <a:pPr indent="-330200" lvl="0" marL="457200" marR="0" rtl="0" algn="l">
              <a:lnSpc>
                <a:spcPct val="115000"/>
              </a:lnSpc>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Tables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descr="Looking through a cardboard paper-towel roll towards light at the end of it" id="205" name="Shape 205"/>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Overhead shot of various masculine accessories including large headphones, a bow-tie, and a wrist watch" id="206" name="Shape 206"/>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207" name="Shape 207"/>
          <p:cNvSpPr txBox="1"/>
          <p:nvPr>
            <p:ph idx="1" type="body"/>
          </p:nvPr>
        </p:nvSpPr>
        <p:spPr>
          <a:xfrm>
            <a:off x="311700" y="4230575"/>
            <a:ext cx="5998800" cy="605100"/>
          </a:xfrm>
          <a:prstGeom prst="rect">
            <a:avLst/>
          </a:prstGeom>
          <a:solidFill>
            <a:schemeClr val="lt1"/>
          </a:solidFill>
        </p:spPr>
        <p:txBody>
          <a:bodyPr anchorCtr="0" anchor="ctr" bIns="91425" lIns="91425" rIns="91425" wrap="square" tIns="91425">
            <a:noAutofit/>
          </a:bodyPr>
          <a:lstStyle/>
          <a:p>
            <a:pPr indent="0" lvl="0" marL="0">
              <a:spcBef>
                <a:spcPts val="0"/>
              </a:spcBef>
              <a:spcAft>
                <a:spcPts val="0"/>
              </a:spcAft>
              <a:buNone/>
            </a:pPr>
            <a:r>
              <a:rPr lang="en"/>
              <a:t>How does the user experience this?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Thanks!</a:t>
            </a:r>
            <a:endParaRPr/>
          </a:p>
        </p:txBody>
      </p:sp>
      <p:sp>
        <p:nvSpPr>
          <p:cNvPr id="213" name="Shape 213"/>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rPr lang="en"/>
              <a:t>@aaronbronow</a:t>
            </a:r>
            <a:endParaRPr/>
          </a:p>
        </p:txBody>
      </p:sp>
      <p:pic>
        <p:nvPicPr>
          <p:cNvPr descr="KpbJFpf_BSGSoajtAyabHPO5Iv-M0uaePKaSzlIR4LnlcOVTAFQxzYIHEipb29TUvkYRJ2acvU0QvagT56c5mdZOOdNH8SLXbr2ksfUBoz8aMsUb8UcmLxj2w7XSO_2LljvSHdwjtvNfX8rzNxbOksgU1_6NyOrk1DlGel_z5rwyWcKEx3Jq5ehBk1L7K3kK8Hkg1aHRA6_q3l-M2xPoPSGps0wxD9ePdjCIbTJHNCwJLqDEvsDGNJeZNckGCRpE98ewKNEyrh2EFlxOGs-a8uEQFg-ElfG66lwG2yB8puDVogctqH3y7RHP1NdisOGyLgHss9XOFJOW-Z0veHhAwF2JL6cmQotw8yiBKSsulbGr0M1qUr-0VObfuWyeyHhpSI5KTpNWP7YKlALnMUAtuYnv-BwtPyNGzRZEKgDHQTr7W_PR3ko6MeZtDZUHVe5Zo24AgFN1rkTdWlIPocd95bCTwLY75wYHKcIqrvWJEx7IgpkCHiOoUbLu02S9f3KB4tgKuKx_zwmjscctoGMVnZKRUsUjbBsuCJnZB1T5huw=w493-h657-no" id="214" name="Shape 214"/>
          <p:cNvPicPr preferRelativeResize="0"/>
          <p:nvPr/>
        </p:nvPicPr>
        <p:blipFill>
          <a:blip r:embed="rId3">
            <a:alphaModFix/>
          </a:blip>
          <a:stretch>
            <a:fillRect/>
          </a:stretch>
        </p:blipFill>
        <p:spPr>
          <a:xfrm>
            <a:off x="5366250" y="0"/>
            <a:ext cx="3786025" cy="5045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9" name="Shape 69"/>
        <p:cNvGrpSpPr/>
        <p:nvPr/>
      </p:nvGrpSpPr>
      <p:grpSpPr>
        <a:xfrm>
          <a:off x="0" y="0"/>
          <a:ext cx="0" cy="0"/>
          <a:chOff x="0" y="0"/>
          <a:chExt cx="0" cy="0"/>
        </a:xfrm>
      </p:grpSpPr>
      <p:sp>
        <p:nvSpPr>
          <p:cNvPr id="70" name="Shape 70"/>
          <p:cNvSpPr txBox="1"/>
          <p:nvPr>
            <p:ph type="title"/>
          </p:nvPr>
        </p:nvSpPr>
        <p:spPr>
          <a:xfrm>
            <a:off x="490250" y="526350"/>
            <a:ext cx="8142000" cy="4090800"/>
          </a:xfrm>
          <a:prstGeom prst="rect">
            <a:avLst/>
          </a:prstGeom>
        </p:spPr>
        <p:txBody>
          <a:bodyPr anchorCtr="0" anchor="ctr" bIns="91425" lIns="91425" rIns="91425" wrap="square" tIns="91425">
            <a:noAutofit/>
          </a:bodyPr>
          <a:lstStyle/>
          <a:p>
            <a:pPr indent="0" lvl="0" marL="0" algn="ctr">
              <a:spcBef>
                <a:spcPts val="0"/>
              </a:spcBef>
              <a:spcAft>
                <a:spcPts val="0"/>
              </a:spcAft>
              <a:buNone/>
            </a:pPr>
            <a:r>
              <a:rPr lang="en" sz="4400"/>
              <a:t>What’s a front-end developer?</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The ARPANET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9" name="Shape 79"/>
        <p:cNvGrpSpPr/>
        <p:nvPr/>
      </p:nvGrpSpPr>
      <p:grpSpPr>
        <a:xfrm>
          <a:off x="0" y="0"/>
          <a:ext cx="0" cy="0"/>
          <a:chOff x="0" y="0"/>
          <a:chExt cx="0" cy="0"/>
        </a:xfrm>
      </p:grpSpPr>
      <p:sp>
        <p:nvSpPr>
          <p:cNvPr descr="The internet is one of the most important tools in recent history, giving us access to countless amounts of information. This show wouldn't exist without the internet and to show our respects to this wonderful invention we give you a brief history of how it all came to be.  Go to http://audible.com/lifenoggin and get a 30 day FREE trail and 1 FREE audiobook!  Click here to see more videos: http://www.m301.me/lifenoggin  Life Noggin is a weekly animated educational series. Whether it's science, pop culture, history or art, we explore it all and have a ton of fun doing it.   Follow Us! https://twitter.com/LifeNoggin https://facebook.com/LifeNoggin https://www.LifeNoggin  Life Noggin Team: Animation by: http://www.krofl.com Voiced by: http://youtube.com/patdoesit Designed by: http://www.jmccartney3d.com/ Written by: https://www.youtube.com/AwkwardAdoles... Produced by: http://www.twitter.com/IanDokie This video uses many sounds from freesound, for the full list see here: https://testtube.com/lifenoggin/history-of-the-internet/" id="80" name="Shape 80" title="HISTORY OF THE INTERNET">
            <a:hlinkClick r:id="rId3"/>
          </p:cNvPr>
          <p:cNvSpPr/>
          <p:nvPr/>
        </p:nvSpPr>
        <p:spPr>
          <a:xfrm>
            <a:off x="2286000" y="857250"/>
            <a:ext cx="4572000" cy="3429000"/>
          </a:xfrm>
          <a:prstGeom prst="rect">
            <a:avLst/>
          </a:prstGeom>
          <a:blipFill>
            <a:blip r:embed="rId4">
              <a:alphaModFix/>
            </a:blip>
            <a:stretch>
              <a:fillRect/>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4" name="Shape 84"/>
        <p:cNvGrpSpPr/>
        <p:nvPr/>
      </p:nvGrpSpPr>
      <p:grpSpPr>
        <a:xfrm>
          <a:off x="0" y="0"/>
          <a:ext cx="0" cy="0"/>
          <a:chOff x="0" y="0"/>
          <a:chExt cx="0" cy="0"/>
        </a:xfrm>
      </p:grpSpPr>
      <p:pic>
        <p:nvPicPr>
          <p:cNvPr descr="aspell-1.png" id="85" name="Shape 85"/>
          <p:cNvPicPr preferRelativeResize="0"/>
          <p:nvPr/>
        </p:nvPicPr>
        <p:blipFill rotWithShape="1">
          <a:blip r:embed="rId3">
            <a:alphaModFix/>
          </a:blip>
          <a:srcRect b="0" l="0" r="0" t="0"/>
          <a:stretch/>
        </p:blipFill>
        <p:spPr>
          <a:xfrm>
            <a:off x="1247775" y="93925"/>
            <a:ext cx="6648450" cy="3276600"/>
          </a:xfrm>
          <a:prstGeom prst="rect">
            <a:avLst/>
          </a:prstGeom>
          <a:noFill/>
          <a:ln>
            <a:noFill/>
          </a:ln>
        </p:spPr>
      </p:pic>
      <p:sp>
        <p:nvSpPr>
          <p:cNvPr id="86" name="Shape 86"/>
          <p:cNvSpPr txBox="1"/>
          <p:nvPr/>
        </p:nvSpPr>
        <p:spPr>
          <a:xfrm>
            <a:off x="1991250" y="3906925"/>
            <a:ext cx="5161500" cy="602100"/>
          </a:xfrm>
          <a:prstGeom prst="rect">
            <a:avLst/>
          </a:prstGeom>
          <a:noFill/>
          <a:ln>
            <a:noFill/>
          </a:ln>
        </p:spPr>
        <p:txBody>
          <a:bodyPr anchorCtr="0" anchor="t" bIns="91425" lIns="91425" rIns="91425" wrap="square" tIns="91425">
            <a:noAutofit/>
          </a:bodyPr>
          <a:lstStyle/>
          <a:p>
            <a:pPr indent="0" lvl="0" marL="0" algn="ctr">
              <a:spcBef>
                <a:spcPts val="0"/>
              </a:spcBef>
              <a:spcAft>
                <a:spcPts val="0"/>
              </a:spcAft>
              <a:buNone/>
            </a:pPr>
            <a:r>
              <a:rPr lang="en" sz="1800">
                <a:solidFill>
                  <a:schemeClr val="accent2"/>
                </a:solidFill>
                <a:latin typeface="Old Standard TT"/>
                <a:ea typeface="Old Standard TT"/>
                <a:cs typeface="Old Standard TT"/>
                <a:sym typeface="Old Standard TT"/>
              </a:rPr>
              <a:t>Spellcheck</a:t>
            </a:r>
            <a:endParaRPr sz="1800">
              <a:solidFill>
                <a:schemeClr val="accent2"/>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0"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1809750" y="336450"/>
            <a:ext cx="5524500" cy="3162300"/>
          </a:xfrm>
          <a:prstGeom prst="rect">
            <a:avLst/>
          </a:prstGeom>
          <a:noFill/>
          <a:ln>
            <a:noFill/>
          </a:ln>
        </p:spPr>
      </p:pic>
      <p:sp>
        <p:nvSpPr>
          <p:cNvPr id="92" name="Shape 92"/>
          <p:cNvSpPr txBox="1"/>
          <p:nvPr/>
        </p:nvSpPr>
        <p:spPr>
          <a:xfrm>
            <a:off x="3072000" y="3844200"/>
            <a:ext cx="3000000" cy="849300"/>
          </a:xfrm>
          <a:prstGeom prst="rect">
            <a:avLst/>
          </a:prstGeom>
          <a:noFill/>
          <a:ln>
            <a:noFill/>
          </a:ln>
        </p:spPr>
        <p:txBody>
          <a:bodyPr anchorCtr="0" anchor="ctr" bIns="91425" lIns="91425" rIns="91425" wrap="square" tIns="91425">
            <a:noAutofit/>
          </a:bodyPr>
          <a:lstStyle/>
          <a:p>
            <a:pPr indent="0" lvl="0" marL="0" rtl="0" algn="ctr">
              <a:spcBef>
                <a:spcPts val="0"/>
              </a:spcBef>
              <a:spcAft>
                <a:spcPts val="0"/>
              </a:spcAft>
              <a:buNone/>
            </a:pPr>
            <a:r>
              <a:rPr lang="en" sz="1800">
                <a:solidFill>
                  <a:schemeClr val="accent2"/>
                </a:solidFill>
                <a:latin typeface="Old Standard TT"/>
                <a:ea typeface="Old Standard TT"/>
                <a:cs typeface="Old Standard TT"/>
                <a:sym typeface="Old Standard TT"/>
              </a:rPr>
              <a:t>LYNX Browser</a:t>
            </a:r>
            <a:endParaRPr sz="1800">
              <a:solidFill>
                <a:schemeClr val="accent2"/>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1177796" y="0"/>
            <a:ext cx="6788407"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Where do we go from here?</a:t>
            </a:r>
            <a:endParaRPr/>
          </a:p>
        </p:txBody>
      </p:sp>
      <p:sp>
        <p:nvSpPr>
          <p:cNvPr id="103" name="Shape 103"/>
          <p:cNvSpPr txBox="1"/>
          <p:nvPr>
            <p:ph idx="1" type="subTitle"/>
          </p:nvPr>
        </p:nvSpPr>
        <p:spPr>
          <a:xfrm>
            <a:off x="265500" y="2769001"/>
            <a:ext cx="4045200" cy="13455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To the cloud!</a:t>
            </a:r>
            <a:endParaRPr/>
          </a:p>
        </p:txBody>
      </p:sp>
      <p:sp>
        <p:nvSpPr>
          <p:cNvPr id="104" name="Shape 104"/>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342900" lvl="0" marL="457200" rtl="0">
              <a:spcBef>
                <a:spcPts val="0"/>
              </a:spcBef>
              <a:spcAft>
                <a:spcPts val="0"/>
              </a:spcAft>
              <a:buSzPts val="1800"/>
              <a:buChar char="●"/>
            </a:pPr>
            <a:r>
              <a:rPr lang="en"/>
              <a:t>HTML</a:t>
            </a:r>
            <a:endParaRPr/>
          </a:p>
          <a:p>
            <a:pPr indent="-342900" lvl="0" marL="457200" rtl="0">
              <a:spcBef>
                <a:spcPts val="1600"/>
              </a:spcBef>
              <a:spcAft>
                <a:spcPts val="0"/>
              </a:spcAft>
              <a:buSzPts val="1800"/>
              <a:buChar char="●"/>
            </a:pPr>
            <a:r>
              <a:rPr lang="en"/>
              <a:t>CSS</a:t>
            </a:r>
            <a:endParaRPr/>
          </a:p>
          <a:p>
            <a:pPr indent="-342900" lvl="0" marL="457200" rtl="0">
              <a:spcBef>
                <a:spcPts val="1600"/>
              </a:spcBef>
              <a:spcAft>
                <a:spcPts val="0"/>
              </a:spcAft>
              <a:buSzPts val="1800"/>
              <a:buChar char="●"/>
            </a:pPr>
            <a:r>
              <a:rPr lang="en"/>
              <a:t>JavaScript</a:t>
            </a:r>
            <a:endParaRPr/>
          </a:p>
          <a:p>
            <a:pPr indent="-342900" lvl="0" marL="457200">
              <a:spcBef>
                <a:spcPts val="1600"/>
              </a:spcBef>
              <a:spcAft>
                <a:spcPts val="1600"/>
              </a:spcAft>
              <a:buSzPts val="1800"/>
              <a:buChar char="●"/>
            </a:pPr>
            <a:r>
              <a:rPr lang="en"/>
              <a:t>Cloud Hosting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