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327" r:id="rId5"/>
    <p:sldId id="402" r:id="rId6"/>
    <p:sldId id="403" r:id="rId7"/>
    <p:sldId id="404" r:id="rId8"/>
    <p:sldId id="405" r:id="rId9"/>
    <p:sldId id="279" r:id="rId10"/>
    <p:sldId id="280" r:id="rId11"/>
    <p:sldId id="329" r:id="rId12"/>
    <p:sldId id="282" r:id="rId13"/>
    <p:sldId id="284" r:id="rId14"/>
    <p:sldId id="285" r:id="rId15"/>
    <p:sldId id="303" r:id="rId16"/>
    <p:sldId id="304" r:id="rId17"/>
    <p:sldId id="305" r:id="rId18"/>
    <p:sldId id="345" r:id="rId19"/>
    <p:sldId id="308" r:id="rId20"/>
    <p:sldId id="380" r:id="rId21"/>
    <p:sldId id="309" r:id="rId22"/>
    <p:sldId id="310" r:id="rId23"/>
    <p:sldId id="365" r:id="rId24"/>
    <p:sldId id="311" r:id="rId25"/>
    <p:sldId id="353" r:id="rId26"/>
    <p:sldId id="409" r:id="rId27"/>
    <p:sldId id="356" r:id="rId28"/>
    <p:sldId id="313" r:id="rId29"/>
    <p:sldId id="314" r:id="rId30"/>
    <p:sldId id="355" r:id="rId31"/>
    <p:sldId id="358" r:id="rId32"/>
    <p:sldId id="360" r:id="rId33"/>
    <p:sldId id="359" r:id="rId34"/>
    <p:sldId id="363" r:id="rId35"/>
    <p:sldId id="364" r:id="rId36"/>
    <p:sldId id="348" r:id="rId37"/>
    <p:sldId id="357" r:id="rId38"/>
    <p:sldId id="331" r:id="rId39"/>
    <p:sldId id="366" r:id="rId40"/>
    <p:sldId id="334" r:id="rId41"/>
    <p:sldId id="354" r:id="rId42"/>
    <p:sldId id="335" r:id="rId43"/>
    <p:sldId id="337" r:id="rId44"/>
    <p:sldId id="362" r:id="rId45"/>
    <p:sldId id="338" r:id="rId46"/>
    <p:sldId id="367" r:id="rId47"/>
    <p:sldId id="361" r:id="rId48"/>
    <p:sldId id="368" r:id="rId49"/>
    <p:sldId id="369" r:id="rId50"/>
    <p:sldId id="392" r:id="rId51"/>
    <p:sldId id="393" r:id="rId52"/>
    <p:sldId id="394" r:id="rId53"/>
    <p:sldId id="395" r:id="rId54"/>
    <p:sldId id="381" r:id="rId55"/>
    <p:sldId id="383" r:id="rId56"/>
    <p:sldId id="382" r:id="rId57"/>
    <p:sldId id="388" r:id="rId58"/>
    <p:sldId id="386" r:id="rId59"/>
    <p:sldId id="387" r:id="rId60"/>
    <p:sldId id="384" r:id="rId61"/>
    <p:sldId id="385" r:id="rId62"/>
    <p:sldId id="389" r:id="rId63"/>
    <p:sldId id="390" r:id="rId64"/>
    <p:sldId id="391" r:id="rId65"/>
    <p:sldId id="401" r:id="rId66"/>
    <p:sldId id="398" r:id="rId67"/>
    <p:sldId id="399" r:id="rId68"/>
    <p:sldId id="400" r:id="rId69"/>
    <p:sldId id="406" r:id="rId70"/>
    <p:sldId id="407" r:id="rId71"/>
    <p:sldId id="408" r:id="rId72"/>
    <p:sldId id="346" r:id="rId7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58E"/>
    <a:srgbClr val="EA992E"/>
    <a:srgbClr val="209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>
      <p:cViewPr varScale="1">
        <p:scale>
          <a:sx n="59" d="100"/>
          <a:sy n="59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89151-D79D-4EC9-9784-97880FB4680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59D9B-EFD5-4024-B49C-C9D1F0A7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150" y="406400"/>
            <a:ext cx="704850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4879" y="2032000"/>
            <a:ext cx="11115040" cy="590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padding-vs-margi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guyroutledge.github.io/box-mod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0" y="13716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0600" y="13716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6096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6829" y="8305800"/>
            <a:ext cx="4808220" cy="1044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3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The </a:t>
            </a:r>
            <a:r>
              <a:rPr spc="-10" dirty="0"/>
              <a:t>“CASCADING”</a:t>
            </a:r>
            <a:r>
              <a:rPr spc="-75" dirty="0"/>
              <a:t> </a:t>
            </a:r>
            <a:r>
              <a:rPr spc="-20" dirty="0"/>
              <a:t>Part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0" y="2514600"/>
            <a:ext cx="10913110" cy="5871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lang="en-US"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3 </a:t>
            </a:r>
            <a:r>
              <a:rPr sz="4000" b="1" spc="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rules </a:t>
            </a:r>
            <a:r>
              <a:rPr sz="4000" b="1" spc="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sz="4000" b="1" spc="-3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determining </a:t>
            </a:r>
            <a:r>
              <a:rPr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4000" b="1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styles </a:t>
            </a:r>
            <a:r>
              <a:rPr sz="40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get</a:t>
            </a:r>
            <a:r>
              <a:rPr sz="4000" b="1" spc="-1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applied:</a:t>
            </a: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669290" indent="-490855">
              <a:lnSpc>
                <a:spcPct val="100000"/>
              </a:lnSpc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far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to</a:t>
            </a:r>
            <a:r>
              <a:rPr lang="en-US" sz="3600" spc="-4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near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30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Styles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applied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top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to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bottom</a:t>
            </a:r>
            <a:endParaRPr lang="en-US" sz="3600" b="1" dirty="0">
              <a:latin typeface="Georgia"/>
              <a:cs typeface="Georgia"/>
            </a:endParaRPr>
          </a:p>
          <a:p>
            <a:pPr marL="669290" indent="-490855">
              <a:lnSpc>
                <a:spcPct val="100000"/>
              </a:lnSpc>
              <a:spcBef>
                <a:spcPts val="2915"/>
              </a:spcBef>
              <a:buFont typeface="Symbol"/>
              <a:buChar char=""/>
              <a:tabLst>
                <a:tab pos="669290" algn="l"/>
                <a:tab pos="669925" algn="l"/>
              </a:tabLst>
            </a:pP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Children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elements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are more </a:t>
            </a:r>
            <a:r>
              <a:rPr lang="en-US" sz="3600" spc="10" dirty="0">
                <a:solidFill>
                  <a:srgbClr val="5F5F5F"/>
                </a:solidFill>
                <a:latin typeface="Georgia"/>
                <a:cs typeface="Georgia"/>
              </a:rPr>
              <a:t>specific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than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parents</a:t>
            </a:r>
            <a:endParaRPr lang="en-US" sz="36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1899"/>
              </a:lnSpc>
            </a:pPr>
            <a:endParaRPr sz="40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900" y="406400"/>
            <a:ext cx="41871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Styles</a:t>
            </a:r>
            <a:r>
              <a:rPr spc="-90" dirty="0"/>
              <a:t> </a:t>
            </a:r>
            <a:r>
              <a:rPr spc="-20" dirty="0"/>
              <a:t>“Location”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314" y="2147743"/>
            <a:ext cx="11241405" cy="500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8280">
              <a:lnSpc>
                <a:spcPct val="101800"/>
              </a:lnSpc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Styles that </a:t>
            </a: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are </a:t>
            </a:r>
            <a:r>
              <a:rPr sz="3600" spc="-15" dirty="0">
                <a:solidFill>
                  <a:srgbClr val="5F5F5F"/>
                </a:solidFill>
                <a:latin typeface="Georgia"/>
                <a:cs typeface="Georgia"/>
              </a:rPr>
              <a:t>“closer”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to the elements they style  take</a:t>
            </a:r>
            <a:r>
              <a:rPr sz="36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precedence</a:t>
            </a: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spc="-5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2700" marR="1478280">
              <a:lnSpc>
                <a:spcPct val="101800"/>
              </a:lnSpc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endParaRPr lang="en-US" sz="3600" dirty="0">
              <a:latin typeface="Georgia"/>
              <a:cs typeface="Georgia"/>
            </a:endParaRPr>
          </a:p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						</a:t>
            </a:r>
            <a:endParaRPr sz="2850" dirty="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  <a:buSzPct val="74137"/>
              <a:tabLst>
                <a:tab pos="545465" algn="l"/>
                <a:tab pos="546100" algn="l"/>
              </a:tabLst>
            </a:pPr>
            <a:endParaRPr lang="en-US" sz="29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REVIEW: near to far</a:t>
            </a:r>
            <a:endParaRPr lang="en-US" kern="0" spc="-2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04137" y="3789955"/>
            <a:ext cx="1000553" cy="1000553"/>
            <a:chOff x="101600" y="2235200"/>
            <a:chExt cx="4089400" cy="4089400"/>
          </a:xfrm>
        </p:grpSpPr>
        <p:pic>
          <p:nvPicPr>
            <p:cNvPr id="10" name="Icon-Document02-Grey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1600" y="2235200"/>
              <a:ext cx="4089400" cy="40894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WebIco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9500" y="3568700"/>
              <a:ext cx="2171700" cy="21717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6" name="Rectangle 55"/>
          <p:cNvSpPr/>
          <p:nvPr/>
        </p:nvSpPr>
        <p:spPr>
          <a:xfrm>
            <a:off x="269436" y="4749165"/>
            <a:ext cx="1931939" cy="405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0970">
              <a:lnSpc>
                <a:spcPts val="2695"/>
              </a:lnSpc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/>
                <a:cs typeface="Georgia"/>
              </a:rPr>
              <a:t>Browser</a:t>
            </a:r>
            <a:r>
              <a:rPr lang="en-US" spc="-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pc="-5" dirty="0">
                <a:solidFill>
                  <a:srgbClr val="5F5F5F"/>
                </a:solidFill>
                <a:latin typeface="Georgia"/>
                <a:cs typeface="Georgia"/>
              </a:rPr>
              <a:t>default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205746" y="4226862"/>
            <a:ext cx="2702546" cy="3232942"/>
            <a:chOff x="2072394" y="4372213"/>
            <a:chExt cx="2702546" cy="3232942"/>
          </a:xfrm>
        </p:grpSpPr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072394" y="4372213"/>
              <a:ext cx="2702546" cy="2571187"/>
              <a:chOff x="3632200" y="1727200"/>
              <a:chExt cx="4927600" cy="4914900"/>
            </a:xfrm>
          </p:grpSpPr>
          <p:grpSp>
            <p:nvGrpSpPr>
              <p:cNvPr id="30" name="Group 311"/>
              <p:cNvGrpSpPr/>
              <p:nvPr/>
            </p:nvGrpSpPr>
            <p:grpSpPr>
              <a:xfrm>
                <a:off x="36322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4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5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1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07000" y="1727200"/>
                <a:ext cx="1816100" cy="1816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32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667438" y="2330454"/>
                <a:ext cx="977902" cy="977900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33" name="Group 320"/>
              <p:cNvGrpSpPr/>
              <p:nvPr/>
            </p:nvGrpSpPr>
            <p:grpSpPr>
              <a:xfrm>
                <a:off x="6083300" y="3937000"/>
                <a:ext cx="2476500" cy="2476500"/>
                <a:chOff x="0" y="0"/>
                <a:chExt cx="2476499" cy="2476499"/>
              </a:xfrm>
            </p:grpSpPr>
            <p:pic>
              <p:nvPicPr>
                <p:cNvPr id="42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3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4" name="Group 323"/>
              <p:cNvGrpSpPr/>
              <p:nvPr/>
            </p:nvGrpSpPr>
            <p:grpSpPr>
              <a:xfrm>
                <a:off x="4876800" y="4165600"/>
                <a:ext cx="2476500" cy="2476500"/>
                <a:chOff x="0" y="0"/>
                <a:chExt cx="2476499" cy="2476499"/>
              </a:xfrm>
            </p:grpSpPr>
            <p:pic>
              <p:nvPicPr>
                <p:cNvPr id="40" name="Icon-Document02-Grey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2476500" cy="247650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1" name="WebIcon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604231" y="816989"/>
                  <a:ext cx="1276547" cy="127654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5" name="Group 328"/>
              <p:cNvGrpSpPr/>
              <p:nvPr/>
            </p:nvGrpSpPr>
            <p:grpSpPr>
              <a:xfrm>
                <a:off x="4832846" y="3353935"/>
                <a:ext cx="2519032" cy="1130794"/>
                <a:chOff x="0" y="0"/>
                <a:chExt cx="2519031" cy="1130792"/>
              </a:xfrm>
            </p:grpSpPr>
            <p:sp>
              <p:nvSpPr>
                <p:cNvPr id="36" name="Shape 324"/>
                <p:cNvSpPr/>
                <p:nvPr/>
              </p:nvSpPr>
              <p:spPr>
                <a:xfrm flipH="1" flipV="1">
                  <a:off x="38744" y="423322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7" name="Shape 325"/>
                <p:cNvSpPr/>
                <p:nvPr/>
              </p:nvSpPr>
              <p:spPr>
                <a:xfrm flipV="1">
                  <a:off x="1270644" y="0"/>
                  <a:ext cx="1" cy="1130793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" name="Shape 326"/>
                <p:cNvSpPr/>
                <p:nvPr/>
              </p:nvSpPr>
              <p:spPr>
                <a:xfrm flipH="1" flipV="1">
                  <a:off x="2482353" y="417964"/>
                  <a:ext cx="3276" cy="433091"/>
                </a:xfrm>
                <a:prstGeom prst="line">
                  <a:avLst/>
                </a:prstGeom>
                <a:noFill/>
                <a:ln w="63500" cap="flat">
                  <a:solidFill>
                    <a:srgbClr val="0096FF"/>
                  </a:solidFill>
                  <a:prstDash val="solid"/>
                  <a:miter lim="400000"/>
                  <a:headEnd type="stealth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9" name="Shape 327"/>
                <p:cNvSpPr/>
                <p:nvPr/>
              </p:nvSpPr>
              <p:spPr>
                <a:xfrm flipV="1">
                  <a:off x="0" y="411699"/>
                  <a:ext cx="2519032" cy="15"/>
                </a:xfrm>
                <a:prstGeom prst="line">
                  <a:avLst/>
                </a:prstGeom>
                <a:noFill/>
                <a:ln w="50800" cap="flat">
                  <a:solidFill>
                    <a:srgbClr val="0096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l" defTabSz="457200">
                    <a:defRPr sz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2248562" y="6897269"/>
              <a:ext cx="20521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>
                <a:lnSpc>
                  <a:spcPct val="100000"/>
                </a:lnSpc>
                <a:spcBef>
                  <a:spcPts val="2940"/>
                </a:spcBef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External </a:t>
              </a:r>
              <a:r>
                <a:rPr lang="en-US" sz="20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(in a </a:t>
              </a:r>
              <a:r>
                <a:rPr lang="en-US" sz="2000" b="1" dirty="0">
                  <a:solidFill>
                    <a:srgbClr val="5F5F5F"/>
                  </a:solidFill>
                  <a:latin typeface="Georgia"/>
                  <a:cs typeface="Georgia"/>
                </a:rPr>
                <a:t>.</a:t>
              </a:r>
              <a:r>
                <a:rPr lang="en-US" sz="2000" b="1" dirty="0" err="1">
                  <a:solidFill>
                    <a:srgbClr val="5F5F5F"/>
                  </a:solidFill>
                  <a:latin typeface="Georgia"/>
                  <a:cs typeface="Georgia"/>
                </a:rPr>
                <a:t>css</a:t>
              </a:r>
              <a:r>
                <a:rPr lang="en-US" sz="2000" b="1" spc="-11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000" dirty="0">
                  <a:solidFill>
                    <a:srgbClr val="5F5F5F"/>
                  </a:solidFill>
                  <a:latin typeface="Georgia"/>
                  <a:cs typeface="Georgia"/>
                </a:rPr>
                <a:t>file)</a:t>
              </a:r>
              <a:endParaRPr lang="en-US" sz="2000" dirty="0">
                <a:latin typeface="Georgia"/>
                <a:cs typeface="Georgia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4886" y="4893541"/>
            <a:ext cx="2322372" cy="2950984"/>
            <a:chOff x="8417516" y="3607474"/>
            <a:chExt cx="2608688" cy="3373468"/>
          </a:xfrm>
        </p:grpSpPr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8418809" y="3607474"/>
              <a:ext cx="2607395" cy="2607395"/>
              <a:chOff x="8001000" y="2235200"/>
              <a:chExt cx="4089400" cy="4089400"/>
            </a:xfrm>
          </p:grpSpPr>
          <p:pic>
            <p:nvPicPr>
              <p:cNvPr id="46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8001000" y="2235200"/>
                <a:ext cx="4089400" cy="40894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7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277350" y="4171950"/>
                <a:ext cx="1511300" cy="15113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8" name="Icon-Document02-Grey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16149" t="7453" r="14596" b="56832"/>
              <a:stretch>
                <a:fillRect/>
              </a:stretch>
            </p:blipFill>
            <p:spPr>
              <a:xfrm>
                <a:off x="8661400" y="2527300"/>
                <a:ext cx="2832100" cy="14605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9" name="palette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490138" y="2851153"/>
                <a:ext cx="977901" cy="977901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8417516" y="6101342"/>
              <a:ext cx="2514402" cy="8796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Int</a:t>
              </a:r>
              <a:r>
                <a:rPr lang="en-US" dirty="0">
                  <a:latin typeface="Georgia" panose="02040502050405020303" pitchFamily="18" charset="0"/>
                </a:rPr>
                <a:t>ernal</a:t>
              </a: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lnSpc>
                  <a:spcPct val="100000"/>
                </a:lnSpc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200" dirty="0">
                  <a:solidFill>
                    <a:srgbClr val="5F5F5F"/>
                  </a:solidFill>
                  <a:latin typeface="Georgia"/>
                  <a:cs typeface="Georgia"/>
                </a:rPr>
                <a:t>(in</a:t>
              </a:r>
              <a:r>
                <a:rPr lang="en-US" sz="2200" spc="-70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the</a:t>
              </a:r>
              <a:r>
                <a:rPr lang="en-US" sz="2200" dirty="0">
                  <a:latin typeface="Georgia"/>
                  <a:cs typeface="Georgia"/>
                </a:rPr>
                <a:t> 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&lt;</a:t>
              </a:r>
              <a:r>
                <a:rPr lang="en-US" sz="2200" spc="-5" dirty="0">
                  <a:solidFill>
                    <a:srgbClr val="7F007F"/>
                  </a:solidFill>
                  <a:latin typeface="Consolas"/>
                  <a:cs typeface="Consolas"/>
                </a:rPr>
                <a:t>head</a:t>
              </a:r>
              <a:r>
                <a:rPr lang="en-US" sz="2200" spc="-5" dirty="0">
                  <a:solidFill>
                    <a:srgbClr val="5F5F5F"/>
                  </a:solidFill>
                  <a:latin typeface="Consolas"/>
                  <a:cs typeface="Consolas"/>
                </a:rPr>
                <a:t>&gt;</a:t>
              </a:r>
              <a:r>
                <a:rPr lang="en-US" sz="2200" spc="-5" dirty="0">
                  <a:solidFill>
                    <a:srgbClr val="5F5F5F"/>
                  </a:solidFill>
                  <a:latin typeface="Georgia"/>
                  <a:cs typeface="Georgia"/>
                </a:rPr>
                <a:t>)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426021" y="5628366"/>
            <a:ext cx="3055544" cy="3405714"/>
            <a:chOff x="3552494" y="4470050"/>
            <a:chExt cx="3441027" cy="4081514"/>
          </a:xfrm>
        </p:grpSpPr>
        <p:grpSp>
          <p:nvGrpSpPr>
            <p:cNvPr id="54" name="Group 53"/>
            <p:cNvGrpSpPr/>
            <p:nvPr/>
          </p:nvGrpSpPr>
          <p:grpSpPr>
            <a:xfrm>
              <a:off x="3552494" y="4470050"/>
              <a:ext cx="3441027" cy="3441027"/>
              <a:chOff x="11875388" y="2487400"/>
              <a:chExt cx="3441027" cy="3441027"/>
            </a:xfrm>
          </p:grpSpPr>
          <p:pic>
            <p:nvPicPr>
              <p:cNvPr id="51" name="Icon-Document02-Grey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1875388" y="2487400"/>
                <a:ext cx="3441027" cy="3441027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2" name="palette.png"/>
              <p:cNvPicPr>
                <a:picLocks noChangeAspect="1"/>
              </p:cNvPicPr>
              <p:nvPr/>
            </p:nvPicPr>
            <p:blipFill rotWithShape="1">
              <a:blip r:embed="rId5">
                <a:extLst/>
              </a:blip>
              <a:srcRect t="9444" r="47222" b="10329"/>
              <a:stretch/>
            </p:blipFill>
            <p:spPr>
              <a:xfrm>
                <a:off x="12638146" y="3887348"/>
                <a:ext cx="1015211" cy="1543204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3" name="WebIcon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47916" r="297"/>
              <a:stretch>
                <a:fillRect/>
              </a:stretch>
            </p:blipFill>
            <p:spPr>
              <a:xfrm>
                <a:off x="13653357" y="3869711"/>
                <a:ext cx="929718" cy="162866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sp>
          <p:nvSpPr>
            <p:cNvPr id="62" name="Rectangle 61"/>
            <p:cNvSpPr/>
            <p:nvPr/>
          </p:nvSpPr>
          <p:spPr>
            <a:xfrm>
              <a:off x="3609902" y="7720567"/>
              <a:ext cx="33836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Inline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styles </a:t>
              </a:r>
            </a:p>
            <a:p>
              <a:pPr marL="140970" algn="ctr">
                <a:buSzPct val="74137"/>
                <a:tabLst>
                  <a:tab pos="545465" algn="l"/>
                  <a:tab pos="546100" algn="l"/>
                </a:tabLst>
              </a:pPr>
              <a:r>
                <a:rPr lang="en-US" sz="2400" spc="-130" dirty="0">
                  <a:solidFill>
                    <a:srgbClr val="5F5F5F"/>
                  </a:solidFill>
                  <a:latin typeface="Georgia"/>
                  <a:cs typeface="Georgia"/>
                </a:rPr>
                <a:t>(directly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on</a:t>
              </a:r>
              <a:r>
                <a:rPr lang="en-US" sz="2400" spc="-225" dirty="0">
                  <a:solidFill>
                    <a:srgbClr val="5F5F5F"/>
                  </a:solidFill>
                  <a:latin typeface="Georgia"/>
                  <a:cs typeface="Georgia"/>
                </a:rPr>
                <a:t> </a:t>
              </a:r>
              <a:r>
                <a:rPr lang="en-US" sz="2400" dirty="0">
                  <a:solidFill>
                    <a:srgbClr val="5F5F5F"/>
                  </a:solidFill>
                  <a:latin typeface="Georgia"/>
                  <a:cs typeface="Georgia"/>
                </a:rPr>
                <a:t>an </a:t>
              </a:r>
              <a:r>
                <a:rPr lang="en-US" sz="2400" spc="-5" dirty="0">
                  <a:solidFill>
                    <a:srgbClr val="5F5F5F"/>
                  </a:solidFill>
                  <a:latin typeface="Georgia"/>
                  <a:cs typeface="Georgia"/>
                </a:rPr>
                <a:t>element)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1309645" y="8245885"/>
            <a:ext cx="6617613" cy="710080"/>
          </a:xfrm>
          <a:prstGeom prst="rightArrow">
            <a:avLst/>
          </a:prstGeom>
          <a:solidFill>
            <a:srgbClr val="20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13269" y="8813559"/>
            <a:ext cx="6502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0970">
              <a:lnSpc>
                <a:spcPct val="100000"/>
              </a:lnSpc>
              <a:spcBef>
                <a:spcPts val="2940"/>
              </a:spcBef>
              <a:buSzPct val="74137"/>
              <a:tabLst>
                <a:tab pos="545465" algn="l"/>
                <a:tab pos="546100" algn="l"/>
              </a:tabLst>
            </a:pPr>
            <a:r>
              <a:rPr lang="en-US" dirty="0">
                <a:solidFill>
                  <a:srgbClr val="5F5F5F"/>
                </a:solidFill>
                <a:latin typeface="Georgia" panose="02040502050405020303" pitchFamily="18" charset="0"/>
              </a:rPr>
              <a:t>Closer to element</a:t>
            </a:r>
          </a:p>
        </p:txBody>
      </p:sp>
    </p:spTree>
    <p:extLst>
      <p:ext uri="{BB962C8B-B14F-4D97-AF65-F5344CB8AC3E}">
        <p14:creationId xmlns:p14="http://schemas.microsoft.com/office/powerpoint/2010/main" val="169428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Top to</a:t>
            </a:r>
            <a:r>
              <a:rPr spc="-100" dirty="0"/>
              <a:t> </a:t>
            </a:r>
            <a:r>
              <a:rPr dirty="0"/>
              <a:t>bottom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900" y="2374696"/>
            <a:ext cx="10858500" cy="536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the	sa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 </a:t>
            </a:r>
            <a:r>
              <a:rPr sz="33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ultiple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mes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	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</a:t>
            </a:r>
            <a:r>
              <a:rPr sz="4000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300" dirty="0">
                <a:solidFill>
                  <a:srgbClr val="7F007F"/>
                </a:solidFill>
                <a:latin typeface="Consolas"/>
                <a:cs typeface="Consolas"/>
              </a:rPr>
              <a:t>selector</a:t>
            </a:r>
            <a:r>
              <a:rPr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4000" spc="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last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sz="4000" spc="-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sticks.</a:t>
            </a: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lang="en-US" sz="4000" b="1" spc="7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#2f4251; }</a:t>
            </a:r>
          </a:p>
          <a:p>
            <a:pPr marL="27432" fontAlgn="t">
              <a:lnSpc>
                <a:spcPts val="3110"/>
              </a:lnSpc>
            </a:pPr>
            <a:endParaRPr lang="en-US" sz="2000" dirty="0">
              <a:latin typeface="Arial" panose="020B0604020202020204" pitchFamily="34" charset="0"/>
            </a:endParaRPr>
          </a:p>
          <a:p>
            <a:pPr marL="27432" fontAlgn="t">
              <a:lnSpc>
                <a:spcPts val="3110"/>
              </a:lnSpc>
            </a:pPr>
            <a:r>
              <a:rPr lang="en-US" sz="4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latin typeface="Arial" panose="020B0604020202020204" pitchFamily="34" charset="0"/>
              </a:rPr>
              <a:t>     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#daa645; }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3FAA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7432" fontAlgn="t">
              <a:spcBef>
                <a:spcPts val="1200"/>
              </a:spcBef>
            </a:pPr>
            <a:endParaRPr lang="en-US" sz="2000" dirty="0">
              <a:latin typeface="Arial" panose="020B0604020202020204" pitchFamily="34" charset="0"/>
            </a:endParaRPr>
          </a:p>
          <a:p>
            <a:pPr marL="12700" marR="148590">
              <a:lnSpc>
                <a:spcPct val="104200"/>
              </a:lnSpc>
              <a:tabLst>
                <a:tab pos="483234" algn="l"/>
                <a:tab pos="832485" algn="l"/>
                <a:tab pos="1393190" algn="l"/>
                <a:tab pos="1742439" algn="l"/>
                <a:tab pos="4973320" algn="l"/>
                <a:tab pos="5247005" algn="l"/>
                <a:tab pos="5484495" algn="l"/>
                <a:tab pos="9117330" algn="l"/>
              </a:tabLst>
            </a:pP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</a:t>
            </a:r>
            <a:r>
              <a:rPr lang="en-US" dirty="0"/>
              <a:t>children are </a:t>
            </a:r>
            <a:r>
              <a:rPr dirty="0"/>
              <a:t>specific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900" y="2666898"/>
            <a:ext cx="11129645" cy="515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85165">
              <a:lnSpc>
                <a:spcPct val="102099"/>
              </a:lnSpc>
              <a:tabLst>
                <a:tab pos="610235" algn="l"/>
                <a:tab pos="1511300" algn="l"/>
                <a:tab pos="1624965" algn="l"/>
                <a:tab pos="2870835" algn="l"/>
                <a:tab pos="7994015" algn="l"/>
                <a:tab pos="10099040" algn="l"/>
              </a:tabLst>
            </a:pPr>
            <a:r>
              <a:rPr sz="40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	o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40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4000" b="1" spc="1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b="1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4000" b="1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</a:t>
            </a:r>
            <a:r>
              <a:rPr sz="4000" b="1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</a:t>
            </a:r>
            <a:r>
              <a:rPr sz="4000" b="1" spc="1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b="1" spc="1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</a:t>
            </a:r>
            <a:r>
              <a:rPr sz="4000" b="1" spc="6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ic</a:t>
            </a:r>
            <a:r>
              <a:rPr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than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othe</a:t>
            </a:r>
            <a:r>
              <a:rPr sz="4000" spc="-1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 </a:t>
            </a:r>
            <a:r>
              <a:rPr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</a:t>
            </a:r>
            <a:r>
              <a:rPr lang="en-US" sz="4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precedence</a:t>
            </a:r>
            <a:endParaRPr sz="4000" dirty="0">
              <a:latin typeface="Georgia" panose="02040502050405020303" pitchFamily="18" charset="0"/>
              <a:cs typeface="Lora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#daa645;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all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#e7c0c8;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general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7F007F"/>
                </a:solidFill>
                <a:latin typeface="Consolas"/>
                <a:cs typeface="Consolas"/>
              </a:rPr>
              <a:t>p a 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1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100" dirty="0">
                <a:solidFill>
                  <a:srgbClr val="0000FF"/>
                </a:solidFill>
                <a:latin typeface="Consolas"/>
                <a:cs typeface="Consolas"/>
              </a:rPr>
              <a:t>: #c4fe46; }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/* links in paragraphs</a:t>
            </a:r>
            <a:r>
              <a:rPr lang="en-US" sz="3100" spc="-80" dirty="0">
                <a:solidFill>
                  <a:srgbClr val="3FAA54"/>
                </a:solidFill>
                <a:latin typeface="Consolas"/>
                <a:cs typeface="Consolas"/>
              </a:rPr>
              <a:t> </a:t>
            </a:r>
            <a:r>
              <a:rPr lang="en-US" sz="3100" dirty="0">
                <a:solidFill>
                  <a:srgbClr val="3FAA54"/>
                </a:solidFill>
                <a:latin typeface="Consolas"/>
                <a:cs typeface="Consolas"/>
              </a:rPr>
              <a:t>*/</a:t>
            </a:r>
            <a:endParaRPr lang="en-US" sz="31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485140" algn="l"/>
                <a:tab pos="957580" algn="l"/>
                <a:tab pos="5210175" algn="l"/>
              </a:tabLst>
            </a:pPr>
            <a:endParaRPr sz="3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5200" y="5676900"/>
            <a:ext cx="598805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306195" algn="l"/>
                <a:tab pos="2583180" algn="l"/>
                <a:tab pos="3942079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THE	CSS	B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O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X	MODEL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699" y="2870200"/>
            <a:ext cx="2095500" cy="2095500"/>
          </a:xfrm>
          <a:custGeom>
            <a:avLst/>
            <a:gdLst/>
            <a:ahLst/>
            <a:cxnLst/>
            <a:rect l="l" t="t" r="r" b="b"/>
            <a:pathLst>
              <a:path w="2095500" h="2095500">
                <a:moveTo>
                  <a:pt x="0" y="0"/>
                </a:moveTo>
                <a:lnTo>
                  <a:pt x="2095400" y="0"/>
                </a:lnTo>
                <a:lnTo>
                  <a:pt x="2095400" y="2095400"/>
                </a:lnTo>
                <a:lnTo>
                  <a:pt x="0" y="20954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3022600"/>
            <a:ext cx="10596880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36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sz="36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sz="36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sz="36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6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sz="3600" dirty="0"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sz="36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sz="36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sz="36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3124200"/>
            <a:ext cx="9239250" cy="4803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1100" y="406400"/>
            <a:ext cx="301815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 </a:t>
            </a:r>
            <a:r>
              <a:rPr spc="-25" dirty="0"/>
              <a:t>BOX</a:t>
            </a:r>
            <a:r>
              <a:rPr spc="-100" dirty="0"/>
              <a:t> </a:t>
            </a:r>
            <a:r>
              <a:rPr dirty="0"/>
              <a:t>MODEL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000" y="2463800"/>
            <a:ext cx="10223500" cy="6223000"/>
            <a:chOff x="1016000" y="1943100"/>
            <a:chExt cx="10223500" cy="6223000"/>
          </a:xfrm>
        </p:grpSpPr>
        <p:pic>
          <p:nvPicPr>
            <p:cNvPr id="11" name="boxmodel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16500" y="1943100"/>
              <a:ext cx="6223000" cy="62230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" name="Shape 381"/>
            <p:cNvSpPr/>
            <p:nvPr/>
          </p:nvSpPr>
          <p:spPr>
            <a:xfrm>
              <a:off x="1016000" y="2315994"/>
              <a:ext cx="2107949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 dirty="0">
                  <a:solidFill>
                    <a:srgbClr val="5F5F5F"/>
                  </a:solidFill>
                  <a:latin typeface="Georgia" panose="02040502050405020303" pitchFamily="18" charset="0"/>
                </a:rPr>
                <a:t>Content</a:t>
              </a:r>
            </a:p>
          </p:txBody>
        </p:sp>
        <p:sp>
          <p:nvSpPr>
            <p:cNvPr id="13" name="Shape 382"/>
            <p:cNvSpPr/>
            <p:nvPr/>
          </p:nvSpPr>
          <p:spPr>
            <a:xfrm>
              <a:off x="1016000" y="3401844"/>
              <a:ext cx="2159245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Padding</a:t>
              </a:r>
            </a:p>
          </p:txBody>
        </p:sp>
        <p:sp>
          <p:nvSpPr>
            <p:cNvPr id="14" name="Shape 383"/>
            <p:cNvSpPr/>
            <p:nvPr/>
          </p:nvSpPr>
          <p:spPr>
            <a:xfrm>
              <a:off x="1016000" y="4481344"/>
              <a:ext cx="1901161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Border</a:t>
              </a:r>
            </a:p>
          </p:txBody>
        </p:sp>
        <p:sp>
          <p:nvSpPr>
            <p:cNvPr id="15" name="Shape 384"/>
            <p:cNvSpPr/>
            <p:nvPr/>
          </p:nvSpPr>
          <p:spPr>
            <a:xfrm>
              <a:off x="1016000" y="5560844"/>
              <a:ext cx="1974900" cy="6258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1" indent="0" algn="l">
                <a:spcBef>
                  <a:spcPts val="3600"/>
                </a:spcBef>
                <a:buClr>
                  <a:srgbClr val="535353"/>
                </a:buClr>
                <a:defRPr sz="3400"/>
              </a:pPr>
              <a:r>
                <a:rPr>
                  <a:solidFill>
                    <a:srgbClr val="5F5F5F"/>
                  </a:solidFill>
                  <a:latin typeface="Georgia" panose="02040502050405020303" pitchFamily="18" charset="0"/>
                </a:rPr>
                <a:t>Margin</a:t>
              </a:r>
            </a:p>
          </p:txBody>
        </p:sp>
        <p:sp>
          <p:nvSpPr>
            <p:cNvPr id="16" name="Shape 385"/>
            <p:cNvSpPr/>
            <p:nvPr/>
          </p:nvSpPr>
          <p:spPr>
            <a:xfrm>
              <a:off x="3153304" y="2639681"/>
              <a:ext cx="3848101" cy="36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7" name="Shape 386"/>
            <p:cNvSpPr/>
            <p:nvPr/>
          </p:nvSpPr>
          <p:spPr>
            <a:xfrm>
              <a:off x="3162300" y="3718421"/>
              <a:ext cx="3276600" cy="309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8" name="Shape 387"/>
            <p:cNvSpPr/>
            <p:nvPr/>
          </p:nvSpPr>
          <p:spPr>
            <a:xfrm>
              <a:off x="3175000" y="4810621"/>
              <a:ext cx="2730500" cy="256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19" name="Shape 388"/>
            <p:cNvSpPr/>
            <p:nvPr/>
          </p:nvSpPr>
          <p:spPr>
            <a:xfrm>
              <a:off x="3175000" y="5902821"/>
              <a:ext cx="2171700" cy="199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964" y="0"/>
                  </a:lnTo>
                  <a:lnTo>
                    <a:pt x="21600" y="21600"/>
                  </a:lnTo>
                </a:path>
              </a:pathLst>
            </a:custGeom>
            <a:ln w="25400">
              <a:solidFill>
                <a:srgbClr val="791A3E"/>
              </a:solidFill>
              <a:miter lim="400000"/>
              <a:tailEnd type="oval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61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9800" y="4114800"/>
            <a:ext cx="7829550" cy="534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sz="28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40px;  </a:t>
            </a: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Shorter way: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: 20px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px 40px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2222500"/>
            <a:ext cx="1063498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element.</a:t>
            </a:r>
          </a:p>
          <a:p>
            <a:pPr marL="12700">
              <a:lnSpc>
                <a:spcPct val="100000"/>
              </a:lnSpc>
            </a:pPr>
            <a:b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border.</a:t>
            </a: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82" y="4455814"/>
            <a:ext cx="5958688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262382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3500" y="3111500"/>
            <a:ext cx="10694035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Intro to CSS</a:t>
            </a:r>
          </a:p>
          <a:p>
            <a:pPr marL="4699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r>
              <a:rPr lang="en-US" sz="33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model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Block vs inline elements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Management Systems</a:t>
            </a:r>
          </a:p>
          <a:p>
            <a:pPr marL="469900" marR="365125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Coding from a design “comp”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18100" y="850900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1" name="object 11"/>
          <p:cNvSpPr/>
          <p:nvPr/>
        </p:nvSpPr>
        <p:spPr>
          <a:xfrm>
            <a:off x="4165600" y="876300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10982" y="2436574"/>
            <a:ext cx="9982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is useful for moving content away from the edges of its container.</a:t>
            </a: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6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6" y="4495799"/>
            <a:ext cx="4033838" cy="253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4335298"/>
            <a:ext cx="4114800" cy="28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8900" y="2286000"/>
            <a:ext cx="97155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top/bottom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left/right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Combine them!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 10px;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800" y="2362200"/>
            <a:ext cx="9296400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</a:t>
            </a:r>
            <a:r>
              <a:rPr lang="en-US" sz="3200" b="1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matches…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lvl="0">
              <a:spcBef>
                <a:spcPts val="560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>
              <a:spcBef>
                <a:spcPts val="560"/>
              </a:spcBef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Combine EVEN MORE!</a:t>
            </a:r>
          </a:p>
          <a:p>
            <a:pPr marL="12700">
              <a:spcBef>
                <a:spcPts val="560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4200" y="406400"/>
            <a:ext cx="1675764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65" dirty="0"/>
              <a:t>P</a:t>
            </a:r>
            <a:r>
              <a:rPr dirty="0"/>
              <a:t>adding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400" y="2667000"/>
            <a:ext cx="9372600" cy="6235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can be applied only to the top, only to the bottom, and so on – or any combination of those:</a:t>
            </a:r>
          </a:p>
          <a:p>
            <a:pPr marL="12700">
              <a:lnSpc>
                <a:spcPct val="100000"/>
              </a:lnSpc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74422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/>
            <a:endParaRPr lang="en-US" sz="32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20px; </a:t>
            </a: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padding-right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7089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6637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element.  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Same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abbreviation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style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rules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as</a:t>
            </a:r>
            <a:r>
              <a:rPr sz="31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295"/>
              </a:spcBef>
            </a:pPr>
            <a:endParaRPr lang="en-US" sz="24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20px;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  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40px;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margin-left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pPr marL="469900" lvl="1">
              <a:spcBef>
                <a:spcPts val="560"/>
              </a:spcBef>
            </a:pP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the same as</a:t>
            </a:r>
          </a:p>
          <a:p>
            <a:pPr marL="469900" lvl="1">
              <a:spcBef>
                <a:spcPts val="560"/>
              </a:spcBef>
            </a:pPr>
            <a:endParaRPr lang="en-US" sz="16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 5px 40px 10px; 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0" y="406400"/>
            <a:ext cx="15220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9432290" cy="3729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give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28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negative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28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shift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in the opposite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direction.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-20px;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This may result in overlapping text!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6705600"/>
            <a:ext cx="8782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34A2C-ADB0-43DE-8EA8-3A2674A1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7315200"/>
            <a:ext cx="11172825" cy="19431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auto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425700"/>
            <a:ext cx="10147300" cy="5427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automatically center elements, you can use the </a:t>
            </a:r>
            <a:r>
              <a:rPr lang="en-US" sz="2800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evenly applies a margin on both sides</a:t>
            </a:r>
          </a:p>
          <a:p>
            <a:pPr marL="469900" lvl="1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using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must be applied to the element, so that the browser knows how much margin to automatically apply</a:t>
            </a:r>
          </a:p>
          <a:p>
            <a:pPr marL="469900" lvl="1"/>
            <a:endParaRPr lang="en-US" sz="28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0 auto;</a:t>
            </a: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500px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1">
              <a:spcBef>
                <a:spcPts val="560"/>
              </a:spcBef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168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381000"/>
            <a:ext cx="57912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MARGIN</a:t>
            </a:r>
            <a:r>
              <a:rPr lang="en-US" dirty="0"/>
              <a:t> vs. padding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473200" y="2667000"/>
            <a:ext cx="943229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separate the element from the things that are around it.</a:t>
            </a:r>
          </a:p>
          <a:p>
            <a:pPr marL="469900" lvl="1"/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to move the element away from the edges of the block.</a:t>
            </a: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21693" b="11680"/>
          <a:stretch/>
        </p:blipFill>
        <p:spPr>
          <a:xfrm>
            <a:off x="2607945" y="5257800"/>
            <a:ext cx="716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690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5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are separated with spaces, in this order: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pixels, but can be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469900" lvl="1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4200" y="2514600"/>
            <a:ext cx="2690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837" b="42056"/>
          <a:stretch/>
        </p:blipFill>
        <p:spPr>
          <a:xfrm>
            <a:off x="863600" y="3505200"/>
            <a:ext cx="5633720" cy="5196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58361"/>
          <a:stretch/>
        </p:blipFill>
        <p:spPr>
          <a:xfrm>
            <a:off x="6731000" y="3505200"/>
            <a:ext cx="5633720" cy="37890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set a border on only one side of an element: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border-bottom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3px solid black; 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4829725"/>
            <a:ext cx="98869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0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dirty="0"/>
              <a:t>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common use of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to visually separate list items in a navigation menu.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: none;</a:t>
            </a:r>
          </a:p>
          <a:p>
            <a:pPr marL="12700">
              <a:lnSpc>
                <a:spcPct val="100000"/>
              </a:lnSpc>
            </a:pPr>
            <a:r>
              <a:rPr lang="en-US" sz="2600" spc="-5" dirty="0">
                <a:solidFill>
                  <a:srgbClr val="0000FF"/>
                </a:solidFill>
                <a:latin typeface="Consolas"/>
                <a:cs typeface="Lora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6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1em;</a:t>
            </a: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#283c51;</a:t>
            </a:r>
          </a:p>
          <a:p>
            <a:pPr marL="12700"/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	border-top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1px solid #395673;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: #</a:t>
            </a:r>
            <a:r>
              <a:rPr lang="en-US" sz="2600" dirty="0" err="1">
                <a:solidFill>
                  <a:srgbClr val="0000FF"/>
                </a:solidFill>
                <a:latin typeface="Consolas"/>
                <a:cs typeface="Consolas"/>
              </a:rPr>
              <a:t>adadad</a:t>
            </a:r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  <a:p>
            <a:pPr marL="12700"/>
            <a:r>
              <a:rPr lang="en-US" sz="26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6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78800" y="7010400"/>
            <a:ext cx="65024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About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Products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Services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 	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000" dirty="0">
                <a:solidFill>
                  <a:srgbClr val="333333"/>
                </a:solidFill>
                <a:latin typeface="Consolas"/>
                <a:cs typeface="Consolas"/>
              </a:rPr>
              <a:t>Contact Us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0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89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List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 that we set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list-style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none;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remove the bullets that appear</a:t>
            </a:r>
          </a:p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 on an unordered list</a:t>
            </a: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771"/>
          <a:stretch/>
        </p:blipFill>
        <p:spPr>
          <a:xfrm>
            <a:off x="8178800" y="3657600"/>
            <a:ext cx="414198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320800" y="2514600"/>
            <a:ext cx="10363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469900" lvl="1"/>
            <a:r>
              <a:rPr lang="en-US" sz="2800" dirty="0">
                <a:solidFill>
                  <a:srgbClr val="3FAA54"/>
                </a:solidFill>
                <a:latin typeface="Consolas"/>
                <a:cs typeface="Consolas"/>
              </a:rPr>
              <a:t>	/* same styles... */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2em; 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867400"/>
            <a:ext cx="549229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6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625600" y="2362200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used to create a circle.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50%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same value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background-color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black;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text-align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center;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line-height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margin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5px;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24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5350071"/>
            <a:ext cx="1562100" cy="3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8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0" y="406400"/>
            <a:ext cx="30378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BORDER</a:t>
            </a:r>
            <a:r>
              <a:rPr spc="-100" dirty="0"/>
              <a:t> </a:t>
            </a:r>
            <a:r>
              <a:rPr lang="en-US" dirty="0"/>
              <a:t>radius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1930400" y="2438400"/>
            <a:ext cx="9220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technique can be used on images to crop them into a circle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Note: if the image itself doesn’t have a square ratio, it will look distorted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="kitten.jpg" /&gt;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200px;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0" y="5406203"/>
            <a:ext cx="3390900" cy="35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6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8184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60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8255" y="-5716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D753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0" y="2209800"/>
            <a:ext cx="107442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 a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links in your navigation menu</a:t>
            </a: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4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 </a:t>
            </a:r>
            <a:r>
              <a:rPr lang="en-US" sz="31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 pretty by using padding, margin, border, background color, and other tricks we’ve learned.</a:t>
            </a: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style lists that are in the </a:t>
            </a:r>
            <a:r>
              <a:rPr lang="en-US" sz="2800" spc="-2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</a:t>
            </a:r>
            <a:r>
              <a:rPr lang="en-US" sz="28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menu – not any lists that may appear on the rest of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your design some “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breathing room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”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padding  </a:t>
            </a:r>
            <a:r>
              <a:rPr sz="31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</a:t>
            </a:r>
            <a:r>
              <a:rPr sz="3100" spc="-7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8103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9859617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340099" y="3505200"/>
            <a:ext cx="632142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lang="en-US" sz="10000" b="1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&lt;&gt;</a:t>
            </a: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endParaRPr lang="en-US" sz="1400" b="1" dirty="0">
              <a:latin typeface="Consolas" panose="020B0609020204030204" pitchFamily="49" charset="0"/>
              <a:cs typeface="Times New Roman"/>
            </a:endParaRPr>
          </a:p>
          <a:p>
            <a:pPr marL="12700" algn="ctr">
              <a:tabLst>
                <a:tab pos="2088514" algn="l"/>
                <a:tab pos="3190240" algn="l"/>
                <a:tab pos="526669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Block	v</a:t>
            </a:r>
            <a:r>
              <a:rPr sz="7800" b="1" spc="-40" dirty="0">
                <a:solidFill>
                  <a:srgbClr val="FFFFFF"/>
                </a:solidFill>
                <a:latin typeface="Bebas Neue Bold"/>
                <a:cs typeface="Bebas Neue Bold"/>
              </a:rPr>
              <a:t>s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.	Inline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 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Elements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152924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9400" y="2286000"/>
            <a:ext cx="9441861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639445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a “full line”</a:t>
            </a:r>
          </a:p>
          <a:p>
            <a:pPr marL="12700" marR="60071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height and/or width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endParaRPr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sz="32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default,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 placed </a:t>
            </a:r>
            <a:r>
              <a:rPr sz="32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previous elements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markup 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5EA2196-14E9-4BE5-B1AA-AC230C561414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7DBAE80-5659-4293-B9DC-16DF17D3CA5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2717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{ } REVIEW: EXAMPLE CSS</a:t>
            </a:r>
            <a:r>
              <a:rPr lang="en-US" spc="-100" dirty="0"/>
              <a:t> </a:t>
            </a:r>
            <a:r>
              <a:rPr lang="en-US" dirty="0"/>
              <a:t>RULE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EECD3AF-024A-401A-AD43-A78E16A9212E}"/>
              </a:ext>
            </a:extLst>
          </p:cNvPr>
          <p:cNvSpPr txBox="1"/>
          <p:nvPr/>
        </p:nvSpPr>
        <p:spPr>
          <a:xfrm>
            <a:off x="1473200" y="2590800"/>
            <a:ext cx="10642600" cy="5865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4745">
              <a:lnSpc>
                <a:spcPct val="100000"/>
              </a:lnSpc>
            </a:pPr>
            <a:r>
              <a:rPr lang="en-US" sz="44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44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: blue;</a:t>
            </a:r>
            <a:r>
              <a:rPr lang="en-US" sz="44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4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571500" indent="-558800">
              <a:lnSpc>
                <a:spcPct val="100000"/>
              </a:lnSpc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2947670" algn="l"/>
              </a:tabLst>
            </a:pPr>
            <a:r>
              <a:rPr lang="en-US" sz="3600" dirty="0">
                <a:solidFill>
                  <a:srgbClr val="7F007F"/>
                </a:solidFill>
                <a:latin typeface="Consolas"/>
                <a:cs typeface="Georgia"/>
              </a:rPr>
              <a:t>s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elector</a:t>
            </a:r>
            <a:r>
              <a:rPr lang="en-US" sz="3600" b="1" spc="-5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(all 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3600" spc="-115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tags in the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HTML)</a:t>
            </a:r>
            <a:endParaRPr lang="en-US" sz="3600" dirty="0">
              <a:latin typeface="Georgia"/>
              <a:cs typeface="Georgia"/>
            </a:endParaRP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  <a:tab pos="3096895" algn="l"/>
              </a:tabLst>
            </a:pP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property</a:t>
            </a:r>
            <a:r>
              <a:rPr lang="en-US" sz="3600" b="1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</a:p>
          <a:p>
            <a:pPr marL="571500" indent="-558800">
              <a:lnSpc>
                <a:spcPct val="100000"/>
              </a:lnSpc>
              <a:spcBef>
                <a:spcPts val="3540"/>
              </a:spcBef>
              <a:buClr>
                <a:schemeClr val="tx1"/>
              </a:buClr>
              <a:buFont typeface="Symbol"/>
              <a:buChar char=""/>
              <a:tabLst>
                <a:tab pos="570865" algn="l"/>
                <a:tab pos="571500" algn="l"/>
              </a:tabLst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3600" b="1" spc="-5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is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blue</a:t>
            </a:r>
            <a:r>
              <a:rPr lang="en-US" sz="3600" b="1" spc="-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(many color names are supported, or use the hex code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#0000ff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)</a:t>
            </a:r>
          </a:p>
          <a:p>
            <a:pPr marL="1134745">
              <a:lnSpc>
                <a:spcPct val="100000"/>
              </a:lnSpc>
            </a:pPr>
            <a:endParaRPr lang="en-US" sz="5400" spc="-5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5612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90800"/>
            <a:ext cx="11090447" cy="61245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F1AA9E3-CC66-43F9-AB26-F7D8A3B33E3B}"/>
              </a:ext>
            </a:extLst>
          </p:cNvPr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10A5E9-2A02-4934-B331-9AFF9A460292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/>
              <a:t>&lt;&gt; Block ELEMENTS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284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0" y="0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Block 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819400"/>
            <a:ext cx="9441861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block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Headings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h6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Lists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ol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3979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25600" y="2174005"/>
            <a:ext cx="9697720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698500" lvl="0" indent="-685800">
              <a:buFont typeface="Arial" panose="020B0604020202020204" pitchFamily="34" charset="0"/>
              <a:buChar char="•"/>
            </a:pPr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take up as much space as necessary</a:t>
            </a:r>
          </a:p>
          <a:p>
            <a:pPr marL="12700" marR="5080"/>
            <a:endParaRPr lang="en-US" sz="3200" spc="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gnore width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height properties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and padding only pushes other elements away horizontally, not vertically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Top and bottom margin/padding is ignored</a:t>
            </a:r>
          </a:p>
        </p:txBody>
      </p:sp>
    </p:spTree>
    <p:extLst>
      <p:ext uri="{BB962C8B-B14F-4D97-AF65-F5344CB8AC3E}">
        <p14:creationId xmlns:p14="http://schemas.microsoft.com/office/powerpoint/2010/main" val="9091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1664334" y="2667000"/>
            <a:ext cx="9956800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0" y="406400"/>
            <a:ext cx="56445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&lt;&gt; Block &amp; INLINE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6600" y="2895600"/>
            <a:ext cx="96012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 elements:</a:t>
            </a:r>
          </a:p>
          <a:p>
            <a:pPr marL="12700" marR="508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Links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emphasis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Font bold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strong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marR="508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6172200"/>
            <a:ext cx="8246148" cy="22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0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5" y="-66261"/>
            <a:ext cx="13039036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3903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778000" y="2263078"/>
            <a:ext cx="10381624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</a:t>
            </a:r>
          </a:p>
          <a:p>
            <a:pPr marL="12700" lvl="0"/>
            <a:endParaRPr lang="en-US" sz="5000" b="1" dirty="0">
              <a:solidFill>
                <a:srgbClr val="5F5F5F"/>
              </a:solidFill>
              <a:latin typeface="Bebas Neue Bold"/>
              <a:cs typeface="Bebas Neue Bold"/>
            </a:endParaRPr>
          </a:p>
          <a:p>
            <a:pPr marL="469900" marR="639445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hybrid of inline and block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600710" lvl="0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up width and height like block-level elements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Flows with content</a:t>
            </a: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600710" lvl="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have margin and padding</a:t>
            </a:r>
          </a:p>
          <a:p>
            <a:pPr marL="469900" marR="508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Examples of inline-block elements: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/&gt;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4" y="406400"/>
            <a:ext cx="13039034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Inline block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37" y="2971800"/>
            <a:ext cx="1026005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9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/>
          <p:cNvSpPr/>
          <p:nvPr/>
        </p:nvSpPr>
        <p:spPr>
          <a:xfrm>
            <a:off x="-34236" y="-66261"/>
            <a:ext cx="13039035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235" y="406400"/>
            <a:ext cx="1300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&lt;&gt; </a:t>
            </a:r>
            <a:r>
              <a:rPr lang="en-US" dirty="0"/>
              <a:t>Display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345" y="2590800"/>
            <a:ext cx="9391655" cy="6468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lvl="1"/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change whether or not any element is block, inline, or inline-block by using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property.</a:t>
            </a:r>
          </a:p>
          <a:p>
            <a:pPr marL="469900" marR="5080" lvl="1"/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means we can do some neat things!</a:t>
            </a: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inline-block;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5080" lvl="1" indent="-457200"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0" y="7543800"/>
            <a:ext cx="10775950" cy="11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6" y="-66262"/>
            <a:ext cx="13039035" cy="9819861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316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-34235" y="-66261"/>
            <a:ext cx="13004800" cy="1751656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63600" y="2362200"/>
            <a:ext cx="11125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navigation to a horizontal menu using CSS.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elements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property of either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inline-block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. Which looks better? Why do you think that 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Update your styles so that they look nice in the new orientation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link that looks like a button.  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the button differently on hover and click</a:t>
            </a:r>
          </a:p>
        </p:txBody>
      </p:sp>
    </p:spTree>
    <p:extLst>
      <p:ext uri="{BB962C8B-B14F-4D97-AF65-F5344CB8AC3E}">
        <p14:creationId xmlns:p14="http://schemas.microsoft.com/office/powerpoint/2010/main" val="189732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184400"/>
            <a:ext cx="9759315" cy="606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set background of an element as an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image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(instead of a color) with the property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</a:p>
          <a:p>
            <a:pPr marL="12700">
              <a:lnSpc>
                <a:spcPct val="100000"/>
              </a:lnSpc>
            </a:pPr>
            <a:endParaRPr sz="3100" dirty="0">
              <a:latin typeface="Lora"/>
              <a:cs typeface="Lora"/>
            </a:endParaRP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5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sz="3100" spc="-1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</a:t>
            </a:r>
            <a:r>
              <a:rPr sz="3100" dirty="0">
                <a:solidFill>
                  <a:srgbClr val="5F5F5F"/>
                </a:solidFill>
                <a:latin typeface="Lora"/>
                <a:cs typeface="Lor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Lora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("path")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where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Lora"/>
              </a:rPr>
              <a:t>path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relative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100" b="1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absolute</a:t>
            </a:r>
            <a:r>
              <a:rPr lang="en-US"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path to w</a:t>
            </a:r>
            <a:r>
              <a:rPr sz="31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here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image </a:t>
            </a:r>
            <a:r>
              <a:rPr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lives</a:t>
            </a:r>
            <a:r>
              <a:rPr lang="en-US" sz="31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like this:</a:t>
            </a:r>
          </a:p>
          <a:p>
            <a:pPr marL="12700" marR="5080">
              <a:lnSpc>
                <a:spcPct val="123700"/>
              </a:lnSpc>
              <a:spcBef>
                <a:spcPts val="1395"/>
              </a:spcBef>
            </a:pP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("images/kitten.jpg"); 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	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</a:t>
            </a:r>
          </a:p>
          <a:p>
            <a:pPr marL="12700" marR="5080">
              <a:spcBef>
                <a:spcPts val="1395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lang="en-US" sz="31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7315200"/>
            <a:ext cx="5286873" cy="2130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95" y="7365733"/>
            <a:ext cx="5176078" cy="17737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</p:spTree>
    <p:extLst>
      <p:ext uri="{BB962C8B-B14F-4D97-AF65-F5344CB8AC3E}">
        <p14:creationId xmlns:p14="http://schemas.microsoft.com/office/powerpoint/2010/main" val="1113081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508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57500" y="5118100"/>
            <a:ext cx="72796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2353945" algn="l"/>
                <a:tab pos="4154804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(MORE)	HTML	ELEMENTS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600" y="3352800"/>
            <a:ext cx="350520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&lt;h</a:t>
            </a:r>
            <a:r>
              <a:rPr sz="7600" spc="-5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tml</a:t>
            </a:r>
            <a:r>
              <a:rPr sz="7600" dirty="0">
                <a:solidFill>
                  <a:srgbClr val="FFFFFF"/>
                </a:solidFill>
                <a:latin typeface="Consolas" panose="020B0609020204030204" pitchFamily="49" charset="0"/>
                <a:cs typeface="Times New Roman"/>
              </a:rPr>
              <a:t>&gt;</a:t>
            </a:r>
            <a:endParaRPr sz="7600" dirty="0">
              <a:latin typeface="Consolas" panose="020B0609020204030204" pitchFamily="49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96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300" y="406400"/>
            <a:ext cx="36226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15" dirty="0"/>
              <a:t>&lt;SPAN&gt;</a:t>
            </a:r>
            <a:r>
              <a:rPr spc="-75" dirty="0"/>
              <a:t> </a:t>
            </a:r>
            <a:r>
              <a:rPr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00" y="2438400"/>
            <a:ext cx="11201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72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7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lang="en-US" sz="72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200" y="3746500"/>
            <a:ext cx="10565130" cy="411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100"/>
              </a:lnSpc>
            </a:pPr>
            <a:r>
              <a:rPr lang="en-US" sz="36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A</a:t>
            </a:r>
            <a:r>
              <a:rPr lang="en-US" sz="3600" kern="0" spc="-10" dirty="0">
                <a:solidFill>
                  <a:srgbClr val="5F5F5F"/>
                </a:solidFill>
                <a:latin typeface="Lora"/>
              </a:rPr>
              <a:t> 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kern="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kern="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is a </a:t>
            </a:r>
            <a:r>
              <a:rPr lang="en-US" sz="3300" b="1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generic</a:t>
            </a:r>
            <a:r>
              <a:rPr lang="en-US" sz="33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0" dirty="0">
                <a:solidFill>
                  <a:srgbClr val="5F5F5F"/>
                </a:solidFill>
                <a:latin typeface="Georgia" panose="02040502050405020303" pitchFamily="18" charset="0"/>
              </a:rPr>
              <a:t>inline</a:t>
            </a:r>
            <a:r>
              <a:rPr lang="en-US" sz="3300" b="1" kern="0" spc="45" dirty="0">
                <a:solidFill>
                  <a:srgbClr val="5F5F5F"/>
                </a:solidFill>
                <a:latin typeface="Georgia" panose="02040502050405020303" pitchFamily="18" charset="0"/>
              </a:rPr>
              <a:t> </a:t>
            </a:r>
            <a:r>
              <a:rPr lang="en-US" sz="3300" b="1" kern="0" spc="35" dirty="0">
                <a:solidFill>
                  <a:srgbClr val="5F5F5F"/>
                </a:solidFill>
                <a:latin typeface="Georgia" panose="02040502050405020303" pitchFamily="18" charset="0"/>
              </a:rPr>
              <a:t>element</a:t>
            </a:r>
          </a:p>
          <a:p>
            <a:pPr marL="12700" marR="5080">
              <a:lnSpc>
                <a:spcPct val="159100"/>
              </a:lnSpc>
            </a:pPr>
            <a:endParaRPr lang="en-US" sz="3300" b="1" kern="0" spc="35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lang="en-US" sz="3300" kern="0" dirty="0">
                <a:solidFill>
                  <a:srgbClr val="5F5F5F"/>
                </a:solidFill>
                <a:latin typeface="Georgia" panose="02040502050405020303" pitchFamily="18" charset="0"/>
              </a:rPr>
              <a:t>No default style</a:t>
            </a: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endParaRPr lang="en-US" sz="3300" kern="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69900" marR="5080" indent="-457200">
              <a:lnSpc>
                <a:spcPct val="159100"/>
              </a:lnSpc>
              <a:buFont typeface="Arial" panose="020B0604020202020204" pitchFamily="34" charset="0"/>
              <a:buChar char="•"/>
            </a:pP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to style</a:t>
            </a:r>
            <a:r>
              <a:rPr lang="en-US"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inline</a:t>
            </a:r>
            <a:r>
              <a:rPr sz="3300" kern="0" spc="-10" dirty="0">
                <a:solidFill>
                  <a:srgbClr val="5F5F5F"/>
                </a:solidFill>
                <a:latin typeface="Georgia" panose="02040502050405020303" pitchFamily="18" charset="0"/>
              </a:rPr>
              <a:t> content</a:t>
            </a:r>
          </a:p>
        </p:txBody>
      </p:sp>
    </p:spTree>
    <p:extLst>
      <p:ext uri="{BB962C8B-B14F-4D97-AF65-F5344CB8AC3E}">
        <p14:creationId xmlns:p14="http://schemas.microsoft.com/office/powerpoint/2010/main" val="12926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3256279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&lt;div&gt;</a:t>
            </a:r>
            <a:r>
              <a:rPr spc="-100" dirty="0"/>
              <a:t> </a:t>
            </a:r>
            <a:r>
              <a:rPr dirty="0"/>
              <a:t>elements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1115040" cy="557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5120">
              <a:lnSpc>
                <a:spcPct val="100000"/>
              </a:lnSpc>
            </a:pP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6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6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60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endParaRPr sz="6400" dirty="0">
              <a:latin typeface="Consolas" panose="020B0609020204030204" pitchFamily="49" charset="0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A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  <a:r>
              <a:rPr lang="en-US" spc="-10" dirty="0">
                <a:latin typeface="Georgia" panose="02040502050405020303" pitchFamily="18" charset="0"/>
              </a:rPr>
              <a:t>is a</a:t>
            </a:r>
            <a:r>
              <a:rPr spc="-10" dirty="0">
                <a:latin typeface="Georgia" panose="02040502050405020303" pitchFamily="18" charset="0"/>
              </a:rPr>
              <a:t> </a:t>
            </a:r>
            <a:r>
              <a:rPr b="1" spc="-5" dirty="0">
                <a:latin typeface="Georgia" panose="02040502050405020303" pitchFamily="18" charset="0"/>
              </a:rPr>
              <a:t>generic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b="1" spc="30" dirty="0">
                <a:latin typeface="Georgia" panose="02040502050405020303" pitchFamily="18" charset="0"/>
              </a:rPr>
              <a:t>block</a:t>
            </a:r>
            <a:r>
              <a:rPr b="1" spc="45" dirty="0">
                <a:latin typeface="Georgia" panose="02040502050405020303" pitchFamily="18" charset="0"/>
              </a:rPr>
              <a:t> </a:t>
            </a:r>
            <a:r>
              <a:rPr b="1" spc="35" dirty="0">
                <a:latin typeface="Georgia" panose="02040502050405020303" pitchFamily="18" charset="0"/>
              </a:rPr>
              <a:t>element</a:t>
            </a:r>
          </a:p>
          <a:p>
            <a:pPr marL="541020" marR="5080">
              <a:lnSpc>
                <a:spcPct val="152800"/>
              </a:lnSpc>
              <a:spcBef>
                <a:spcPts val="250"/>
              </a:spcBef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No default style</a:t>
            </a:r>
          </a:p>
          <a:p>
            <a:pPr marL="998220" marR="5080" indent="-457200">
              <a:lnSpc>
                <a:spcPct val="1528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998220" marR="5080" indent="-457200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Heavily used as a </a:t>
            </a:r>
            <a:r>
              <a:rPr spc="-5" dirty="0">
                <a:latin typeface="Georgia" panose="02040502050405020303" pitchFamily="18" charset="0"/>
              </a:rPr>
              <a:t>wrapper </a:t>
            </a:r>
            <a:r>
              <a:rPr spc="-10" dirty="0">
                <a:latin typeface="Georgia" panose="02040502050405020303" pitchFamily="18" charset="0"/>
              </a:rPr>
              <a:t>for </a:t>
            </a:r>
            <a:r>
              <a:rPr dirty="0">
                <a:latin typeface="Georgia" panose="02040502050405020303" pitchFamily="18" charset="0"/>
              </a:rPr>
              <a:t>other </a:t>
            </a:r>
            <a:r>
              <a:rPr spc="-5" dirty="0">
                <a:latin typeface="Georgia" panose="02040502050405020303" pitchFamily="18" charset="0"/>
              </a:rPr>
              <a:t>elements</a:t>
            </a:r>
            <a:r>
              <a:rPr lang="en-US" spc="-5" dirty="0">
                <a:latin typeface="Georgia" panose="02040502050405020303" pitchFamily="18" charset="0"/>
              </a:rPr>
              <a:t>,</a:t>
            </a:r>
            <a:r>
              <a:rPr spc="-5" dirty="0">
                <a:latin typeface="Georgia" panose="02040502050405020303" pitchFamily="18" charset="0"/>
              </a:rPr>
              <a:t> </a:t>
            </a:r>
            <a:r>
              <a:rPr lang="en-US" spc="-10" dirty="0">
                <a:latin typeface="Georgia" panose="02040502050405020303" pitchFamily="18" charset="0"/>
              </a:rPr>
              <a:t>to</a:t>
            </a:r>
            <a:r>
              <a:rPr spc="-10" dirty="0">
                <a:latin typeface="Georgia" panose="02040502050405020303" pitchFamily="18" charset="0"/>
              </a:rPr>
              <a:t> creat</a:t>
            </a:r>
            <a:r>
              <a:rPr lang="en-US" spc="-10" dirty="0">
                <a:latin typeface="Georgia" panose="02040502050405020303" pitchFamily="18" charset="0"/>
              </a:rPr>
              <a:t>e</a:t>
            </a:r>
            <a:r>
              <a:rPr spc="-10" dirty="0">
                <a:latin typeface="Georgia" panose="02040502050405020303" pitchFamily="18" charset="0"/>
              </a:rPr>
              <a:t> complex</a:t>
            </a:r>
            <a:r>
              <a:rPr spc="10" dirty="0">
                <a:latin typeface="Georgia" panose="02040502050405020303" pitchFamily="18" charset="0"/>
              </a:rPr>
              <a:t> </a:t>
            </a:r>
            <a:r>
              <a:rPr spc="-10" dirty="0">
                <a:latin typeface="Georgia" panose="02040502050405020303" pitchFamily="18" charset="0"/>
              </a:rPr>
              <a:t>layouts</a:t>
            </a:r>
            <a:endParaRPr lang="en-US" spc="-1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9800" y="406400"/>
            <a:ext cx="4800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Why use div or span?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20419" y="2514600"/>
            <a:ext cx="10711181" cy="537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3920"/>
              </a:spcBef>
            </a:pPr>
            <a:r>
              <a:rPr lang="en-US" sz="3600" spc="-10" dirty="0">
                <a:latin typeface="Georgia" panose="02040502050405020303" pitchFamily="18" charset="0"/>
              </a:rPr>
              <a:t>Both</a:t>
            </a:r>
            <a:r>
              <a:rPr lang="en-US" sz="3600" spc="-10" dirty="0"/>
              <a:t>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600" spc="-10" dirty="0"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spc="-10" dirty="0">
                <a:latin typeface="Georgia" panose="02040502050405020303" pitchFamily="18" charset="0"/>
              </a:rPr>
              <a:t>and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3600" spc="-10" dirty="0">
                <a:latin typeface="Georgia" panose="02040502050405020303" pitchFamily="18" charset="0"/>
              </a:rPr>
              <a:t> really need something extra to be useful, since they have no presentation style by default.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Used mostly to create </a:t>
            </a:r>
            <a:r>
              <a:rPr lang="en-US" sz="3600" b="1" spc="-10" dirty="0">
                <a:latin typeface="Georgia" panose="02040502050405020303" pitchFamily="18" charset="0"/>
              </a:rPr>
              <a:t>layout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Have no semantic meaning</a:t>
            </a:r>
          </a:p>
          <a:p>
            <a:pPr marL="1112520" indent="-571500">
              <a:lnSpc>
                <a:spcPct val="100000"/>
              </a:lnSpc>
              <a:spcBef>
                <a:spcPts val="3920"/>
              </a:spcBef>
              <a:buFont typeface="Arial" panose="020B0604020202020204" pitchFamily="34" charset="0"/>
              <a:buChar char="•"/>
            </a:pPr>
            <a:r>
              <a:rPr lang="en-US" sz="3600" spc="-10" dirty="0">
                <a:latin typeface="Georgia" panose="02040502050405020303" pitchFamily="18" charset="0"/>
              </a:rPr>
              <a:t>You don’t need to “reset” them before making them fit your design (like </a:t>
            </a:r>
            <a:r>
              <a:rPr lang="en-US" sz="36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3600" spc="-10" dirty="0">
                <a:latin typeface="Georgia" panose="02040502050405020303" pitchFamily="18" charset="0"/>
              </a:rPr>
              <a:t> or 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600" spc="-10" dirty="0">
                <a:latin typeface="Georgia" panose="020405020504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82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385208"/>
            <a:ext cx="1300480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CONTENT MANAGEMENT </a:t>
            </a:r>
          </a:p>
          <a:p>
            <a:pPr marL="12700" algn="ctr">
              <a:lnSpc>
                <a:spcPts val="9295"/>
              </a:lnSpc>
              <a:tabLst>
                <a:tab pos="1709420" algn="l"/>
                <a:tab pos="417004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SYSTEMS (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cms</a:t>
            </a: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)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600" y="2464208"/>
            <a:ext cx="2387600" cy="238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97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AA1FF945-9F7F-4BD5-B642-66F80AB2790E}"/>
              </a:ext>
            </a:extLst>
          </p:cNvPr>
          <p:cNvSpPr/>
          <p:nvPr/>
        </p:nvSpPr>
        <p:spPr>
          <a:xfrm>
            <a:off x="-5715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spc="-40" dirty="0"/>
              <a:t>CONTENT, </a:t>
            </a:r>
            <a:r>
              <a:rPr sz="5000" dirty="0"/>
              <a:t>DESIGN, &amp;</a:t>
            </a:r>
            <a:r>
              <a:rPr sz="5000" spc="-40" dirty="0"/>
              <a:t> </a:t>
            </a:r>
            <a:r>
              <a:rPr sz="5000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9341191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9024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6859" y="3149539"/>
            <a:ext cx="2306955" cy="2306955"/>
          </a:xfrm>
          <a:custGeom>
            <a:avLst/>
            <a:gdLst/>
            <a:ahLst/>
            <a:cxnLst/>
            <a:rect l="l" t="t" r="r" b="b"/>
            <a:pathLst>
              <a:path w="2306954" h="2306954">
                <a:moveTo>
                  <a:pt x="1176081" y="0"/>
                </a:moveTo>
                <a:lnTo>
                  <a:pt x="1130663" y="0"/>
                </a:lnTo>
                <a:lnTo>
                  <a:pt x="1085274" y="1777"/>
                </a:lnTo>
                <a:lnTo>
                  <a:pt x="1039970" y="5331"/>
                </a:lnTo>
                <a:lnTo>
                  <a:pt x="994807" y="10662"/>
                </a:lnTo>
                <a:lnTo>
                  <a:pt x="949842" y="17771"/>
                </a:lnTo>
                <a:lnTo>
                  <a:pt x="905132" y="26657"/>
                </a:lnTo>
                <a:lnTo>
                  <a:pt x="860734" y="37320"/>
                </a:lnTo>
                <a:lnTo>
                  <a:pt x="816703" y="49760"/>
                </a:lnTo>
                <a:lnTo>
                  <a:pt x="773097" y="63977"/>
                </a:lnTo>
                <a:lnTo>
                  <a:pt x="729973" y="79971"/>
                </a:lnTo>
                <a:lnTo>
                  <a:pt x="687386" y="97743"/>
                </a:lnTo>
                <a:lnTo>
                  <a:pt x="645394" y="117291"/>
                </a:lnTo>
                <a:lnTo>
                  <a:pt x="604054" y="138617"/>
                </a:lnTo>
                <a:lnTo>
                  <a:pt x="563421" y="161720"/>
                </a:lnTo>
                <a:lnTo>
                  <a:pt x="523552" y="186600"/>
                </a:lnTo>
                <a:lnTo>
                  <a:pt x="484505" y="213257"/>
                </a:lnTo>
                <a:lnTo>
                  <a:pt x="446335" y="241692"/>
                </a:lnTo>
                <a:lnTo>
                  <a:pt x="409099" y="271903"/>
                </a:lnTo>
                <a:lnTo>
                  <a:pt x="372855" y="303892"/>
                </a:lnTo>
                <a:lnTo>
                  <a:pt x="337658" y="337658"/>
                </a:lnTo>
                <a:lnTo>
                  <a:pt x="303892" y="372855"/>
                </a:lnTo>
                <a:lnTo>
                  <a:pt x="271903" y="409099"/>
                </a:lnTo>
                <a:lnTo>
                  <a:pt x="241692" y="446335"/>
                </a:lnTo>
                <a:lnTo>
                  <a:pt x="213257" y="484505"/>
                </a:lnTo>
                <a:lnTo>
                  <a:pt x="186600" y="523552"/>
                </a:lnTo>
                <a:lnTo>
                  <a:pt x="161720" y="563421"/>
                </a:lnTo>
                <a:lnTo>
                  <a:pt x="138617" y="604054"/>
                </a:lnTo>
                <a:lnTo>
                  <a:pt x="117291" y="645394"/>
                </a:lnTo>
                <a:lnTo>
                  <a:pt x="97743" y="687386"/>
                </a:lnTo>
                <a:lnTo>
                  <a:pt x="79971" y="729973"/>
                </a:lnTo>
                <a:lnTo>
                  <a:pt x="63977" y="773097"/>
                </a:lnTo>
                <a:lnTo>
                  <a:pt x="49760" y="816703"/>
                </a:lnTo>
                <a:lnTo>
                  <a:pt x="37320" y="860734"/>
                </a:lnTo>
                <a:lnTo>
                  <a:pt x="26657" y="905132"/>
                </a:lnTo>
                <a:lnTo>
                  <a:pt x="17771" y="949842"/>
                </a:lnTo>
                <a:lnTo>
                  <a:pt x="10662" y="994807"/>
                </a:lnTo>
                <a:lnTo>
                  <a:pt x="5331" y="1039970"/>
                </a:lnTo>
                <a:lnTo>
                  <a:pt x="1777" y="1085274"/>
                </a:lnTo>
                <a:lnTo>
                  <a:pt x="0" y="1130663"/>
                </a:lnTo>
                <a:lnTo>
                  <a:pt x="0" y="1176081"/>
                </a:lnTo>
                <a:lnTo>
                  <a:pt x="1777" y="1221471"/>
                </a:lnTo>
                <a:lnTo>
                  <a:pt x="5331" y="1266775"/>
                </a:lnTo>
                <a:lnTo>
                  <a:pt x="10662" y="1311938"/>
                </a:lnTo>
                <a:lnTo>
                  <a:pt x="17771" y="1356903"/>
                </a:lnTo>
                <a:lnTo>
                  <a:pt x="26657" y="1401613"/>
                </a:lnTo>
                <a:lnTo>
                  <a:pt x="37320" y="1446011"/>
                </a:lnTo>
                <a:lnTo>
                  <a:pt x="49760" y="1490042"/>
                </a:lnTo>
                <a:lnTo>
                  <a:pt x="63977" y="1533647"/>
                </a:lnTo>
                <a:lnTo>
                  <a:pt x="79971" y="1576772"/>
                </a:lnTo>
                <a:lnTo>
                  <a:pt x="97743" y="1619358"/>
                </a:lnTo>
                <a:lnTo>
                  <a:pt x="117291" y="1661350"/>
                </a:lnTo>
                <a:lnTo>
                  <a:pt x="138617" y="1702691"/>
                </a:lnTo>
                <a:lnTo>
                  <a:pt x="161720" y="1743324"/>
                </a:lnTo>
                <a:lnTo>
                  <a:pt x="186600" y="1783193"/>
                </a:lnTo>
                <a:lnTo>
                  <a:pt x="213257" y="1822240"/>
                </a:lnTo>
                <a:lnTo>
                  <a:pt x="241692" y="1860410"/>
                </a:lnTo>
                <a:lnTo>
                  <a:pt x="271903" y="1897645"/>
                </a:lnTo>
                <a:lnTo>
                  <a:pt x="303892" y="1933890"/>
                </a:lnTo>
                <a:lnTo>
                  <a:pt x="337658" y="1969087"/>
                </a:lnTo>
                <a:lnTo>
                  <a:pt x="372855" y="2002853"/>
                </a:lnTo>
                <a:lnTo>
                  <a:pt x="409099" y="2034841"/>
                </a:lnTo>
                <a:lnTo>
                  <a:pt x="446335" y="2065053"/>
                </a:lnTo>
                <a:lnTo>
                  <a:pt x="484505" y="2093487"/>
                </a:lnTo>
                <a:lnTo>
                  <a:pt x="523552" y="2120145"/>
                </a:lnTo>
                <a:lnTo>
                  <a:pt x="563421" y="2145025"/>
                </a:lnTo>
                <a:lnTo>
                  <a:pt x="604054" y="2168128"/>
                </a:lnTo>
                <a:lnTo>
                  <a:pt x="645394" y="2189453"/>
                </a:lnTo>
                <a:lnTo>
                  <a:pt x="687386" y="2209002"/>
                </a:lnTo>
                <a:lnTo>
                  <a:pt x="729973" y="2226773"/>
                </a:lnTo>
                <a:lnTo>
                  <a:pt x="773097" y="2242768"/>
                </a:lnTo>
                <a:lnTo>
                  <a:pt x="816703" y="2256985"/>
                </a:lnTo>
                <a:lnTo>
                  <a:pt x="860734" y="2269425"/>
                </a:lnTo>
                <a:lnTo>
                  <a:pt x="905132" y="2280088"/>
                </a:lnTo>
                <a:lnTo>
                  <a:pt x="949842" y="2288974"/>
                </a:lnTo>
                <a:lnTo>
                  <a:pt x="994807" y="2296082"/>
                </a:lnTo>
                <a:lnTo>
                  <a:pt x="1039970" y="2301414"/>
                </a:lnTo>
                <a:lnTo>
                  <a:pt x="1085274" y="2304968"/>
                </a:lnTo>
                <a:lnTo>
                  <a:pt x="1130663" y="2306745"/>
                </a:lnTo>
                <a:lnTo>
                  <a:pt x="1176081" y="2306745"/>
                </a:lnTo>
                <a:lnTo>
                  <a:pt x="1221471" y="2304968"/>
                </a:lnTo>
                <a:lnTo>
                  <a:pt x="1266775" y="2301414"/>
                </a:lnTo>
                <a:lnTo>
                  <a:pt x="1311938" y="2296082"/>
                </a:lnTo>
                <a:lnTo>
                  <a:pt x="1356903" y="2288974"/>
                </a:lnTo>
                <a:lnTo>
                  <a:pt x="1401613" y="2280088"/>
                </a:lnTo>
                <a:lnTo>
                  <a:pt x="1446011" y="2269425"/>
                </a:lnTo>
                <a:lnTo>
                  <a:pt x="1490042" y="2256985"/>
                </a:lnTo>
                <a:lnTo>
                  <a:pt x="1533647" y="2242768"/>
                </a:lnTo>
                <a:lnTo>
                  <a:pt x="1576772" y="2226773"/>
                </a:lnTo>
                <a:lnTo>
                  <a:pt x="1619358" y="2209002"/>
                </a:lnTo>
                <a:lnTo>
                  <a:pt x="1661350" y="2189453"/>
                </a:lnTo>
                <a:lnTo>
                  <a:pt x="1702691" y="2168128"/>
                </a:lnTo>
                <a:lnTo>
                  <a:pt x="1743324" y="2145025"/>
                </a:lnTo>
                <a:lnTo>
                  <a:pt x="1783193" y="2120145"/>
                </a:lnTo>
                <a:lnTo>
                  <a:pt x="1822240" y="2093487"/>
                </a:lnTo>
                <a:lnTo>
                  <a:pt x="1860410" y="2065053"/>
                </a:lnTo>
                <a:lnTo>
                  <a:pt x="1897645" y="2034841"/>
                </a:lnTo>
                <a:lnTo>
                  <a:pt x="1933890" y="2002853"/>
                </a:lnTo>
                <a:lnTo>
                  <a:pt x="1969087" y="1969087"/>
                </a:lnTo>
                <a:lnTo>
                  <a:pt x="2002853" y="1933890"/>
                </a:lnTo>
                <a:lnTo>
                  <a:pt x="2034841" y="1897645"/>
                </a:lnTo>
                <a:lnTo>
                  <a:pt x="2065053" y="1860410"/>
                </a:lnTo>
                <a:lnTo>
                  <a:pt x="2093487" y="1822240"/>
                </a:lnTo>
                <a:lnTo>
                  <a:pt x="2120145" y="1783193"/>
                </a:lnTo>
                <a:lnTo>
                  <a:pt x="2145025" y="1743324"/>
                </a:lnTo>
                <a:lnTo>
                  <a:pt x="2168128" y="1702691"/>
                </a:lnTo>
                <a:lnTo>
                  <a:pt x="2189453" y="1661350"/>
                </a:lnTo>
                <a:lnTo>
                  <a:pt x="2209002" y="1619358"/>
                </a:lnTo>
                <a:lnTo>
                  <a:pt x="2226773" y="1576772"/>
                </a:lnTo>
                <a:lnTo>
                  <a:pt x="2242768" y="1533647"/>
                </a:lnTo>
                <a:lnTo>
                  <a:pt x="2256985" y="1490042"/>
                </a:lnTo>
                <a:lnTo>
                  <a:pt x="2269425" y="1446011"/>
                </a:lnTo>
                <a:lnTo>
                  <a:pt x="2280088" y="1401613"/>
                </a:lnTo>
                <a:lnTo>
                  <a:pt x="2288974" y="1356903"/>
                </a:lnTo>
                <a:lnTo>
                  <a:pt x="2296082" y="1311938"/>
                </a:lnTo>
                <a:lnTo>
                  <a:pt x="2301414" y="1266775"/>
                </a:lnTo>
                <a:lnTo>
                  <a:pt x="2304968" y="1221471"/>
                </a:lnTo>
                <a:lnTo>
                  <a:pt x="2306745" y="1176081"/>
                </a:lnTo>
                <a:lnTo>
                  <a:pt x="2306745" y="1130663"/>
                </a:lnTo>
                <a:lnTo>
                  <a:pt x="2304968" y="1085274"/>
                </a:lnTo>
                <a:lnTo>
                  <a:pt x="2301414" y="1039970"/>
                </a:lnTo>
                <a:lnTo>
                  <a:pt x="2296082" y="994807"/>
                </a:lnTo>
                <a:lnTo>
                  <a:pt x="2288974" y="949842"/>
                </a:lnTo>
                <a:lnTo>
                  <a:pt x="2280088" y="905132"/>
                </a:lnTo>
                <a:lnTo>
                  <a:pt x="2269425" y="860734"/>
                </a:lnTo>
                <a:lnTo>
                  <a:pt x="2256985" y="816703"/>
                </a:lnTo>
                <a:lnTo>
                  <a:pt x="2242768" y="773097"/>
                </a:lnTo>
                <a:lnTo>
                  <a:pt x="2226773" y="729973"/>
                </a:lnTo>
                <a:lnTo>
                  <a:pt x="2209002" y="687386"/>
                </a:lnTo>
                <a:lnTo>
                  <a:pt x="2189453" y="645394"/>
                </a:lnTo>
                <a:lnTo>
                  <a:pt x="2168128" y="604054"/>
                </a:lnTo>
                <a:lnTo>
                  <a:pt x="2145025" y="563421"/>
                </a:lnTo>
                <a:lnTo>
                  <a:pt x="2120145" y="523552"/>
                </a:lnTo>
                <a:lnTo>
                  <a:pt x="2093487" y="484505"/>
                </a:lnTo>
                <a:lnTo>
                  <a:pt x="2065053" y="446335"/>
                </a:lnTo>
                <a:lnTo>
                  <a:pt x="2034841" y="409099"/>
                </a:lnTo>
                <a:lnTo>
                  <a:pt x="2002853" y="372855"/>
                </a:lnTo>
                <a:lnTo>
                  <a:pt x="1969087" y="337658"/>
                </a:lnTo>
                <a:lnTo>
                  <a:pt x="1933890" y="303892"/>
                </a:lnTo>
                <a:lnTo>
                  <a:pt x="1897645" y="271903"/>
                </a:lnTo>
                <a:lnTo>
                  <a:pt x="1860410" y="241692"/>
                </a:lnTo>
                <a:lnTo>
                  <a:pt x="1822240" y="213257"/>
                </a:lnTo>
                <a:lnTo>
                  <a:pt x="1783193" y="186600"/>
                </a:lnTo>
                <a:lnTo>
                  <a:pt x="1743324" y="161720"/>
                </a:lnTo>
                <a:lnTo>
                  <a:pt x="1702691" y="138617"/>
                </a:lnTo>
                <a:lnTo>
                  <a:pt x="1661350" y="117291"/>
                </a:lnTo>
                <a:lnTo>
                  <a:pt x="1619358" y="97743"/>
                </a:lnTo>
                <a:lnTo>
                  <a:pt x="1576772" y="79971"/>
                </a:lnTo>
                <a:lnTo>
                  <a:pt x="1533647" y="63977"/>
                </a:lnTo>
                <a:lnTo>
                  <a:pt x="1490042" y="49760"/>
                </a:lnTo>
                <a:lnTo>
                  <a:pt x="1446011" y="37320"/>
                </a:lnTo>
                <a:lnTo>
                  <a:pt x="1401613" y="26657"/>
                </a:lnTo>
                <a:lnTo>
                  <a:pt x="1356903" y="17771"/>
                </a:lnTo>
                <a:lnTo>
                  <a:pt x="1311938" y="10662"/>
                </a:lnTo>
                <a:lnTo>
                  <a:pt x="1266775" y="5331"/>
                </a:lnTo>
                <a:lnTo>
                  <a:pt x="1221471" y="1777"/>
                </a:lnTo>
                <a:lnTo>
                  <a:pt x="1176081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0" y="3746500"/>
            <a:ext cx="11684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2619" y="6095758"/>
            <a:ext cx="30365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248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sz="2500" b="1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b="1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065" marR="5080" indent="-635" algn="ctr">
              <a:lnSpc>
                <a:spcPct val="1248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most 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important part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of</a:t>
            </a:r>
            <a:r>
              <a:rPr sz="2500" spc="-10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any 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website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798" y="6090424"/>
            <a:ext cx="3383279" cy="186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marR="5080" indent="-213995" algn="ctr">
              <a:lnSpc>
                <a:spcPct val="1262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Design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226060" marR="5080" indent="-213995" algn="ctr">
              <a:lnSpc>
                <a:spcPct val="126200"/>
              </a:lnSpc>
            </a:pP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critical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to</a:t>
            </a:r>
            <a:r>
              <a:rPr sz="2500" spc="-8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the  best user</a:t>
            </a:r>
            <a:r>
              <a:rPr sz="2500" spc="-20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experience</a:t>
            </a:r>
            <a:endParaRPr sz="25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954" y="6096330"/>
            <a:ext cx="3646170" cy="1831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9065" algn="ctr">
              <a:lnSpc>
                <a:spcPct val="124300"/>
              </a:lnSpc>
            </a:pPr>
            <a:r>
              <a:rPr sz="4600" b="1" dirty="0">
                <a:solidFill>
                  <a:srgbClr val="5F5F5F"/>
                </a:solidFill>
                <a:latin typeface="Bebas Neue Bold"/>
                <a:cs typeface="Bebas Neue Bold"/>
              </a:rPr>
              <a:t>Code</a:t>
            </a:r>
            <a:r>
              <a:rPr sz="2500" b="1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endParaRPr lang="en-US" sz="2500" spc="-5" dirty="0">
              <a:solidFill>
                <a:srgbClr val="525252"/>
              </a:solidFill>
              <a:latin typeface="Georgia"/>
              <a:cs typeface="Georgia"/>
            </a:endParaRPr>
          </a:p>
          <a:p>
            <a:pPr marL="12700" marR="5080" indent="139065" algn="ctr">
              <a:lnSpc>
                <a:spcPct val="124300"/>
              </a:lnSpc>
            </a:pP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bring</a:t>
            </a:r>
            <a:r>
              <a:rPr lang="en-US" sz="2500" dirty="0">
                <a:solidFill>
                  <a:srgbClr val="525252"/>
                </a:solidFill>
                <a:latin typeface="Georgia"/>
                <a:cs typeface="Georgia"/>
              </a:rPr>
              <a:t>s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  content </a:t>
            </a:r>
            <a:r>
              <a:rPr sz="2500" dirty="0">
                <a:solidFill>
                  <a:srgbClr val="525252"/>
                </a:solidFill>
                <a:latin typeface="Georgia"/>
                <a:cs typeface="Georgia"/>
              </a:rPr>
              <a:t>and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design to</a:t>
            </a:r>
            <a:r>
              <a:rPr sz="2500" spc="-15" dirty="0">
                <a:solidFill>
                  <a:srgbClr val="525252"/>
                </a:solidFill>
                <a:latin typeface="Georgia"/>
                <a:cs typeface="Georgia"/>
              </a:rPr>
              <a:t> </a:t>
            </a:r>
            <a:r>
              <a:rPr sz="2500" spc="-5" dirty="0">
                <a:solidFill>
                  <a:srgbClr val="525252"/>
                </a:solidFill>
                <a:latin typeface="Georgia"/>
                <a:cs typeface="Georgia"/>
              </a:rPr>
              <a:t>life</a:t>
            </a:r>
            <a:endParaRPr sz="25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079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663700" y="2347763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modern websites use a Content Management System to store content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BB8FB-2C41-4EF4-A947-AE26DEBA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4198560"/>
            <a:ext cx="6096467" cy="48006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CDAED9-2432-4F8F-9C88-97B881F2CE83}"/>
              </a:ext>
            </a:extLst>
          </p:cNvPr>
          <p:cNvSpPr/>
          <p:nvPr/>
        </p:nvSpPr>
        <p:spPr>
          <a:xfrm>
            <a:off x="914659" y="4198560"/>
            <a:ext cx="4368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CMS is a 3</a:t>
            </a:r>
            <a:r>
              <a:rPr lang="en-US" sz="3200" spc="-10" baseline="30000" dirty="0">
                <a:solidFill>
                  <a:srgbClr val="5F5F5F"/>
                </a:solidFill>
                <a:latin typeface="Georgia" panose="02040502050405020303" pitchFamily="18" charset="0"/>
              </a:rPr>
              <a:t>rd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party system that holds images and text.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That content is dynamically injected into a markup template.</a:t>
            </a:r>
          </a:p>
        </p:txBody>
      </p:sp>
    </p:spTree>
    <p:extLst>
      <p:ext uri="{BB962C8B-B14F-4D97-AF65-F5344CB8AC3E}">
        <p14:creationId xmlns:p14="http://schemas.microsoft.com/office/powerpoint/2010/main" val="3387438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2D56B-BDB0-4620-BD40-6F4C02421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572000"/>
            <a:ext cx="11029950" cy="373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511F73-893B-45B7-960E-256713F2B635}"/>
              </a:ext>
            </a:extLst>
          </p:cNvPr>
          <p:cNvSpPr/>
          <p:nvPr/>
        </p:nvSpPr>
        <p:spPr>
          <a:xfrm>
            <a:off x="1733550" y="2349951"/>
            <a:ext cx="9874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developer builds markup as normal, but uses placeholders instead of actual content:</a:t>
            </a:r>
          </a:p>
        </p:txBody>
      </p:sp>
    </p:spTree>
    <p:extLst>
      <p:ext uri="{BB962C8B-B14F-4D97-AF65-F5344CB8AC3E}">
        <p14:creationId xmlns:p14="http://schemas.microsoft.com/office/powerpoint/2010/main" val="2042257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pros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Non-developers can easily edit text and change images, and even create new pages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Allows translation services to load different languages without changing the design or code of the website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Since images are loaded from a third party, this distributes the load across multiple servers, which usually speeds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pageload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0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0" y="406400"/>
            <a:ext cx="26968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cons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699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08A25-1DC7-4C25-AF58-369B85AFC692}"/>
              </a:ext>
            </a:extLst>
          </p:cNvPr>
          <p:cNvSpPr/>
          <p:nvPr/>
        </p:nvSpPr>
        <p:spPr>
          <a:xfrm>
            <a:off x="1930400" y="2438400"/>
            <a:ext cx="9677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CMS are expensive and challenging to set up, and require ongoing training and administration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Because you can no longer know how much content is going on a page, you have to design for more flexibility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Most European languages are more than 2x longer than English (especially German!)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1092200" y="2096770"/>
            <a:ext cx="11125200" cy="727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background-position: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 background image around within its container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background-attachment: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images u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sually scroll with the main view, but setting 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fixed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means the image stays in place when the user scrolls the page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background-repeat:</a:t>
            </a:r>
            <a:r>
              <a:rPr lang="en-US" sz="28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defines if (and how) the background image will repeat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0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background-size: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specifies how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much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the image covers</a:t>
            </a:r>
          </a:p>
        </p:txBody>
      </p:sp>
    </p:spTree>
    <p:extLst>
      <p:ext uri="{BB962C8B-B14F-4D97-AF65-F5344CB8AC3E}">
        <p14:creationId xmlns:p14="http://schemas.microsoft.com/office/powerpoint/2010/main" val="157358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2FB7-7A30-4B8D-9BBF-73B4C64A5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3"/>
          <a:stretch/>
        </p:blipFill>
        <p:spPr>
          <a:xfrm>
            <a:off x="2663825" y="2057400"/>
            <a:ext cx="7953375" cy="73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3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CMS for translations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1EDAC-422B-4332-B637-A21857B4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068195"/>
            <a:ext cx="7848600" cy="74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65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9500" y="406400"/>
            <a:ext cx="4787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dirty="0"/>
              <a:t>Popular </a:t>
            </a:r>
            <a:r>
              <a:rPr lang="en-US" sz="5000" dirty="0" err="1"/>
              <a:t>cms</a:t>
            </a:r>
            <a:endParaRPr sz="5000" dirty="0"/>
          </a:p>
        </p:txBody>
      </p:sp>
      <p:sp>
        <p:nvSpPr>
          <p:cNvPr id="4" name="object 4"/>
          <p:cNvSpPr/>
          <p:nvPr/>
        </p:nvSpPr>
        <p:spPr>
          <a:xfrm>
            <a:off x="4064000" y="457200"/>
            <a:ext cx="571500" cy="578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BC2FE-ADEE-499C-8EEC-ECCF749B7C19}"/>
              </a:ext>
            </a:extLst>
          </p:cNvPr>
          <p:cNvSpPr/>
          <p:nvPr/>
        </p:nvSpPr>
        <p:spPr>
          <a:xfrm>
            <a:off x="1168400" y="2286000"/>
            <a:ext cx="1066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0"/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There are hundreds of Content Management Systems, all using different ways to store, edit, and access data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113F3-9D92-47CF-BC65-55CF893A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105400"/>
            <a:ext cx="4162425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A0F88-771A-4B59-B0E0-AD8C99E9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9" y="5183417"/>
            <a:ext cx="4849028" cy="1031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77463-5707-4E6B-9FBE-B40938F85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0" y="7162800"/>
            <a:ext cx="4358640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BE163-4169-4141-8D43-0F373DAF5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7239000"/>
            <a:ext cx="4427005" cy="8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9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9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" y="3810000"/>
            <a:ext cx="13004800" cy="3577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Putting it together: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Working from a </a:t>
            </a:r>
          </a:p>
          <a:p>
            <a:pPr marL="12700" algn="ctr">
              <a:lnSpc>
                <a:spcPts val="9295"/>
              </a:lnSpc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design comp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981400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549400" y="2895600"/>
            <a:ext cx="1066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standard way for designers to tell developers what they need to code is via a design “comp” (comprehensive layout)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comp is a picture of the website the way it should look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Can be delivered as a Photoshop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psd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file, or an annotated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png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or pdf file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75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comps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397000" y="2135246"/>
            <a:ext cx="1066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states should be shown (for example, what happens when you open a dropdown menu?)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Different screen resolutions should be shown (mobile, tablet, desktop)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F201-9AFD-4EA4-A808-55DE53BD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49" y="5182234"/>
            <a:ext cx="5091892" cy="3794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2787B-2D33-4E33-B23A-55956421F669}"/>
              </a:ext>
            </a:extLst>
          </p:cNvPr>
          <p:cNvSpPr/>
          <p:nvPr/>
        </p:nvSpPr>
        <p:spPr>
          <a:xfrm>
            <a:off x="1397000" y="5623028"/>
            <a:ext cx="4329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The developer inspects the text, colors, and font types in Photoshop to determine what to code</a:t>
            </a:r>
          </a:p>
        </p:txBody>
      </p:sp>
    </p:spTree>
    <p:extLst>
      <p:ext uri="{BB962C8B-B14F-4D97-AF65-F5344CB8AC3E}">
        <p14:creationId xmlns:p14="http://schemas.microsoft.com/office/powerpoint/2010/main" val="1190355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F0482-4431-4A38-A367-4EEDE2805BD3}"/>
              </a:ext>
            </a:extLst>
          </p:cNvPr>
          <p:cNvSpPr/>
          <p:nvPr/>
        </p:nvSpPr>
        <p:spPr>
          <a:xfrm>
            <a:off x="1320800" y="2971800"/>
            <a:ext cx="10668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pc="-10" dirty="0">
                <a:solidFill>
                  <a:srgbClr val="5F5F5F"/>
                </a:solidFill>
                <a:latin typeface="Georgia" panose="02040502050405020303" pitchFamily="18" charset="0"/>
              </a:rPr>
              <a:t>Alternatively, designers can provide developers with a style guide instead of a comp</a:t>
            </a:r>
          </a:p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Used in conjunction with wireframes, which show what content belongs on a page and how that content should be laid out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 style guide shows an example of common elements on the site and the color palette to use</a:t>
            </a: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89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744A-7673-4A82-AB93-F762AC28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90800"/>
            <a:ext cx="8371224" cy="54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3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46176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dirty="0"/>
              <a:t>Style guide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0498F-194C-43D8-A578-9A7C8526ABC1}"/>
              </a:ext>
            </a:extLst>
          </p:cNvPr>
          <p:cNvSpPr/>
          <p:nvPr/>
        </p:nvSpPr>
        <p:spPr>
          <a:xfrm>
            <a:off x="1168400" y="2286000"/>
            <a:ext cx="10668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lvl="1"/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A94EB-EA44-445F-82AA-15F88025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4839064"/>
            <a:ext cx="6736431" cy="4288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49DA-7EDF-4F93-8CC3-815A6E4B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" y="2438400"/>
            <a:ext cx="4800600" cy="5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65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A16FCC9-F2AE-4729-B5F0-EC7880599F86}"/>
              </a:ext>
            </a:extLst>
          </p:cNvPr>
          <p:cNvSpPr/>
          <p:nvPr/>
        </p:nvSpPr>
        <p:spPr>
          <a:xfrm>
            <a:off x="0" y="-43816"/>
            <a:ext cx="13004800" cy="9797416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3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224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5" dirty="0"/>
              <a:t>BACKGROUND</a:t>
            </a:r>
            <a:r>
              <a:rPr spc="-85" dirty="0"/>
              <a:t> </a:t>
            </a:r>
            <a:r>
              <a:rPr dirty="0"/>
              <a:t>IMAGES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6DA3AB1-EDE9-4421-833F-A9D83771CBB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F8FB894-D9BA-4A9A-B0C1-BD6D0BB58C9F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background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2E09-2F66-4FD1-B746-2E40A386884E}"/>
              </a:ext>
            </a:extLst>
          </p:cNvPr>
          <p:cNvSpPr/>
          <p:nvPr/>
        </p:nvSpPr>
        <p:spPr>
          <a:xfrm>
            <a:off x="635000" y="2096770"/>
            <a:ext cx="12877800" cy="635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You can set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background-image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to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which is a gradient that the browser draws for you: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linear-gradient(black, white); }</a:t>
            </a: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88645">
              <a:lnSpc>
                <a:spcPct val="123700"/>
              </a:lnSpc>
              <a:spcBef>
                <a:spcPts val="1295"/>
              </a:spcBef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By default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linear-gradient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draws from top to bottom, but you can set the gradient to draw at an angle instead by starting with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endParaRPr lang="en-US" sz="2800" spc="-2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	section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: linear-gradient(to right, red, #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f06d06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, yellow, green); </a:t>
            </a:r>
          </a:p>
          <a:p>
            <a:pPr marL="12700" marR="5080" lvl="0">
              <a:spcBef>
                <a:spcPts val="1395"/>
              </a:spcBef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}</a:t>
            </a:r>
          </a:p>
          <a:p>
            <a:pPr marL="12700" marR="588645" lvl="0">
              <a:lnSpc>
                <a:spcPct val="123700"/>
              </a:lnSpc>
              <a:spcBef>
                <a:spcPts val="1295"/>
              </a:spcBef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3BF5-4847-4E77-8622-0358C097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0" y="2743200"/>
            <a:ext cx="1745560" cy="1725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1D5FE-303F-418D-AD76-C223EB43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7773276"/>
            <a:ext cx="9971108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686733" cy="6032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SzPct val="74137"/>
              <a:tabLst>
                <a:tab pos="417195" algn="l"/>
                <a:tab pos="417830" algn="l"/>
              </a:tabLst>
            </a:pPr>
            <a:endParaRPr lang="en-US" sz="2800" b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Using all the techniques you’ve learned, try to match this comp as closely as you can:</a:t>
            </a: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08C11-F436-447B-9A7D-AD61B2D58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70"/>
          <a:stretch/>
        </p:blipFill>
        <p:spPr>
          <a:xfrm>
            <a:off x="5130801" y="3276600"/>
            <a:ext cx="6324600" cy="58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89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9C51AD-449E-4075-95B2-7054D00C1B30}"/>
              </a:ext>
            </a:extLst>
          </p:cNvPr>
          <p:cNvSpPr/>
          <p:nvPr/>
        </p:nvSpPr>
        <p:spPr>
          <a:xfrm>
            <a:off x="0" y="-43816"/>
            <a:ext cx="13004800" cy="1705611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match the comp: Tips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0667" y="2057400"/>
            <a:ext cx="10381933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entire tile, and specify a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to hold the heading, and apply a background image to that element</a:t>
            </a: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this URL to generate a random nature photo: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	https://placeimg.com/344/204/nature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Use a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for the row that contains links, and specify a </a:t>
            </a:r>
            <a:r>
              <a:rPr lang="en-US" sz="2800" spc="-20" dirty="0">
                <a:solidFill>
                  <a:srgbClr val="FF0000"/>
                </a:solidFill>
                <a:latin typeface="Consolas"/>
                <a:cs typeface="Georgia"/>
              </a:rPr>
              <a:t>border-top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 using CSS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489585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437515" algn="l"/>
                <a:tab pos="438150" algn="l"/>
              </a:tabLst>
            </a:pP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To get the drop-shadow effect, apply this CSS to the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section</a:t>
            </a:r>
            <a:r>
              <a:rPr lang="en-US" sz="2800" spc="-20" dirty="0">
                <a:solidFill>
                  <a:srgbClr val="5F5F5F"/>
                </a:solidFill>
                <a:latin typeface="Georgia"/>
                <a:cs typeface="Georgia"/>
              </a:rPr>
              <a:t>:</a:t>
            </a:r>
          </a:p>
          <a:p>
            <a:pPr marL="32385">
              <a:lnSpc>
                <a:spcPct val="100000"/>
              </a:lnSpc>
              <a:buSzPct val="100000"/>
              <a:tabLst>
                <a:tab pos="437515" algn="l"/>
                <a:tab pos="438150" algn="l"/>
              </a:tabLst>
            </a:pPr>
            <a:r>
              <a:rPr lang="en-US" dirty="0"/>
              <a:t>	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box-shadow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: 0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7px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35px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0 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rgba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(0, 0, 0, 0.3);</a:t>
            </a: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32385">
              <a:lnSpc>
                <a:spcPct val="100000"/>
              </a:lnSpc>
              <a:buSzPct val="74137"/>
              <a:tabLst>
                <a:tab pos="437515" algn="l"/>
                <a:tab pos="438150" algn="l"/>
              </a:tabLst>
            </a:pPr>
            <a:endParaRPr lang="en-US" sz="2800" spc="-20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8368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7243" y="2292451"/>
            <a:ext cx="838644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8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Try playing with this 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  <a:hlinkClick r:id="rId2"/>
              </a:rPr>
              <a:t>interactive demo</a:t>
            </a:r>
            <a:r>
              <a:rPr lang="en-US" sz="3600" dirty="0">
                <a:solidFill>
                  <a:srgbClr val="5F5F5F"/>
                </a:solidFill>
                <a:latin typeface="Georgia"/>
                <a:cs typeface="Georgia"/>
              </a:rPr>
              <a:t> of the CSS box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/>
          <p:nvPr/>
        </p:nvSpPr>
        <p:spPr>
          <a:xfrm>
            <a:off x="10388600" y="3276600"/>
            <a:ext cx="1504927" cy="189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13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700" y="406400"/>
            <a:ext cx="70739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5" dirty="0"/>
              <a:t>Height and width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90910"/>
            <a:ext cx="10604500" cy="681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can be set on (most) elements to change how much room they take up on the page.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We’ll discuss later why elements like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and</a:t>
            </a:r>
            <a:r>
              <a:rPr lang="en-US" sz="2800" spc="-1025" dirty="0">
                <a:solidFill>
                  <a:srgbClr val="5F5F5F"/>
                </a:solidFill>
                <a:latin typeface="Consolas"/>
                <a:cs typeface="Consolas"/>
              </a:rPr>
              <a:t> 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800" spc="-5" dirty="0" err="1">
                <a:solidFill>
                  <a:srgbClr val="7F007F"/>
                </a:solidFill>
                <a:latin typeface="Consolas"/>
                <a:cs typeface="Consolas"/>
              </a:rPr>
              <a:t>em</a:t>
            </a:r>
            <a:r>
              <a:rPr lang="en-US" sz="2800" spc="-5" dirty="0">
                <a:solidFill>
                  <a:srgbClr val="5F5F5F"/>
                </a:solidFill>
                <a:latin typeface="Consolas"/>
                <a:cs typeface="Consolas"/>
              </a:rPr>
              <a:t>&gt;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don’t change when you set their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 err="1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value</a:t>
            </a:r>
            <a:r>
              <a:rPr lang="en-US" sz="2800" dirty="0">
                <a:solidFill>
                  <a:srgbClr val="0000F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of this property must be a positive number.</a:t>
            </a: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Units are either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px</a:t>
            </a: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or </a:t>
            </a:r>
            <a:r>
              <a:rPr lang="en-US" sz="2800" spc="-35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em</a:t>
            </a:r>
            <a:endParaRPr lang="en-US" sz="28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927100" marR="660400" lvl="1" indent="-457200">
              <a:lnSpc>
                <a:spcPct val="121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-3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Or you can specify a percentage</a:t>
            </a:r>
          </a:p>
          <a:p>
            <a:pPr marL="12700" marR="660400">
              <a:lnSpc>
                <a:spcPct val="121000"/>
              </a:lnSpc>
              <a:spcBef>
                <a:spcPts val="1395"/>
              </a:spcBef>
            </a:pPr>
            <a:endParaRPr lang="en-US" sz="3200" spc="-3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header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6em; }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7D85B8E-C82B-462F-8B11-9E24348B23B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6B13D9B-01C4-4E24-AE7A-A321ED3EB19A}"/>
              </a:ext>
            </a:extLst>
          </p:cNvPr>
          <p:cNvSpPr txBox="1">
            <a:spLocks/>
          </p:cNvSpPr>
          <p:nvPr/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 algn="ctr">
              <a:lnSpc>
                <a:spcPts val="5995"/>
              </a:lnSpc>
            </a:pPr>
            <a:r>
              <a:rPr lang="en-US" kern="0" dirty="0"/>
              <a:t>{ } REVIEW: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dirty="0"/>
              <a:t>REVIEW: Linking to external</a:t>
            </a:r>
            <a:r>
              <a:rPr spc="-100" dirty="0"/>
              <a:t> </a:t>
            </a:r>
            <a:r>
              <a:rPr dirty="0"/>
              <a:t>stylesheet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0134" y="2819400"/>
            <a:ext cx="11125200" cy="509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3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3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/styles.css"</a:t>
            </a:r>
            <a:r>
              <a:rPr lang="en-US" sz="33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3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33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  <a:endParaRPr lang="en-US" sz="3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lvl="0">
              <a:spcBef>
                <a:spcPts val="50"/>
              </a:spcBef>
            </a:pPr>
            <a:endParaRPr lang="en-US" sz="3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521334" lvl="0" indent="-490855"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30" dirty="0">
                <a:solidFill>
                  <a:srgbClr val="5F5F5F"/>
                </a:solidFill>
                <a:latin typeface="Georgia"/>
                <a:cs typeface="Georgia"/>
              </a:rPr>
              <a:t>Tells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browser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to </a:t>
            </a:r>
            <a:r>
              <a:rPr lang="en-US" sz="2900" spc="20" dirty="0">
                <a:solidFill>
                  <a:srgbClr val="5F5F5F"/>
                </a:solidFill>
                <a:latin typeface="Georgia"/>
                <a:cs typeface="Georgia"/>
              </a:rPr>
              <a:t>find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and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load the styles.css file 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from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 </a:t>
            </a:r>
            <a:r>
              <a:rPr lang="en-US" sz="2900" spc="-5" dirty="0" err="1">
                <a:solidFill>
                  <a:srgbClr val="5F5F5F"/>
                </a:solidFill>
                <a:latin typeface="Georgia"/>
                <a:cs typeface="Georgia"/>
              </a:rPr>
              <a:t>css</a:t>
            </a:r>
            <a:r>
              <a:rPr lang="en-US" sz="2900" spc="-4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directory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45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marR="335280" lvl="0" indent="-490855">
              <a:spcBef>
                <a:spcPts val="5"/>
              </a:spcBef>
              <a:buClr>
                <a:srgbClr val="5F5F5F"/>
              </a:buClr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dirty="0">
                <a:solidFill>
                  <a:srgbClr val="5E5E5E"/>
                </a:solidFill>
                <a:latin typeface="Georgia"/>
                <a:cs typeface="Georgia"/>
              </a:rPr>
              <a:t>The </a:t>
            </a:r>
            <a:r>
              <a:rPr lang="en-US" sz="2900" dirty="0" err="1">
                <a:solidFill>
                  <a:srgbClr val="FF5400"/>
                </a:solidFill>
                <a:latin typeface="Consolas"/>
                <a:cs typeface="Consolas"/>
              </a:rPr>
              <a:t>rel</a:t>
            </a:r>
            <a:r>
              <a:rPr lang="en-US" sz="2900" spc="-935" dirty="0">
                <a:solidFill>
                  <a:srgbClr val="FF5400"/>
                </a:solidFill>
                <a:latin typeface="Consolas"/>
                <a:cs typeface="Consolas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attribute stands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for "relation" - in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case, 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link's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relationship to the document is  "stylesheet"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0">
              <a:spcBef>
                <a:spcPts val="50"/>
              </a:spcBef>
              <a:buClr>
                <a:srgbClr val="5F5F5F"/>
              </a:buClr>
              <a:buFont typeface="Symbol"/>
              <a:buChar char=""/>
            </a:pPr>
            <a:endParaRPr lang="en-US"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44014" lvl="0" indent="-490855">
              <a:buFont typeface="Symbol"/>
              <a:buChar char=""/>
              <a:tabLst>
                <a:tab pos="1644014" algn="l"/>
                <a:tab pos="1644650" algn="l"/>
                <a:tab pos="6940550" algn="l"/>
              </a:tabLst>
            </a:pP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This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tag goes inside</a:t>
            </a:r>
            <a:r>
              <a:rPr lang="en-US" sz="2900" spc="6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the</a:t>
            </a:r>
            <a:r>
              <a:rPr lang="en-US" sz="2900" spc="1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&lt;</a:t>
            </a:r>
            <a:r>
              <a:rPr lang="en-US" sz="2900" spc="-5" dirty="0">
                <a:solidFill>
                  <a:srgbClr val="7F007F"/>
                </a:solidFill>
                <a:latin typeface="Consolas"/>
                <a:cs typeface="Consolas"/>
              </a:rPr>
              <a:t>head</a:t>
            </a:r>
            <a:r>
              <a:rPr lang="en-US" sz="2900" spc="-5" dirty="0">
                <a:solidFill>
                  <a:srgbClr val="5F5F5F"/>
                </a:solidFill>
                <a:latin typeface="Consolas"/>
                <a:cs typeface="Consolas"/>
              </a:rPr>
              <a:t>&gt;</a:t>
            </a:r>
            <a:r>
              <a:rPr lang="en-US" sz="2900" b="1" spc="-5" dirty="0">
                <a:solidFill>
                  <a:srgbClr val="5F5F5F"/>
                </a:solidFill>
                <a:latin typeface="Consolas"/>
                <a:cs typeface="Consolas"/>
              </a:rPr>
              <a:t>	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element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644014" lvl="0" indent="-490855">
              <a:spcBef>
                <a:spcPts val="3195"/>
              </a:spcBef>
              <a:buFont typeface="Symbol"/>
              <a:buChar char=""/>
              <a:tabLst>
                <a:tab pos="1644014" algn="l"/>
                <a:tab pos="1644650" algn="l"/>
              </a:tabLst>
            </a:pP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Should be </a:t>
            </a:r>
            <a:r>
              <a:rPr lang="en-US" sz="2900" dirty="0">
                <a:solidFill>
                  <a:srgbClr val="5F5F5F"/>
                </a:solidFill>
                <a:latin typeface="Georgia"/>
                <a:cs typeface="Georgia"/>
              </a:rPr>
              <a:t>on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every page that needs the</a:t>
            </a:r>
            <a:r>
              <a:rPr lang="en-US" sz="2900" spc="75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lang="en-US" sz="2900" spc="-5" dirty="0">
                <a:solidFill>
                  <a:srgbClr val="5F5F5F"/>
                </a:solidFill>
                <a:latin typeface="Georgia"/>
                <a:cs typeface="Georgia"/>
              </a:rPr>
              <a:t>styles</a:t>
            </a:r>
            <a:endParaRPr lang="en-US" sz="29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16439</TotalTime>
  <Words>2103</Words>
  <Application>Microsoft Office PowerPoint</Application>
  <PresentationFormat>Custom</PresentationFormat>
  <Paragraphs>487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Bebas Neue Bold</vt:lpstr>
      <vt:lpstr>Calibri</vt:lpstr>
      <vt:lpstr>Consolas</vt:lpstr>
      <vt:lpstr>Courier New</vt:lpstr>
      <vt:lpstr>Georgia</vt:lpstr>
      <vt:lpstr>Helvetica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REVIEW: EXAMPLE CSS RULE</vt:lpstr>
      <vt:lpstr>BACKGROUND IMAGES</vt:lpstr>
      <vt:lpstr>BACKGROUND IMAGES</vt:lpstr>
      <vt:lpstr>BACKGROUND IMAGES</vt:lpstr>
      <vt:lpstr>Height and width</vt:lpstr>
      <vt:lpstr>REVIEW: Linking to external stylesheet</vt:lpstr>
      <vt:lpstr>REVIEW: The “CASCADING” Part</vt:lpstr>
      <vt:lpstr>{} Styles “Location”</vt:lpstr>
      <vt:lpstr>REVIEW: Top to bottom</vt:lpstr>
      <vt:lpstr>REVIEW: children are specific</vt:lpstr>
      <vt:lpstr>QUESTIONS?</vt:lpstr>
      <vt:lpstr>PowerPoint Presentation</vt:lpstr>
      <vt:lpstr>CSS BOX MODEL</vt:lpstr>
      <vt:lpstr>CSS BOX MODEL</vt:lpstr>
      <vt:lpstr>CSS BOX MODEL</vt:lpstr>
      <vt:lpstr>Padding</vt:lpstr>
      <vt:lpstr>Padding</vt:lpstr>
      <vt:lpstr>Padding</vt:lpstr>
      <vt:lpstr>Padding</vt:lpstr>
      <vt:lpstr>Padding</vt:lpstr>
      <vt:lpstr>MARGIN</vt:lpstr>
      <vt:lpstr>MARGIN</vt:lpstr>
      <vt:lpstr>MARGIN auto</vt:lpstr>
      <vt:lpstr>MARGIN vs. padding</vt:lpstr>
      <vt:lpstr>BORDER STYLES</vt:lpstr>
      <vt:lpstr>BORDER STYLES</vt:lpstr>
      <vt:lpstr>BORDER STYLES</vt:lpstr>
      <vt:lpstr>BORDER STYLES</vt:lpstr>
      <vt:lpstr>List style</vt:lpstr>
      <vt:lpstr>BORDER radius</vt:lpstr>
      <vt:lpstr>BORDER radius</vt:lpstr>
      <vt:lpstr>BORDER radius</vt:lpstr>
      <vt:lpstr>PowerPoint Presentation</vt:lpstr>
      <vt:lpstr>ASSIGNMENT</vt:lpstr>
      <vt:lpstr>PowerPoint Presentation</vt:lpstr>
      <vt:lpstr>&lt;&gt; Block ELEMENTS</vt:lpstr>
      <vt:lpstr>&lt;&gt; Block ELEMENTS</vt:lpstr>
      <vt:lpstr>&lt;&gt; Block ELEMENTS</vt:lpstr>
      <vt:lpstr>&lt;&gt; INLINE ELEMENTS</vt:lpstr>
      <vt:lpstr>&lt;&gt; INLINE ELEMENTS</vt:lpstr>
      <vt:lpstr>&lt;&gt; Block &amp; INLINE ELEMENTS</vt:lpstr>
      <vt:lpstr>&lt;&gt; Inline block</vt:lpstr>
      <vt:lpstr>&lt;&gt; Inline block</vt:lpstr>
      <vt:lpstr>&lt;&gt; Display </vt:lpstr>
      <vt:lpstr>PowerPoint Presentation</vt:lpstr>
      <vt:lpstr>ASSIGNMENT</vt:lpstr>
      <vt:lpstr>PowerPoint Presentation</vt:lpstr>
      <vt:lpstr>&lt;SPAN&gt; elements</vt:lpstr>
      <vt:lpstr>&lt;div&gt; elements</vt:lpstr>
      <vt:lpstr>Why use div or span?</vt:lpstr>
      <vt:lpstr>PowerPoint Presentation</vt:lpstr>
      <vt:lpstr>CONTENT, DESIGN, &amp; CODE</vt:lpstr>
      <vt:lpstr>CMS</vt:lpstr>
      <vt:lpstr>CMS</vt:lpstr>
      <vt:lpstr>CMS pros</vt:lpstr>
      <vt:lpstr>CMS cons</vt:lpstr>
      <vt:lpstr>CMS for translations</vt:lpstr>
      <vt:lpstr>CMS for translations</vt:lpstr>
      <vt:lpstr>Popular cms</vt:lpstr>
      <vt:lpstr>PowerPoint Presentation</vt:lpstr>
      <vt:lpstr>comps</vt:lpstr>
      <vt:lpstr>comps</vt:lpstr>
      <vt:lpstr>Style guide</vt:lpstr>
      <vt:lpstr>Style guide</vt:lpstr>
      <vt:lpstr>Style guide</vt:lpstr>
      <vt:lpstr>PowerPoint Presentation</vt:lpstr>
      <vt:lpstr>{ } match the comp</vt:lpstr>
      <vt:lpstr>{ } match the comp: Tips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315</cp:revision>
  <dcterms:created xsi:type="dcterms:W3CDTF">2017-02-09T09:40:11Z</dcterms:created>
  <dcterms:modified xsi:type="dcterms:W3CDTF">2017-11-09T19:27:24Z</dcterms:modified>
</cp:coreProperties>
</file>