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313" r:id="rId5"/>
    <p:sldId id="314" r:id="rId6"/>
    <p:sldId id="315" r:id="rId7"/>
    <p:sldId id="316" r:id="rId8"/>
    <p:sldId id="302" r:id="rId9"/>
    <p:sldId id="356" r:id="rId10"/>
    <p:sldId id="303" r:id="rId11"/>
    <p:sldId id="355" r:id="rId12"/>
    <p:sldId id="270" r:id="rId13"/>
    <p:sldId id="319" r:id="rId14"/>
    <p:sldId id="329" r:id="rId15"/>
    <p:sldId id="320" r:id="rId16"/>
    <p:sldId id="322" r:id="rId17"/>
    <p:sldId id="350" r:id="rId18"/>
    <p:sldId id="353" r:id="rId19"/>
    <p:sldId id="324" r:id="rId20"/>
    <p:sldId id="325" r:id="rId21"/>
    <p:sldId id="321" r:id="rId22"/>
    <p:sldId id="347" r:id="rId23"/>
    <p:sldId id="352" r:id="rId24"/>
    <p:sldId id="323" r:id="rId25"/>
    <p:sldId id="346" r:id="rId26"/>
    <p:sldId id="351" r:id="rId27"/>
    <p:sldId id="349" r:id="rId28"/>
    <p:sldId id="326" r:id="rId29"/>
    <p:sldId id="327" r:id="rId30"/>
    <p:sldId id="288" r:id="rId31"/>
    <p:sldId id="318" r:id="rId32"/>
    <p:sldId id="357" r:id="rId33"/>
    <p:sldId id="297" r:id="rId34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992E"/>
    <a:srgbClr val="CB3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464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1E2B5-E2EB-4EC2-87FD-109C36CA9EDC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03816-AEB6-4E48-86C7-FCFB5B04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9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03816-AEB6-4E48-86C7-FCFB5B0489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7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03816-AEB6-4E48-86C7-FCFB5B04899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40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7755" y="406400"/>
            <a:ext cx="3209290" cy="761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12900" y="2527300"/>
            <a:ext cx="10122535" cy="2303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37300" y="9336278"/>
            <a:ext cx="305434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nigelbuckner.com/downloads/handouts/web/pos-explained/fixed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alistapart.com/d/css-positioning-101/example_a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getbootstrap.com/getting-started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getbootstrap.com/getting-started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svcseattle.com/evalu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2800" y="939800"/>
            <a:ext cx="4394200" cy="439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15200" y="914400"/>
            <a:ext cx="3111500" cy="439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46600" y="5540276"/>
            <a:ext cx="3980815" cy="2308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>
                <a:solidFill>
                  <a:srgbClr val="565B5F"/>
                </a:solidFill>
                <a:latin typeface="Bebas Neue Bold"/>
                <a:cs typeface="Bebas Neue Bold"/>
              </a:rPr>
              <a:t>HTML &amp; CSS: FUNDAMENTALS OF DEVELOPMENT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10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639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78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91700" y="0"/>
            <a:ext cx="3213100" cy="125730"/>
          </a:xfrm>
          <a:custGeom>
            <a:avLst/>
            <a:gdLst/>
            <a:ahLst/>
            <a:cxnLst/>
            <a:rect l="l" t="t" r="r" b="b"/>
            <a:pathLst>
              <a:path w="3213100" h="125730">
                <a:moveTo>
                  <a:pt x="0" y="0"/>
                </a:moveTo>
                <a:lnTo>
                  <a:pt x="3213100" y="0"/>
                </a:lnTo>
                <a:lnTo>
                  <a:pt x="321310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27500" y="7957021"/>
            <a:ext cx="4808220" cy="1034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100" marR="537210" algn="ctr">
              <a:lnSpc>
                <a:spcPct val="155800"/>
              </a:lnSpc>
            </a:pPr>
            <a:r>
              <a:rPr sz="2300" spc="-5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Instructor: </a:t>
            </a:r>
            <a:r>
              <a:rPr lang="en-US" sz="2300" spc="-5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Beck Johnson</a:t>
            </a:r>
          </a:p>
          <a:p>
            <a:pPr marL="546100" marR="537210" algn="ctr">
              <a:lnSpc>
                <a:spcPct val="155800"/>
              </a:lnSpc>
            </a:pPr>
            <a:r>
              <a:rPr sz="2300" spc="-30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Week </a:t>
            </a:r>
            <a:r>
              <a:rPr lang="en-US" sz="2300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5</a:t>
            </a:r>
            <a:endParaRPr sz="2300" dirty="0">
              <a:latin typeface="Georgia" panose="02040502050405020303" pitchFamily="18" charset="0"/>
              <a:cs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192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CLEAR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2200" y="2479737"/>
            <a:ext cx="10896600" cy="3508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property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the sister property to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</a:p>
          <a:p>
            <a:pPr marL="12700"/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 doesn’t do much until there are floated elements on the page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element with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applied to it will force itself </a:t>
            </a:r>
            <a:r>
              <a:rPr lang="en-US" sz="2800" b="1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below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the floated element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5410200"/>
            <a:ext cx="5638800" cy="35278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52764" y="5181600"/>
            <a:ext cx="529723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Everything after that will be back in the normal flow</a:t>
            </a:r>
          </a:p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This “stretches” out the container and keeps it from collapsing</a:t>
            </a:r>
          </a:p>
        </p:txBody>
      </p:sp>
    </p:spTree>
    <p:extLst>
      <p:ext uri="{BB962C8B-B14F-4D97-AF65-F5344CB8AC3E}">
        <p14:creationId xmlns:p14="http://schemas.microsoft.com/office/powerpoint/2010/main" val="413255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</a:t>
            </a:r>
            <a:r>
              <a:rPr lang="en-US" dirty="0"/>
              <a:t>overflow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2590800"/>
            <a:ext cx="9652000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a CSS property that governs how content looks when it breaks out of its container.</a:t>
            </a: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endParaRPr lang="en-US" sz="14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default, elements have</a:t>
            </a:r>
          </a:p>
          <a:p>
            <a:pPr marL="12700" lvl="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visible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which means all content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fully visible.</a:t>
            </a: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auto</a:t>
            </a:r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adds scrollbars when 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content is bigger than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its container.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374" y="4419600"/>
            <a:ext cx="5322602" cy="38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44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-1905" y="3313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6300" y="4241800"/>
            <a:ext cx="36302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</a:pPr>
            <a:r>
              <a:rPr sz="7800" dirty="0"/>
              <a:t>QUESTIONS?</a:t>
            </a:r>
            <a:endParaRPr sz="7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3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3200" y="5283200"/>
            <a:ext cx="498538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1289050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CSS	POSITIONING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65700" y="1905000"/>
            <a:ext cx="3073400" cy="276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2295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7000" y="406400"/>
            <a:ext cx="512826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3 web </a:t>
            </a:r>
            <a:r>
              <a:rPr spc="-55" dirty="0"/>
              <a:t>layout</a:t>
            </a:r>
            <a:r>
              <a:rPr spc="-90" dirty="0"/>
              <a:t> </a:t>
            </a:r>
            <a:r>
              <a:rPr dirty="0"/>
              <a:t>properties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78000" y="2667000"/>
            <a:ext cx="9004299" cy="4596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sz="3200" dirty="0">
                <a:solidFill>
                  <a:srgbClr val="FF0000"/>
                </a:solidFill>
                <a:latin typeface="Consolas"/>
                <a:cs typeface="Consolas"/>
              </a:rPr>
              <a:t>display:</a:t>
            </a:r>
            <a:r>
              <a:rPr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dictat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es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how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 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behave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within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 model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float:</a:t>
            </a:r>
            <a:r>
              <a:rPr lang="en-US" sz="3200" b="1" spc="7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moves elements around within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page</a:t>
            </a:r>
            <a:r>
              <a:rPr lang="en-US" sz="3200" spc="-9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</a:t>
            </a:r>
          </a:p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527050" marR="5080" indent="-514350">
              <a:spcBef>
                <a:spcPts val="14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position:</a:t>
            </a:r>
            <a:r>
              <a:rPr lang="en-US" sz="3200" b="1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takes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 </a:t>
            </a:r>
            <a:r>
              <a:rPr lang="en-US" sz="32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entirely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out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of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page</a:t>
            </a:r>
            <a:r>
              <a:rPr lang="en-US" sz="3200" spc="-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</a:t>
            </a: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527050" marR="5080" indent="-514350">
              <a:buFont typeface="Arial" panose="020B0604020202020204" pitchFamily="34" charset="0"/>
              <a:buChar char="•"/>
            </a:pPr>
            <a:endParaRPr sz="3100" dirty="0">
              <a:latin typeface="Lora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646598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dirty="0"/>
              <a:t>CSS</a:t>
            </a:r>
            <a:r>
              <a:rPr spc="-100" dirty="0"/>
              <a:t> </a:t>
            </a:r>
            <a:r>
              <a:rPr dirty="0"/>
              <a:t>POSITIONing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9296400" cy="5170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28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property specifies how an element is positioned on the page. Possible values are:</a:t>
            </a: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static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fixed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absolute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relative</a:t>
            </a: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5080">
              <a:buClr>
                <a:srgbClr val="5F5F5F"/>
              </a:buClr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default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</a:t>
            </a: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static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 which just means that the element obeys whatever its box model rules tell it to do.</a:t>
            </a: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964932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dirty="0"/>
              <a:t>CSS</a:t>
            </a:r>
            <a:r>
              <a:rPr spc="-100" dirty="0"/>
              <a:t> </a:t>
            </a:r>
            <a:r>
              <a:rPr dirty="0"/>
              <a:t>POSITIONing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06600" y="2438400"/>
            <a:ext cx="10058400" cy="5878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There are 4 directional properties that affect positioning:</a:t>
            </a: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b="1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right</a:t>
            </a:r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sz="2800" dirty="0">
                <a:solidFill>
                  <a:srgbClr val="FF0000"/>
                </a:solidFill>
                <a:latin typeface="Consolas"/>
                <a:cs typeface="Consolas"/>
              </a:rPr>
              <a:t>bottom</a:t>
            </a:r>
          </a:p>
          <a:p>
            <a:pPr marL="12700">
              <a:spcBef>
                <a:spcPts val="3180"/>
              </a:spcBef>
            </a:pPr>
            <a:endParaRPr lang="en-US" sz="3200" spc="-6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180"/>
              </a:spcBef>
            </a:pPr>
            <a:r>
              <a:rPr lang="en-US" sz="32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value is a number (positive or negative) followed by a unit.</a:t>
            </a:r>
          </a:p>
          <a:p>
            <a:pPr marL="12700">
              <a:spcBef>
                <a:spcPts val="3180"/>
              </a:spcBef>
            </a:pPr>
            <a:r>
              <a:rPr lang="en-US" sz="32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They define how far an element is offset that direction.</a:t>
            </a:r>
            <a:endParaRPr lang="en-US" sz="2800" spc="-65" dirty="0">
              <a:solidFill>
                <a:srgbClr val="7F007F"/>
              </a:solidFill>
              <a:latin typeface="Consolas"/>
              <a:cs typeface="Lor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6000" y="6324600"/>
            <a:ext cx="53905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9938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dirty="0"/>
              <a:t>CSS</a:t>
            </a:r>
            <a:r>
              <a:rPr spc="-100" dirty="0"/>
              <a:t> </a:t>
            </a:r>
            <a:r>
              <a:rPr dirty="0"/>
              <a:t>POSITIONing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44750" y="2546074"/>
            <a:ext cx="7772400" cy="3370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32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defines how far an element is offset from its original top edge.</a:t>
            </a:r>
          </a:p>
          <a:p>
            <a:pPr marL="12700"/>
            <a:endParaRPr lang="en-US" sz="3100" spc="-6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Positive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28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values push an element </a:t>
            </a:r>
            <a:r>
              <a:rPr lang="en-US" sz="3100" b="1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down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Negative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28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values push an element </a:t>
            </a:r>
            <a:r>
              <a:rPr lang="en-US" sz="3100" b="1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up</a:t>
            </a:r>
            <a:endParaRPr lang="en-US" sz="3100" b="1" dirty="0"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b="1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b="1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11350" y="6127474"/>
            <a:ext cx="53905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50" y="6051274"/>
            <a:ext cx="3314700" cy="2314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600" y="6248400"/>
            <a:ext cx="31051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14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dirty="0"/>
              <a:t>CSS</a:t>
            </a:r>
            <a:r>
              <a:rPr spc="-100" dirty="0"/>
              <a:t> </a:t>
            </a:r>
            <a:r>
              <a:rPr dirty="0"/>
              <a:t>POSITIONing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11400" y="2667000"/>
            <a:ext cx="7772400" cy="289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2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Similarly,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r>
              <a:rPr lang="en-US" sz="32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defines how far it’s offset from its original left edge.</a:t>
            </a:r>
          </a:p>
          <a:p>
            <a:pPr marL="12700"/>
            <a:endParaRPr lang="en-US" sz="3100" spc="-6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Positive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r>
              <a:rPr lang="en-US" sz="28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values push an element </a:t>
            </a:r>
            <a:r>
              <a:rPr lang="en-US" sz="3100" b="1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right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Negative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r>
              <a:rPr lang="en-US" sz="28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values push an element </a:t>
            </a:r>
            <a:r>
              <a:rPr lang="en-US" sz="3100" b="1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left</a:t>
            </a:r>
            <a:endParaRPr lang="en-US" sz="3100" b="1" dirty="0"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b="1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8000" y="6477000"/>
            <a:ext cx="53905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5943600"/>
            <a:ext cx="2057400" cy="300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275" y="5895975"/>
            <a:ext cx="22193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10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65700" y="406400"/>
            <a:ext cx="306832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POSITION:</a:t>
            </a:r>
            <a:r>
              <a:rPr spc="-100" dirty="0"/>
              <a:t> </a:t>
            </a:r>
            <a:r>
              <a:rPr dirty="0"/>
              <a:t>FIXED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54200" y="2286000"/>
            <a:ext cx="9876155" cy="7025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fixed</a:t>
            </a:r>
            <a:r>
              <a:rPr sz="3100" b="1" spc="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make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 </a:t>
            </a:r>
            <a:r>
              <a:rPr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content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“stick”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the 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browser </a:t>
            </a:r>
            <a:r>
              <a:rPr sz="3100" spc="-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window,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regardless of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where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user</a:t>
            </a:r>
            <a:r>
              <a:rPr sz="3100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scrolls.</a:t>
            </a:r>
          </a:p>
          <a:p>
            <a:pPr marL="12700" marR="5080"/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/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Commonly used </a:t>
            </a: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make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headers, </a:t>
            </a:r>
            <a:r>
              <a:rPr lang="en-US" sz="3100" spc="-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navigation menus, </a:t>
            </a: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or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sidebars 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that follow </a:t>
            </a: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page as 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</a:t>
            </a:r>
            <a:r>
              <a:rPr lang="en-US" sz="3100" spc="-6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scrolls.</a:t>
            </a:r>
          </a:p>
          <a:p>
            <a:pPr marL="12700" marR="5080"/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/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nav</a:t>
            </a:r>
            <a:r>
              <a:rPr lang="en-US" sz="2800" spc="-95" dirty="0">
                <a:solidFill>
                  <a:srgbClr val="0096FF"/>
                </a:solidFill>
                <a:latin typeface="Courier New"/>
                <a:cs typeface="Courier New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</a:p>
          <a:p>
            <a:pPr marL="698500" marR="5080" indent="45720">
              <a:lnSpc>
                <a:spcPct val="112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fixed;  </a:t>
            </a:r>
          </a:p>
          <a:p>
            <a:pPr marL="698500" marR="5080" indent="45720">
              <a:lnSpc>
                <a:spcPct val="112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0;</a:t>
            </a:r>
          </a:p>
          <a:p>
            <a:pPr marL="698500" marR="5080" indent="45720">
              <a:lnSpc>
                <a:spcPct val="112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0;</a:t>
            </a: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 marR="5080"/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Hard to describe, see a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live demo</a:t>
            </a:r>
            <a:endParaRPr lang="en-US" sz="3100" dirty="0"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22764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75" y="-152400"/>
            <a:ext cx="13004800" cy="21336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6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6"/>
                </a:lnTo>
                <a:lnTo>
                  <a:pt x="0" y="2623806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49400" y="3124200"/>
            <a:ext cx="11201400" cy="46312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ct val="151500"/>
              </a:lnSpc>
              <a:buFont typeface="Arial" panose="020B0604020202020204" pitchFamily="34" charset="0"/>
              <a:buChar char="•"/>
            </a:pPr>
            <a:r>
              <a:rPr lang="en-US" sz="33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Review Week Four </a:t>
            </a:r>
            <a:endParaRPr lang="en-US" sz="33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lnSpc>
                <a:spcPct val="151500"/>
              </a:lnSpc>
              <a:buFont typeface="Arial" panose="020B0604020202020204" pitchFamily="34" charset="0"/>
              <a:buChar char="•"/>
            </a:pPr>
            <a:r>
              <a:rPr lang="en-US" sz="3300" spc="-5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CSS positioning </a:t>
            </a:r>
            <a:endParaRPr lang="en-US" sz="33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lnSpc>
                <a:spcPct val="151500"/>
              </a:lnSpc>
              <a:buFont typeface="Arial" panose="020B0604020202020204" pitchFamily="34" charset="0"/>
              <a:buChar char="•"/>
            </a:pPr>
            <a:r>
              <a:rPr lang="en-US" sz="33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Responsive design</a:t>
            </a:r>
          </a:p>
          <a:p>
            <a:pPr marL="469900" marR="5080" indent="-457200">
              <a:lnSpc>
                <a:spcPct val="1515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“The Grid”</a:t>
            </a:r>
          </a:p>
          <a:p>
            <a:pPr marL="469900" marR="5080" indent="-457200">
              <a:lnSpc>
                <a:spcPct val="1515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Redlines and how </a:t>
            </a:r>
            <a:r>
              <a:rPr lang="en-US" sz="33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UX</a:t>
            </a: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/Design communicate with dev</a:t>
            </a:r>
            <a:endParaRPr lang="en-US" sz="3300" dirty="0">
              <a:latin typeface="Georgia" panose="02040502050405020303" pitchFamily="18" charset="0"/>
              <a:cs typeface="Lora"/>
            </a:endParaRPr>
          </a:p>
          <a:p>
            <a:pPr marL="469900" marR="6377940" indent="-457200">
              <a:lnSpc>
                <a:spcPct val="1515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</a:t>
            </a:r>
            <a:r>
              <a:rPr lang="en-US" sz="3300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</a:t>
            </a: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alu</a:t>
            </a:r>
            <a:r>
              <a:rPr lang="en-US" sz="33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</a:t>
            </a: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tio</a:t>
            </a: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</a:t>
            </a:r>
            <a:r>
              <a:rPr lang="en-US" sz="33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</a:t>
            </a:r>
            <a:endParaRPr lang="en-US" sz="33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130800" y="700072"/>
            <a:ext cx="36741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SESSION</a:t>
            </a:r>
            <a:r>
              <a:rPr spc="-75" dirty="0"/>
              <a:t> </a:t>
            </a:r>
            <a:r>
              <a:rPr spc="-5" dirty="0"/>
              <a:t>OVERVIEW</a:t>
            </a:r>
          </a:p>
        </p:txBody>
      </p:sp>
      <p:sp>
        <p:nvSpPr>
          <p:cNvPr id="10" name="object 10"/>
          <p:cNvSpPr/>
          <p:nvPr/>
        </p:nvSpPr>
        <p:spPr>
          <a:xfrm>
            <a:off x="4216400" y="694385"/>
            <a:ext cx="736600" cy="7448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4" y="406400"/>
            <a:ext cx="42716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Fixed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9588" y="2438400"/>
            <a:ext cx="875919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This popup background uses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fixed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to grey-out the entire page, even if the user scrolls.</a:t>
            </a: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918" y="3810000"/>
            <a:ext cx="8843962" cy="510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1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absolute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349500" y="2590800"/>
            <a:ext cx="8305800" cy="5232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absolute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a powerful tool that allows you to place any page element exactly where you want it, down to the pixel.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When an element has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absolute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 it is entirely removed from the normal flow of the page.</a:t>
            </a:r>
          </a:p>
          <a:p>
            <a:pPr marL="12700" marR="5080">
              <a:buClr>
                <a:srgbClr val="5F5F5F"/>
              </a:buClr>
            </a:pPr>
            <a:endParaRPr lang="en-US" sz="30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That means its padding, margins, and borders no longer affect the elements around it</a:t>
            </a: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59403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absolute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8915400" cy="4985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element with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absolute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absolutely positioned:</a:t>
            </a: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its closest parent with positioning 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0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Or (if it has no parents with positioning other than </a:t>
            </a:r>
            <a:r>
              <a:rPr lang="en-US" sz="3000" spc="-10" dirty="0">
                <a:solidFill>
                  <a:srgbClr val="0000FF"/>
                </a:solidFill>
                <a:latin typeface="Consolas"/>
                <a:cs typeface="Lora"/>
              </a:rPr>
              <a:t>static</a:t>
            </a:r>
            <a:r>
              <a:rPr lang="en-US" sz="3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), to the </a:t>
            </a:r>
            <a:r>
              <a:rPr lang="en-US" sz="3000" dirty="0">
                <a:solidFill>
                  <a:srgbClr val="7F007F"/>
                </a:solidFill>
                <a:latin typeface="Consolas"/>
                <a:cs typeface="Consolas"/>
              </a:rPr>
              <a:t>body</a:t>
            </a:r>
            <a:r>
              <a:rPr lang="en-US" sz="30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of the page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3001"/>
          <a:stretch/>
        </p:blipFill>
        <p:spPr>
          <a:xfrm>
            <a:off x="5664200" y="5867400"/>
            <a:ext cx="6365985" cy="362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93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045" y="3429000"/>
            <a:ext cx="3505200" cy="545415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absolute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9067800" cy="6401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box-2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has the following style, which moves it to the bottom right of the page: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box-3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moves up to occupy the space</a:t>
            </a:r>
          </a:p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vacated by 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box-2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006600" y="4362003"/>
            <a:ext cx="5157181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#box-2</a:t>
            </a:r>
            <a:r>
              <a:rPr lang="en-US" sz="3200" spc="-95" dirty="0">
                <a:solidFill>
                  <a:srgbClr val="0096FF"/>
                </a:solidFill>
                <a:latin typeface="Courier New"/>
                <a:cs typeface="Courier New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absolute;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right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10px;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bottom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10px;</a:t>
            </a:r>
          </a:p>
          <a:p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9454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4" y="406400"/>
            <a:ext cx="42716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Absolute power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875919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absolute 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commonly used when creating page modals that pop up over other content</a:t>
            </a: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3731062"/>
            <a:ext cx="74580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6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relative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8305800" cy="5909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relative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allows you to move an element using directional attributes (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,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bottom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, </a:t>
            </a:r>
            <a:r>
              <a:rPr lang="en-US" sz="3200" spc="-10" dirty="0" err="1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etc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).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If you set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relative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but no directional attributes, the element won’t change at all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If you set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10px;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then it will be shifted 10 pixels down from where it would normally be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601925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relative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9067800" cy="6401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box-2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has the following style, which moves it down and right: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other boxes behave like 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box-2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was in its original position (unlike using negative margins).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0" y="3200400"/>
            <a:ext cx="3805237" cy="43342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06600" y="4362003"/>
            <a:ext cx="5157181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#box-2</a:t>
            </a:r>
            <a:r>
              <a:rPr lang="en-US" sz="3200" spc="-95" dirty="0">
                <a:solidFill>
                  <a:srgbClr val="0096FF"/>
                </a:solidFill>
                <a:latin typeface="Courier New"/>
                <a:cs typeface="Courier New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relative;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left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10px;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   top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10px;</a:t>
            </a:r>
          </a:p>
          <a:p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4235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7755" y="406400"/>
            <a:ext cx="320929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5995"/>
              </a:lnSpc>
            </a:pPr>
            <a:r>
              <a:rPr lang="en-US" dirty="0"/>
              <a:t>relative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006600" y="2438400"/>
            <a:ext cx="830580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More commonly,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relative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is used to position other absolutely-positioned elements inside the container</a:t>
            </a: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3925667"/>
            <a:ext cx="8677123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45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4568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75460" y="2438400"/>
            <a:ext cx="10060940" cy="6637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Create a new page using this page as a template: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https://alistapart.com/d/css-positioning-101/example_a.html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Give at least one of the boxes relative positioning and apply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 top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 etc.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Give at least one of the boxes absolute positioning.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927100" marR="121285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Try putting a 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Lora"/>
              </a:rPr>
              <a:t>section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around the boxes and give that 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relative 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positioning – what happens as you resize the browser?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57800" y="444500"/>
            <a:ext cx="24726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59369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-1905" y="3313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57800" y="5880100"/>
            <a:ext cx="248539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REVIEW!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2100" y="3149600"/>
            <a:ext cx="2260600" cy="226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2225" y="381000"/>
            <a:ext cx="58705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20" dirty="0" err="1"/>
              <a:t>Javascript</a:t>
            </a:r>
            <a:r>
              <a:rPr lang="en-US" spc="-20" dirty="0"/>
              <a:t>/</a:t>
            </a:r>
            <a:r>
              <a:rPr lang="en-US" spc="-20" dirty="0" err="1"/>
              <a:t>jquery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690860" cy="954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sz="3100" b="1" spc="4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Javascript</a:t>
            </a:r>
            <a:r>
              <a:rPr sz="3100" b="1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a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scripting language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that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developers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use to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manipulate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Document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Object Model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.</a:t>
            </a:r>
          </a:p>
        </p:txBody>
      </p:sp>
      <p:sp>
        <p:nvSpPr>
          <p:cNvPr id="8" name="object 8"/>
          <p:cNvSpPr/>
          <p:nvPr/>
        </p:nvSpPr>
        <p:spPr>
          <a:xfrm>
            <a:off x="6666230" y="4321512"/>
            <a:ext cx="5337175" cy="11847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1309757" y="3999399"/>
            <a:ext cx="5192643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22860" lvl="0" indent="-457200"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jQuery is a </a:t>
            </a:r>
            <a:r>
              <a:rPr lang="en-US" sz="3100" spc="-1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Javascript</a:t>
            </a:r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library 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for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easily 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creating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animations and  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interactions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</a:t>
            </a:r>
            <a:r>
              <a:rPr lang="en-US" sz="31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very </a:t>
            </a: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little</a:t>
            </a:r>
            <a:r>
              <a:rPr lang="en-US" sz="31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9757" y="6934200"/>
            <a:ext cx="9296400" cy="713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22860" lvl="0" indent="-457200">
              <a:lnSpc>
                <a:spcPct val="147800"/>
              </a:lnSpc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Find elements  on the page using CSS syntax</a:t>
            </a:r>
            <a:endParaRPr lang="en-US" sz="3100" dirty="0">
              <a:solidFill>
                <a:prstClr val="black"/>
              </a:solidFill>
              <a:latin typeface="Georgia" panose="02040502050405020303" pitchFamily="18" charset="0"/>
              <a:cs typeface="Lor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0983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0" y="446176"/>
            <a:ext cx="58705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20" dirty="0"/>
              <a:t>bootstrap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690860" cy="30008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3100" b="1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Bootstrap</a:t>
            </a:r>
            <a:r>
              <a:rPr sz="3100" b="1" spc="4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a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CSS library you can import into a project to quickly provide some base styles for your project.</a:t>
            </a:r>
          </a:p>
          <a:p>
            <a:pPr marL="12700" marR="5080">
              <a:spcBef>
                <a:spcPts val="155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http://getbootstrap.com/getting-started/</a:t>
            </a:r>
            <a:endParaRPr lang="en-US" sz="31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endParaRPr lang="en-US" sz="31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5562600"/>
            <a:ext cx="8991600" cy="336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49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0983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0" y="446176"/>
            <a:ext cx="58705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pc="-20" dirty="0"/>
              <a:t>bootstrap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20800" y="2514600"/>
            <a:ext cx="10690860" cy="2523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550"/>
              </a:spcBef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main thing Bootstrap provides is a grid framework</a:t>
            </a:r>
          </a:p>
          <a:p>
            <a:pPr marL="12700" marR="5080">
              <a:spcBef>
                <a:spcPts val="155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http://getbootstrap.com/getting-started/</a:t>
            </a:r>
            <a:endParaRPr lang="en-US" sz="31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550"/>
              </a:spcBef>
            </a:pPr>
            <a:endParaRPr lang="en-US" sz="31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5562600"/>
            <a:ext cx="8991600" cy="336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91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00600" y="406400"/>
            <a:ext cx="340931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pc="-40" dirty="0"/>
              <a:t>Thats </a:t>
            </a:r>
            <a:r>
              <a:rPr dirty="0"/>
              <a:t>ALL</a:t>
            </a:r>
            <a:r>
              <a:rPr spc="-45" dirty="0"/>
              <a:t> </a:t>
            </a:r>
            <a:r>
              <a:rPr spc="-5" dirty="0"/>
              <a:t>FOLKS!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6552" y="3237463"/>
            <a:ext cx="9545242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Please </a:t>
            </a:r>
            <a:r>
              <a:rPr lang="en-US" sz="44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provide feedback for this </a:t>
            </a:r>
            <a:r>
              <a:rPr lang="en-US" sz="44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class!</a:t>
            </a:r>
          </a:p>
          <a:p>
            <a:endParaRPr lang="en-US" sz="44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r>
              <a:rPr lang="en-US" sz="4400" u="heavy" spc="-50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http://svcseattle.com/evaluation</a:t>
            </a:r>
            <a:endParaRPr lang="en-US" sz="4400" dirty="0">
              <a:latin typeface="Georgia" panose="02040502050405020303" pitchFamily="18" charset="0"/>
              <a:cs typeface="Lora"/>
            </a:endParaRPr>
          </a:p>
          <a:p>
            <a:r>
              <a:rPr lang="en-US" sz="44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endParaRPr lang="en-US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{} </a:t>
            </a:r>
            <a:r>
              <a:rPr lang="en-US" dirty="0"/>
              <a:t>classes and ids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1397000" y="2362200"/>
            <a:ext cx="10287000" cy="5984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757555">
              <a:lnSpc>
                <a:spcPct val="100899"/>
              </a:lnSpc>
            </a:pPr>
            <a:r>
              <a:rPr lang="en-US" sz="3800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can add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3800" b="1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Lora"/>
              </a:rPr>
              <a:t>id</a:t>
            </a:r>
            <a:r>
              <a:rPr lang="en-US" sz="3800" b="1" spc="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</a:t>
            </a:r>
            <a:r>
              <a:rPr lang="en-US" sz="3800" spc="-1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any 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HTML</a:t>
            </a:r>
            <a:r>
              <a:rPr lang="en-US" sz="3800" spc="-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 to identify it for styling.</a:t>
            </a:r>
          </a:p>
          <a:p>
            <a:pPr marL="12700" marR="757555">
              <a:lnSpc>
                <a:spcPct val="100899"/>
              </a:lnSpc>
            </a:pPr>
            <a:endParaRPr lang="en-US" sz="3800" dirty="0">
              <a:latin typeface="Georgia" panose="02040502050405020303" pitchFamily="18" charset="0"/>
              <a:cs typeface="Lora"/>
            </a:endParaRPr>
          </a:p>
          <a:p>
            <a:pPr marL="584200" marR="542290" indent="-571500"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3200" spc="-9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decide 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3200" b="1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Lora"/>
              </a:rPr>
              <a:t>id</a:t>
            </a:r>
            <a:r>
              <a:rPr lang="en-US" sz="3200" b="1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values – be descriptive!</a:t>
            </a:r>
            <a:endParaRPr lang="en-US" sz="3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="important"&gt;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Big text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2800" dirty="0" err="1">
                <a:solidFill>
                  <a:srgbClr val="0000FF"/>
                </a:solidFill>
                <a:latin typeface="Consolas"/>
                <a:cs typeface="Consolas"/>
              </a:rPr>
              <a:t>anyLettersOrNumbersOr_Or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-"&gt;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Still totally valid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943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{} </a:t>
            </a:r>
            <a:r>
              <a:rPr lang="en-US" dirty="0"/>
              <a:t>classes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1549400" y="2438400"/>
            <a:ext cx="10287000" cy="4867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spcBef>
                <a:spcPts val="1395"/>
              </a:spcBef>
            </a:pPr>
            <a:r>
              <a:rPr lang="en-US" sz="3200" b="1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Multiple </a:t>
            </a: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 can have the same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</a:p>
          <a:p>
            <a:pPr marL="12700" marR="5080">
              <a:spcBef>
                <a:spcPts val="1395"/>
              </a:spcBef>
            </a:pPr>
            <a:endParaRPr lang="en-US" sz="32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>
              <a:spcBef>
                <a:spcPts val="1395"/>
              </a:spcBef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CSS, target a class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</a:t>
            </a:r>
            <a:r>
              <a:rPr lang="en-US" sz="3200" b="1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period</a:t>
            </a:r>
          </a:p>
          <a:p>
            <a:pPr marL="12700" marR="5080">
              <a:spcBef>
                <a:spcPts val="1395"/>
              </a:spcBef>
            </a:pP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395"/>
              </a:spcBef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.kittens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gray; }</a:t>
            </a:r>
          </a:p>
          <a:p>
            <a:pPr marL="12700" marR="5080">
              <a:spcBef>
                <a:spcPts val="1395"/>
              </a:spcBef>
            </a:pPr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="kittens"&gt;</a:t>
            </a:r>
            <a:r>
              <a:rPr lang="en-US" sz="3200" dirty="0">
                <a:solidFill>
                  <a:srgbClr val="5F5F5F"/>
                </a:solidFill>
                <a:latin typeface="Consolas"/>
                <a:cs typeface="Consolas"/>
              </a:rPr>
              <a:t>This will be gray.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1408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{} </a:t>
            </a:r>
            <a:r>
              <a:rPr lang="en-US" dirty="0"/>
              <a:t>ids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701800" y="2514600"/>
            <a:ext cx="9677400" cy="5791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lvl="0">
              <a:spcBef>
                <a:spcPts val="1395"/>
              </a:spcBef>
            </a:pP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Only </a:t>
            </a:r>
            <a:r>
              <a:rPr lang="en-US" sz="3200" b="1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one</a:t>
            </a: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element per page can use the same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Lora"/>
              </a:rPr>
              <a:t>id</a:t>
            </a:r>
          </a:p>
          <a:p>
            <a:pPr marL="12700" marR="5080" lvl="0">
              <a:spcBef>
                <a:spcPts val="1395"/>
              </a:spcBef>
            </a:pPr>
            <a:endParaRPr lang="en-US" sz="3200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>
              <a:lnSpc>
                <a:spcPct val="100000"/>
              </a:lnSpc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CSS, target an id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</a:t>
            </a:r>
            <a:r>
              <a:rPr lang="en-US" sz="3200" b="1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hash</a:t>
            </a:r>
            <a:r>
              <a:rPr lang="en-US" sz="32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</a:t>
            </a:r>
            <a:endParaRPr lang="en-US" sz="32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2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24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395"/>
              </a:spcBef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#</a:t>
            </a:r>
            <a:r>
              <a:rPr lang="en-US" sz="3200" dirty="0" err="1">
                <a:solidFill>
                  <a:srgbClr val="7F007F"/>
                </a:solidFill>
                <a:latin typeface="Consolas"/>
                <a:cs typeface="Consolas"/>
              </a:rPr>
              <a:t>kittenContainer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gray; }</a:t>
            </a:r>
          </a:p>
          <a:p>
            <a:pPr marL="12700" marR="5080">
              <a:spcBef>
                <a:spcPts val="1395"/>
              </a:spcBef>
            </a:pPr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5080">
              <a:spcBef>
                <a:spcPts val="1395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3200" dirty="0" err="1">
                <a:solidFill>
                  <a:srgbClr val="0000FF"/>
                </a:solidFill>
                <a:latin typeface="Consolas"/>
                <a:cs typeface="Consolas"/>
              </a:rPr>
              <a:t>kittenContainer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"&gt;</a:t>
            </a:r>
            <a:r>
              <a:rPr lang="en-US" sz="3200" dirty="0">
                <a:solidFill>
                  <a:srgbClr val="5F5F5F"/>
                </a:solidFill>
                <a:latin typeface="Consolas"/>
                <a:cs typeface="Consolas"/>
              </a:rPr>
              <a:t>This will be gray.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 marR="5080" lvl="0">
              <a:spcBef>
                <a:spcPts val="1395"/>
              </a:spcBef>
            </a:pPr>
            <a:endParaRPr lang="en-US" sz="3200" dirty="0">
              <a:solidFill>
                <a:srgbClr val="FF0000"/>
              </a:solidFill>
              <a:latin typeface="Consolas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29026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{} </a:t>
            </a:r>
            <a:r>
              <a:rPr lang="en-US" dirty="0"/>
              <a:t>how to choose between them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625600" y="2590800"/>
            <a:ext cx="9677400" cy="5140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03099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 think it’s likely or possible that you’ll want to apply the same style to multiple things, definitely use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</a:p>
          <a:p>
            <a:pPr marL="12700" marR="5080">
              <a:lnSpc>
                <a:spcPct val="103099"/>
              </a:lnSpc>
            </a:pPr>
            <a:endParaRPr lang="en-US" sz="3200" spc="-5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 marR="5080">
              <a:lnSpc>
                <a:spcPct val="103099"/>
              </a:lnSpc>
            </a:pPr>
            <a:endParaRPr lang="en-US" sz="3200" spc="-5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 marR="5080">
              <a:lnSpc>
                <a:spcPct val="103099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your element is guaranteed to be the only one on the page, you can use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– or you can still use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</a:p>
          <a:p>
            <a:pPr marL="12700" marR="5080">
              <a:lnSpc>
                <a:spcPct val="103099"/>
              </a:lnSpc>
            </a:pPr>
            <a:endParaRPr lang="en-US" sz="32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>
              <a:lnSpc>
                <a:spcPct val="103099"/>
              </a:lnSpc>
            </a:pPr>
            <a:endParaRPr lang="en-US" sz="32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>
              <a:lnSpc>
                <a:spcPct val="103099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your element needs to be linked to directly, use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3271188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5" y="1494001"/>
            <a:ext cx="10957560" cy="5932403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property </a:t>
            </a:r>
            <a:r>
              <a:rPr lang="en-US" sz="3200" spc="-5" dirty="0">
                <a:latin typeface="Georgia" panose="02040502050405020303" pitchFamily="18" charset="0"/>
              </a:rPr>
              <a:t>takes an element out of the normal flow and “floats” it to the left or right side of its container.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830580" marR="508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latin typeface="Georgia" panose="02040502050405020303" pitchFamily="18" charset="0"/>
              </a:rPr>
              <a:t>This allows other content</a:t>
            </a: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	to flow around it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28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left; }</a:t>
            </a: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5715000"/>
            <a:ext cx="49815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70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0" y="14605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0800" y="2743200"/>
            <a:ext cx="10744200" cy="4080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three values for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are:</a:t>
            </a:r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/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left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right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none</a:t>
            </a:r>
          </a:p>
          <a:p>
            <a:pPr marL="12700">
              <a:spcBef>
                <a:spcPts val="3479"/>
              </a:spcBef>
            </a:pP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everything in a container is floated, then the container thinks it’s empty.</a:t>
            </a: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6477000"/>
            <a:ext cx="7472826" cy="298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0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1238</TotalTime>
  <Words>1157</Words>
  <Application>Microsoft Office PowerPoint</Application>
  <PresentationFormat>Custom</PresentationFormat>
  <Paragraphs>225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Bebas Neue Bold</vt:lpstr>
      <vt:lpstr>Calibri</vt:lpstr>
      <vt:lpstr>Consolas</vt:lpstr>
      <vt:lpstr>Courier New</vt:lpstr>
      <vt:lpstr>Georgia</vt:lpstr>
      <vt:lpstr>Lora</vt:lpstr>
      <vt:lpstr>Office Theme</vt:lpstr>
      <vt:lpstr>PowerPoint Presentation</vt:lpstr>
      <vt:lpstr>SESSION OVERVIEW</vt:lpstr>
      <vt:lpstr>PowerPoint Presentation</vt:lpstr>
      <vt:lpstr>{} classes and ids</vt:lpstr>
      <vt:lpstr>{} classes</vt:lpstr>
      <vt:lpstr>{} ids</vt:lpstr>
      <vt:lpstr>{} how to choose between them</vt:lpstr>
      <vt:lpstr>CSS Floats</vt:lpstr>
      <vt:lpstr>CSS Floats</vt:lpstr>
      <vt:lpstr>The CLEAR PROPERTY</vt:lpstr>
      <vt:lpstr>The overflow PROPERTY</vt:lpstr>
      <vt:lpstr>QUESTIONS?</vt:lpstr>
      <vt:lpstr>PowerPoint Presentation</vt:lpstr>
      <vt:lpstr>3 web layout properties</vt:lpstr>
      <vt:lpstr>CSS POSITIONing</vt:lpstr>
      <vt:lpstr>CSS POSITIONing</vt:lpstr>
      <vt:lpstr>CSS POSITIONing</vt:lpstr>
      <vt:lpstr>CSS POSITIONing</vt:lpstr>
      <vt:lpstr>POSITION: FIXED</vt:lpstr>
      <vt:lpstr>Fixed</vt:lpstr>
      <vt:lpstr>absolute</vt:lpstr>
      <vt:lpstr>absolute</vt:lpstr>
      <vt:lpstr>absolute</vt:lpstr>
      <vt:lpstr>Absolute power</vt:lpstr>
      <vt:lpstr>relative</vt:lpstr>
      <vt:lpstr>relative</vt:lpstr>
      <vt:lpstr>relative</vt:lpstr>
      <vt:lpstr>PowerPoint Presentation</vt:lpstr>
      <vt:lpstr>ASSIGNMENT</vt:lpstr>
      <vt:lpstr>Javascript/jquery</vt:lpstr>
      <vt:lpstr>bootstrap</vt:lpstr>
      <vt:lpstr>bootstrap</vt:lpstr>
      <vt:lpstr>Thats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Rebeckah Johnson</cp:lastModifiedBy>
  <cp:revision>89</cp:revision>
  <dcterms:created xsi:type="dcterms:W3CDTF">2017-02-22T18:01:33Z</dcterms:created>
  <dcterms:modified xsi:type="dcterms:W3CDTF">2017-11-02T00:17:48Z</dcterms:modified>
</cp:coreProperties>
</file>