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134806396" r:id="rId2"/>
    <p:sldId id="2134806501" r:id="rId3"/>
    <p:sldId id="2134806647" r:id="rId4"/>
    <p:sldId id="2297" r:id="rId5"/>
    <p:sldId id="2134806487" r:id="rId6"/>
    <p:sldId id="2134806404" r:id="rId7"/>
    <p:sldId id="2134806651" r:id="rId8"/>
    <p:sldId id="2134806650" r:id="rId9"/>
  </p:sldIdLst>
  <p:sldSz cx="13004800" cy="9753600"/>
  <p:notesSz cx="6797675" cy="992822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5E8"/>
    <a:srgbClr val="FBB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6"/>
    <p:restoredTop sz="94038"/>
  </p:normalViewPr>
  <p:slideViewPr>
    <p:cSldViewPr showGuides="1">
      <p:cViewPr>
        <p:scale>
          <a:sx n="68" d="100"/>
          <a:sy n="68" d="100"/>
        </p:scale>
        <p:origin x="1696" y="3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107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55" d="100"/>
        <a:sy n="155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352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8AAF-2A37-4C78-8179-EAD17F1E1354}" type="datetimeFigureOut">
              <a:rPr lang="ko-KR" altLang="en-US" smtClean="0"/>
              <a:t>2023. 8. 23.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84138-68FF-407E-B552-7E00D1853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203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5447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  <a:prstGeom prst="rect">
            <a:avLst/>
          </a:prstGeo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1" name="직사각형 20"/>
          <p:cNvSpPr/>
          <p:nvPr/>
        </p:nvSpPr>
        <p:spPr>
          <a:xfrm>
            <a:off x="1286933" y="518837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1300480" y="7179733"/>
            <a:ext cx="10403840" cy="97536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1286933" y="518837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1300480" y="7179733"/>
            <a:ext cx="325120" cy="97536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12047016" y="9169943"/>
            <a:ext cx="864096" cy="5201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6061F-E2CA-3F4B-9E8C-4E9DA63C3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2108" y="4012704"/>
            <a:ext cx="10873208" cy="1367904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1" lang="ko-KR" altLang="en-US" dirty="0"/>
              <a:t>마스터 텍스트 스타일</a:t>
            </a:r>
          </a:p>
        </p:txBody>
      </p:sp>
    </p:spTree>
    <p:extLst>
      <p:ext uri="{BB962C8B-B14F-4D97-AF65-F5344CB8AC3E}">
        <p14:creationId xmlns:p14="http://schemas.microsoft.com/office/powerpoint/2010/main" val="1364853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650240" y="216747"/>
            <a:ext cx="11704320" cy="140885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790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650240" y="1733973"/>
            <a:ext cx="11704320" cy="7022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4pPr marL="1055437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  <a:r>
              <a:rPr lang="en-US" altLang="ko-KR" dirty="0"/>
              <a:t>aaa</a:t>
            </a:r>
            <a:endParaRPr lang="ko-KR" altLang="en-US" dirty="0"/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50240" y="260153"/>
            <a:ext cx="11704320" cy="13654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500" b="1" baseline="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588015" y="1729638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828800"/>
            <a:ext cx="5746045" cy="975360"/>
          </a:xfrm>
          <a:noFill/>
          <a:ln>
            <a:noFill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610774" y="1842347"/>
            <a:ext cx="5748302" cy="975360"/>
          </a:xfrm>
          <a:noFill/>
          <a:ln>
            <a:noFill/>
          </a:ln>
        </p:spPr>
        <p:txBody>
          <a:bodyPr lIns="130046" anchor="b" anchorCtr="0"/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50240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610773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A55D7889-4889-9B43-ABDC-924DBE92C9D1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650240" y="1733973"/>
            <a:ext cx="11704320" cy="7022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4pPr marL="1055437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  <a:r>
              <a:rPr lang="en-US" altLang="ko-KR" dirty="0"/>
              <a:t>aaa</a:t>
            </a:r>
            <a:endParaRPr lang="ko-KR" altLang="en-US" dirty="0"/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30A7C3C8-296B-9A41-9D9D-AAFDF2F7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340296"/>
            <a:ext cx="11704320" cy="128530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500" b="1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4987" y="433493"/>
            <a:ext cx="3576320" cy="11921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994987" y="1733974"/>
            <a:ext cx="3576320" cy="6888481"/>
          </a:xfrm>
        </p:spPr>
        <p:txBody>
          <a:bodyPr/>
          <a:lstStyle>
            <a:lvl1pPr marL="0" indent="0">
              <a:lnSpc>
                <a:spcPts val="3129"/>
              </a:lnSpc>
              <a:spcAft>
                <a:spcPts val="1422"/>
              </a:spcAft>
              <a:buNone/>
              <a:defRPr sz="2300">
                <a:solidFill>
                  <a:schemeClr val="tx2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4495140" y="4727787"/>
            <a:ext cx="85831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33493" y="433493"/>
            <a:ext cx="8128000" cy="8128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240" y="216747"/>
            <a:ext cx="11704320" cy="1408853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  <a:prstGeom prst="rect">
            <a:avLst/>
          </a:prstGeo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5162108" y="4553887"/>
            <a:ext cx="83230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50240" y="216747"/>
            <a:ext cx="11704320" cy="1408853"/>
          </a:xfrm>
          <a:prstGeom prst="rect">
            <a:avLst/>
          </a:prstGeom>
        </p:spPr>
        <p:txBody>
          <a:bodyPr vert="horz" lIns="130046" tIns="65023" rIns="130046" bIns="65023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50240" y="1733973"/>
            <a:ext cx="11704320" cy="6983578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631078" y="8973255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50240" y="8973255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2047016" y="9169943"/>
            <a:ext cx="864096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650240" y="1625600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6" r:id="rId10"/>
    <p:sldLayoutId id="2147483689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6500" b="1" kern="1200" baseline="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390138" indent="-390138" algn="l" rtl="0" eaLnBrk="1" latinLnBrk="1" hangingPunct="1">
        <a:spcBef>
          <a:spcPts val="853"/>
        </a:spcBef>
        <a:buClr>
          <a:schemeClr val="accent1"/>
        </a:buClr>
        <a:buSzPct val="76000"/>
        <a:buFont typeface="Wingdings 3"/>
        <a:buChar char="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90138" algn="l" rtl="0" eaLnBrk="1" latinLnBrk="1" hangingPunct="1">
        <a:spcBef>
          <a:spcPts val="711"/>
        </a:spcBef>
        <a:buClr>
          <a:schemeClr val="accent2"/>
        </a:buClr>
        <a:buSzPct val="76000"/>
        <a:buFont typeface="Wingdings 3"/>
        <a:buChar char=""/>
        <a:defRPr kumimoji="0" sz="2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70414" indent="-325115" algn="l" rtl="0" eaLnBrk="1" latinLnBrk="1" hangingPunct="1">
        <a:spcBef>
          <a:spcPts val="71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1" hangingPunct="1">
        <a:spcBef>
          <a:spcPts val="56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1" hangingPunct="1">
        <a:spcBef>
          <a:spcPts val="427"/>
        </a:spcBef>
        <a:buClr>
          <a:schemeClr val="accent2"/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260092" algn="l" rtl="0" eaLnBrk="1" latinLnBrk="1" hangingPunct="1">
        <a:spcBef>
          <a:spcPts val="42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3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260092" algn="l" rtl="0" eaLnBrk="1" latinLnBrk="1" hangingPunct="1">
        <a:spcBef>
          <a:spcPts val="42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861011" indent="-260092" algn="l" rtl="0" eaLnBrk="1" latinLnBrk="1" hangingPunct="1">
        <a:spcBef>
          <a:spcPts val="42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3121103" indent="-260092" algn="l" rtl="0" eaLnBrk="1" latinLnBrk="1" hangingPunct="1">
        <a:spcBef>
          <a:spcPts val="427"/>
        </a:spcBef>
        <a:buClr>
          <a:srgbClr val="9FB8CD"/>
        </a:buClr>
        <a:buSzPct val="75000"/>
        <a:buFont typeface="Wingdings 3"/>
        <a:buChar char=""/>
        <a:defRPr kumimoji="0" lang="en-US" sz="17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2BCA36-7287-0340-85FE-DE1C91CF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</a:t>
            </a:fld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11323A-8835-FF4C-896F-0E4DEA35DE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ML </a:t>
            </a:r>
            <a:r>
              <a:rPr kumimoji="1" lang="ko-KR" altLang="en-US" dirty="0"/>
              <a:t>과제 기획서</a:t>
            </a:r>
          </a:p>
        </p:txBody>
      </p:sp>
    </p:spTree>
    <p:extLst>
      <p:ext uri="{BB962C8B-B14F-4D97-AF65-F5344CB8AC3E}">
        <p14:creationId xmlns:p14="http://schemas.microsoft.com/office/powerpoint/2010/main" val="366596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7A9DC1-1487-579D-0775-13EEC710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</a:t>
            </a:fld>
            <a:endParaRPr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266920-E098-D6C2-4396-66E15765B2D3}"/>
              </a:ext>
            </a:extLst>
          </p:cNvPr>
          <p:cNvSpPr/>
          <p:nvPr/>
        </p:nvSpPr>
        <p:spPr>
          <a:xfrm>
            <a:off x="0" y="383671"/>
            <a:ext cx="13004800" cy="617253"/>
          </a:xfrm>
          <a:prstGeom prst="rect">
            <a:avLst/>
          </a:prstGeom>
          <a:solidFill>
            <a:srgbClr val="000000">
              <a:lumMod val="75000"/>
            </a:srgbClr>
          </a:solidFill>
          <a:ln w="25400" cap="flat" cmpd="sng" algn="ctr">
            <a:solidFill>
              <a:srgbClr val="0000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defTabSz="1200424">
              <a:defRPr/>
            </a:pPr>
            <a:r>
              <a:rPr lang="en-US" altLang="ko-KR" sz="2987" b="1" dirty="0">
                <a:solidFill>
                  <a:prstClr val="white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ML </a:t>
            </a:r>
            <a:r>
              <a:rPr lang="ko-KR" altLang="en-US" sz="2987" b="1" dirty="0">
                <a:solidFill>
                  <a:prstClr val="white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과제기획서</a:t>
            </a:r>
            <a:endParaRPr lang="en-US" altLang="ko-KR" sz="2987" b="1" dirty="0">
              <a:solidFill>
                <a:prstClr val="white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C7EB42-18CB-3F4C-BACA-F9C4626F3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7915"/>
              </p:ext>
            </p:extLst>
          </p:nvPr>
        </p:nvGraphicFramePr>
        <p:xfrm>
          <a:off x="815358" y="1215399"/>
          <a:ext cx="11344029" cy="7887252"/>
        </p:xfrm>
        <a:graphic>
          <a:graphicData uri="http://schemas.openxmlformats.org/drawingml/2006/table">
            <a:tbl>
              <a:tblPr/>
              <a:tblGrid>
                <a:gridCol w="1823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0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273">
                <a:tc>
                  <a:txBody>
                    <a:bodyPr/>
                    <a:lstStyle/>
                    <a:p>
                      <a:pPr marL="38100" marR="3810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과제명</a:t>
                      </a:r>
                      <a:endParaRPr lang="en-US" altLang="ko-KR" sz="1600" b="1" kern="1200" spc="-150" dirty="0" err="1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85031" marR="85031" marT="23509" marB="23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제목만 봐도 내용을 알 수 있도록 구체적으로 작성</a:t>
                      </a: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38100" marR="3810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85031" marR="85031" marT="23509" marB="23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73">
                <a:tc>
                  <a:txBody>
                    <a:bodyPr/>
                    <a:lstStyle/>
                    <a:p>
                      <a:pPr marL="38100" marR="3810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팀 원</a:t>
                      </a:r>
                    </a:p>
                  </a:txBody>
                  <a:tcPr marL="85031" marR="85031" marT="23509" marB="23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2~4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명으로 구성 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소속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38100" marR="3810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85031" marR="85031" marT="23509" marB="23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927982"/>
                  </a:ext>
                </a:extLst>
              </a:tr>
              <a:tr h="901357"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6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과제 개요</a:t>
                      </a:r>
                      <a:endParaRPr lang="en-US" altLang="ko-KR" sz="16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85031" marR="85031" marT="23509" marB="23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ea typeface="LG스마트체 Regular" panose="020B0600000101010101" pitchFamily="50" charset="-127"/>
                          <a:cs typeface="+mn-cs"/>
                        </a:rPr>
                        <a:t>어떤 문제를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ea typeface="LG스마트체 Regular" panose="020B0600000101010101" pitchFamily="50" charset="-127"/>
                          <a:cs typeface="+mn-cs"/>
                        </a:rPr>
                        <a:t> 어떤 데이터를 사용하여 해결하려는 </a:t>
                      </a:r>
                      <a:r>
                        <a:rPr kumimoji="0" lang="ko-KR" altLang="en-US" sz="1600" kern="1200" dirty="0" err="1">
                          <a:solidFill>
                            <a:srgbClr val="000000"/>
                          </a:solidFill>
                          <a:ea typeface="LG스마트체 Regular" panose="020B0600000101010101" pitchFamily="50" charset="-127"/>
                          <a:cs typeface="+mn-cs"/>
                        </a:rPr>
                        <a:t>것인지 서술식으로 기술 </a:t>
                      </a:r>
                      <a:r>
                        <a:rPr kumimoji="0" lang="en-US" altLang="ko-KR" sz="1600" kern="1200" dirty="0" err="1">
                          <a:solidFill>
                            <a:srgbClr val="000000"/>
                          </a:solidFill>
                          <a:ea typeface="LG스마트체 Regular" panose="020B0600000101010101" pitchFamily="50" charset="-127"/>
                          <a:cs typeface="+mn-cs"/>
                        </a:rPr>
                        <a:t>(3</a:t>
                      </a:r>
                      <a:r>
                        <a:rPr kumimoji="0" lang="ko-KR" altLang="en-US" sz="1600" kern="1200" dirty="0" err="1">
                          <a:solidFill>
                            <a:srgbClr val="000000"/>
                          </a:solidFill>
                          <a:ea typeface="LG스마트체 Regular" panose="020B0600000101010101" pitchFamily="50" charset="-127"/>
                          <a:cs typeface="+mn-cs"/>
                        </a:rPr>
                        <a:t>줄 내외</a:t>
                      </a:r>
                      <a:r>
                        <a:rPr kumimoji="0" lang="en-US" altLang="ko-KR" sz="1600" kern="1200" dirty="0" err="1">
                          <a:solidFill>
                            <a:srgbClr val="000000"/>
                          </a:solidFill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600" kern="1200" dirty="0" err="1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600" kern="1200" dirty="0" err="1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85031" marR="85031" marT="23509" marB="23509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151987"/>
                  </a:ext>
                </a:extLst>
              </a:tr>
              <a:tr h="1123259"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600" b="1" kern="1200" spc="-15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데이터</a:t>
                      </a:r>
                      <a:endParaRPr lang="en-US" altLang="ko-KR" sz="1600" b="1" kern="1200" spc="-15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85031" marR="85031" marT="23509" marB="23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 입력 데이터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(X)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 주요 컬럼과 목적 변수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(y)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 정의</a:t>
                      </a: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 필요한 데이터 전처리</a:t>
                      </a: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 추가로 확보할 데이터</a:t>
                      </a: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</a:txBody>
                  <a:tcPr marL="85031" marR="85031" marT="23509" marB="23509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02333"/>
                  </a:ext>
                </a:extLst>
              </a:tr>
              <a:tr h="901357"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6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모 델 </a:t>
                      </a:r>
                    </a:p>
                  </a:txBody>
                  <a:tcPr marL="85031" marR="85031" marT="23509" marB="23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사용할 머신러닝 모델 후보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85031" marR="85031" marT="23509" marB="23509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3051"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600" b="1" kern="1200" spc="-15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현장 적용 계획</a:t>
                      </a:r>
                    </a:p>
                  </a:txBody>
                  <a:tcPr marL="85031" marR="85031" marT="23509" marB="235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모델을 현장에서 사용하는 시나리오 및 조건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 (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사용자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 협력부서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 필요 장비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데이터 확보 방안 등</a:t>
                      </a:r>
                      <a:r>
                        <a:rPr kumimoji="0" lang="en-US" altLang="ko-KR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kumimoji="0" lang="ko-KR" altLang="en-US" sz="1600" kern="1200" dirty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/>
                        </a:rPr>
                        <a:t>예상되는 애로사항</a:t>
                      </a: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Tx/>
                        <a:buChar char="-"/>
                      </a:pPr>
                      <a:endParaRPr kumimoji="0" lang="en-US" altLang="ko-KR" sz="1600" kern="1200" dirty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/>
                      </a:endParaRPr>
                    </a:p>
                  </a:txBody>
                  <a:tcPr marL="85031" marR="85031" marT="23509" marB="23509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0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81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2BCA36-7287-0340-85FE-DE1C91CF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</a:t>
            </a:fld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11323A-8835-FF4C-896F-0E4DEA35DE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참고자료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50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78C585-198D-A844-9454-5011C7A97D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ore-KR" altLang="en-US" dirty="0"/>
              <a:t>기획</a:t>
            </a:r>
            <a:r>
              <a:rPr kumimoji="1" lang="ko-KR" altLang="en-US" dirty="0"/>
              <a:t> </a:t>
            </a:r>
            <a:r>
              <a:rPr kumimoji="1" lang="en-US" altLang="ko-KR" dirty="0"/>
              <a:t>(AI </a:t>
            </a:r>
            <a:r>
              <a:rPr kumimoji="1" lang="ko-Kore-KR" altLang="en-US" dirty="0"/>
              <a:t>서비스</a:t>
            </a:r>
            <a:r>
              <a:rPr kumimoji="1" lang="en-US" altLang="ko-Kore-KR" dirty="0"/>
              <a:t>/</a:t>
            </a:r>
            <a:r>
              <a:rPr kumimoji="1" lang="ko-Kore-KR" altLang="en-US" dirty="0"/>
              <a:t>제품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pPr marL="514350" indent="-514350">
              <a:buFont typeface="+mj-lt"/>
              <a:buAutoNum type="arabicPeriod"/>
            </a:pPr>
            <a:r>
              <a:rPr kumimoji="1" lang="ko-Kore-KR" altLang="en-US" dirty="0"/>
              <a:t>수요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조사</a:t>
            </a:r>
            <a:r>
              <a:rPr kumimoji="1" lang="en-US" altLang="ko-Kore-KR" dirty="0"/>
              <a:t> (</a:t>
            </a:r>
            <a:r>
              <a:rPr kumimoji="1" lang="ko-KR" altLang="en-US" dirty="0"/>
              <a:t>이용자 분석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설계</a:t>
            </a:r>
            <a:r>
              <a:rPr kumimoji="1" lang="en-US" altLang="ko-KR" dirty="0"/>
              <a:t> (</a:t>
            </a:r>
            <a:r>
              <a:rPr kumimoji="1" lang="ko-KR" altLang="en-US" dirty="0"/>
              <a:t>매뉴얼 관리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시험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시간 단축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최적 제어</a:t>
            </a:r>
            <a:r>
              <a:rPr kumimoji="1" lang="en-US" altLang="ko-KR" dirty="0"/>
              <a:t> (</a:t>
            </a:r>
            <a:r>
              <a:rPr kumimoji="1" lang="ko-KR" altLang="en-US" dirty="0"/>
              <a:t>비용과 효율 개선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err="1"/>
              <a:t>장애 예측 </a:t>
            </a:r>
            <a:r>
              <a:rPr kumimoji="1" lang="en-US" altLang="ko-KR" dirty="0" err="1"/>
              <a:t>(</a:t>
            </a:r>
            <a:r>
              <a:rPr kumimoji="1" lang="ko-KR" altLang="en-US" dirty="0" err="1"/>
              <a:t>장비</a:t>
            </a:r>
            <a:r>
              <a:rPr kumimoji="1" lang="en-US" altLang="ko-KR" dirty="0" err="1"/>
              <a:t>,</a:t>
            </a:r>
            <a:r>
              <a:rPr kumimoji="1" lang="ko-KR" altLang="en-US" dirty="0" err="1"/>
              <a:t> 부품</a:t>
            </a:r>
            <a:r>
              <a:rPr kumimoji="1" lang="en-US" altLang="ko-KR" dirty="0" err="1"/>
              <a:t>,</a:t>
            </a:r>
            <a:r>
              <a:rPr kumimoji="1" lang="ko-KR" altLang="en-US" dirty="0" err="1"/>
              <a:t> 제품 품질 관리</a:t>
            </a:r>
            <a:r>
              <a:rPr kumimoji="1" lang="en-US" altLang="ko-KR" dirty="0" err="1"/>
              <a:t>(QC))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ore-KR" altLang="en-US" dirty="0"/>
              <a:t>수요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예측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생산 계획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재고</a:t>
            </a:r>
            <a:r>
              <a:rPr kumimoji="1" lang="ko-KR" altLang="en-US" dirty="0"/>
              <a:t> 예측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물류 최적화 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SCM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ore-KR" altLang="en-US" dirty="0"/>
              <a:t>마케팅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서비스</a:t>
            </a:r>
            <a:r>
              <a:rPr kumimoji="1" lang="en-US" altLang="ko-Kore-KR" dirty="0"/>
              <a:t>/</a:t>
            </a:r>
            <a:r>
              <a:rPr kumimoji="1" lang="ko-KR" altLang="en-US" dirty="0"/>
              <a:t>제품 추천 </a:t>
            </a:r>
            <a:r>
              <a:rPr kumimoji="1" lang="en-US" altLang="ko-KR" dirty="0"/>
              <a:t>(CX)</a:t>
            </a:r>
            <a:endParaRPr kumimoji="1" lang="en-US" altLang="ko-Kore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피드백 분석</a:t>
            </a:r>
            <a:r>
              <a:rPr kumimoji="1" lang="en-US" altLang="ko-KR" dirty="0"/>
              <a:t> (QA)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6BE93D-D0CE-FE43-9685-A96C352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ML </a:t>
            </a:r>
            <a:r>
              <a:rPr kumimoji="1" lang="ko-KR" altLang="en-US" dirty="0"/>
              <a:t>적용 범위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8860E9-A56F-604A-877A-3A645A75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28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D48773-A9BE-D147-85E2-CCBA7B4DF7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외부 고객의 니즈 </a:t>
            </a:r>
            <a:r>
              <a:rPr lang="en-US" altLang="ko-KR" dirty="0"/>
              <a:t>(</a:t>
            </a:r>
            <a:r>
              <a:rPr lang="ko-KR" altLang="en-US" dirty="0"/>
              <a:t>서비스</a:t>
            </a:r>
            <a:r>
              <a:rPr lang="en-US" altLang="ko-KR" dirty="0"/>
              <a:t>/</a:t>
            </a:r>
            <a:r>
              <a:rPr lang="ko-KR" altLang="en-US" dirty="0"/>
              <a:t>제품에 대한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/>
              <a:t>비용과 시간 절감</a:t>
            </a:r>
            <a:endParaRPr lang="en-US" altLang="ko-KR" b="1" dirty="0"/>
          </a:p>
          <a:p>
            <a:pPr lvl="1"/>
            <a:r>
              <a:rPr lang="ko-KR" altLang="en-US" b="1" dirty="0"/>
              <a:t>안전성</a:t>
            </a:r>
            <a:r>
              <a:rPr lang="ko-KR" altLang="en-US" dirty="0"/>
              <a:t> </a:t>
            </a:r>
            <a:r>
              <a:rPr lang="en-US" altLang="ko-KR" dirty="0"/>
              <a:t>(UI </a:t>
            </a:r>
            <a:r>
              <a:rPr lang="ko-KR" altLang="en-US" dirty="0"/>
              <a:t>개선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오동작</a:t>
            </a:r>
            <a:r>
              <a:rPr lang="en-US" altLang="ko-KR" dirty="0"/>
              <a:t>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r>
              <a:rPr lang="ko-KR" altLang="en-US" dirty="0"/>
              <a:t>을 커버하는 인터페이스</a:t>
            </a:r>
            <a:endParaRPr lang="en-US" altLang="ko-KR" dirty="0"/>
          </a:p>
          <a:p>
            <a:pPr lvl="1"/>
            <a:r>
              <a:rPr lang="ko-KR" altLang="en-US" b="1" dirty="0"/>
              <a:t>편리성</a:t>
            </a:r>
            <a:r>
              <a:rPr lang="ko-KR" altLang="en-US" dirty="0"/>
              <a:t> </a:t>
            </a:r>
            <a:r>
              <a:rPr lang="en-US" altLang="ko-KR" dirty="0"/>
              <a:t>(U</a:t>
            </a:r>
            <a:r>
              <a:rPr lang="en-US" altLang="ko-Kore-KR" dirty="0"/>
              <a:t>X</a:t>
            </a:r>
            <a:r>
              <a:rPr lang="ko-KR" altLang="en-US" dirty="0"/>
              <a:t> 개선</a:t>
            </a:r>
            <a:r>
              <a:rPr lang="en-US" altLang="ko-Kore-KR" dirty="0"/>
              <a:t>)</a:t>
            </a:r>
          </a:p>
          <a:p>
            <a:pPr lvl="2"/>
            <a:r>
              <a:rPr lang="ko-KR" altLang="en-US" dirty="0"/>
              <a:t>설명이 필요 없는 인터페이스</a:t>
            </a:r>
            <a:endParaRPr lang="en-US" altLang="ko-KR" dirty="0"/>
          </a:p>
          <a:p>
            <a:pPr lvl="1"/>
            <a:r>
              <a:rPr lang="ko-KR" altLang="en-US" b="1" dirty="0"/>
              <a:t>즐거움</a:t>
            </a:r>
            <a:r>
              <a:rPr lang="en-US" altLang="ko-Kore-KR" dirty="0"/>
              <a:t> </a:t>
            </a:r>
            <a:r>
              <a:rPr lang="en-US" altLang="ko-KR" dirty="0"/>
              <a:t>(CX</a:t>
            </a:r>
            <a:r>
              <a:rPr lang="ko-KR" altLang="en-US" dirty="0"/>
              <a:t> 개선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ore-KR" dirty="0">
                <a:sym typeface="Wingdings" pitchFamily="2" charset="2"/>
              </a:rPr>
              <a:t>W</a:t>
            </a:r>
            <a:r>
              <a:rPr lang="en-US" altLang="ko-Kore-KR" dirty="0"/>
              <a:t>ants </a:t>
            </a:r>
            <a:r>
              <a:rPr lang="en-US" altLang="ko-Kore-KR" dirty="0">
                <a:sym typeface="Wingdings" pitchFamily="2" charset="2"/>
              </a:rPr>
              <a:t></a:t>
            </a:r>
            <a:r>
              <a:rPr lang="en-US" altLang="ko-Kore-KR" dirty="0"/>
              <a:t> Likes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ore-KR" dirty="0" err="1"/>
              <a:t>Stickness</a:t>
            </a:r>
          </a:p>
          <a:p>
            <a:r>
              <a:rPr lang="ko-KR" altLang="en-US" dirty="0"/>
              <a:t>내부 고객의 니즈 </a:t>
            </a:r>
            <a:r>
              <a:rPr lang="en-US" altLang="ko-KR" dirty="0"/>
              <a:t>(ML </a:t>
            </a:r>
            <a:r>
              <a:rPr lang="ko-KR" altLang="en-US" dirty="0"/>
              <a:t>솔류션에 대한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활용시의 </a:t>
            </a:r>
            <a:r>
              <a:rPr lang="ko-KR" altLang="en-US" b="1" dirty="0"/>
              <a:t>실제적인 효과 </a:t>
            </a:r>
            <a:r>
              <a:rPr lang="en-US" altLang="ko-KR" dirty="0"/>
              <a:t>(</a:t>
            </a:r>
            <a:r>
              <a:rPr lang="ko-KR" altLang="en-US" dirty="0"/>
              <a:t>정확도 개선</a:t>
            </a:r>
            <a:r>
              <a:rPr lang="en-US" altLang="ko-KR" dirty="0"/>
              <a:t>,</a:t>
            </a:r>
            <a:r>
              <a:rPr lang="ko-KR" altLang="en-US" dirty="0"/>
              <a:t> 비용과 시간 절감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도입 및 운영의 </a:t>
            </a:r>
            <a:r>
              <a:rPr lang="ko-KR" altLang="en-US" b="1" dirty="0"/>
              <a:t>편리성</a:t>
            </a:r>
            <a:r>
              <a:rPr lang="en-US" altLang="ko-KR" dirty="0"/>
              <a:t> (</a:t>
            </a:r>
            <a:r>
              <a:rPr lang="ko-KR" altLang="en-US" dirty="0"/>
              <a:t>데이터 입력의 편리성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/>
              <a:t>투자비용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개발비</a:t>
            </a:r>
            <a:r>
              <a:rPr lang="en-US" altLang="ko-KR" dirty="0"/>
              <a:t>,</a:t>
            </a:r>
            <a:r>
              <a:rPr lang="ko-KR" altLang="en-US" dirty="0"/>
              <a:t> 장비</a:t>
            </a:r>
            <a:r>
              <a:rPr lang="en-US" altLang="ko-KR" dirty="0"/>
              <a:t>,</a:t>
            </a:r>
            <a:r>
              <a:rPr lang="ko-KR" altLang="en-US" dirty="0"/>
              <a:t> 교육비 등</a:t>
            </a:r>
            <a:r>
              <a:rPr lang="en-US" altLang="ko-KR" dirty="0"/>
              <a:t>)</a:t>
            </a:r>
          </a:p>
          <a:p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C1494E-09C0-4744-89C6-A08DC58D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</a:t>
            </a:r>
            <a:r>
              <a:rPr lang="ko-KR" altLang="en-US" dirty="0"/>
              <a:t>이용자 니즈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CC450-9785-7F4E-B40D-34842F41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086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95504-5E77-F440-ADED-874EEDC8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과제</a:t>
            </a:r>
            <a:r>
              <a:rPr kumimoji="1" lang="ko-KR" altLang="en-US"/>
              <a:t> 도출 </a:t>
            </a:r>
            <a:r>
              <a:rPr kumimoji="1" lang="en-US" altLang="ko-KR"/>
              <a:t>Check Lists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A9B95-FC6A-2E44-B6F6-46DB4ECDC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단순반복 작업으로 시간을 소모하거나 오류가 많은 작업은</a:t>
            </a:r>
            <a:r>
              <a:rPr kumimoji="1" lang="en-US" altLang="ko-KR"/>
              <a:t>?</a:t>
            </a:r>
            <a:endParaRPr kumimoji="1" lang="ko-KR" altLang="en-US"/>
          </a:p>
          <a:p>
            <a:r>
              <a:rPr kumimoji="1" lang="ko-KR" altLang="en-US"/>
              <a:t>기존의 방법에 분명한 한계가 있어 개선이 필요한 문제는</a:t>
            </a:r>
            <a:r>
              <a:rPr kumimoji="1" lang="en-US" altLang="ko-KR"/>
              <a:t>?</a:t>
            </a:r>
          </a:p>
          <a:p>
            <a:r>
              <a:rPr lang="ko-KR" altLang="en-US"/>
              <a:t>현재는 이 문제를 어떻게 해결하고 있었나</a:t>
            </a:r>
            <a:r>
              <a:rPr lang="en-US" altLang="ko-KR"/>
              <a:t>? </a:t>
            </a:r>
            <a:endParaRPr kumimoji="1" lang="en-US" altLang="ko-KR"/>
          </a:p>
          <a:p>
            <a:r>
              <a:rPr kumimoji="1" lang="ko-KR" altLang="en-US"/>
              <a:t>경쟁사</a:t>
            </a:r>
            <a:r>
              <a:rPr kumimoji="1" lang="en-US" altLang="ko-KR"/>
              <a:t>, </a:t>
            </a:r>
            <a:r>
              <a:rPr kumimoji="1" lang="ko-KR" altLang="en-US"/>
              <a:t>타업종에서 추진한 유사한 사례가 있는가</a:t>
            </a:r>
            <a:r>
              <a:rPr kumimoji="1" lang="en-US" altLang="ko-KR"/>
              <a:t>?</a:t>
            </a:r>
          </a:p>
          <a:p>
            <a:r>
              <a:rPr lang="ko-KR" altLang="en-US"/>
              <a:t>문제의 크기가 적당한가</a:t>
            </a:r>
            <a:r>
              <a:rPr lang="en-US" altLang="ko-KR"/>
              <a:t>? </a:t>
            </a:r>
            <a:r>
              <a:rPr lang="ko-KR" altLang="en-US"/>
              <a:t>너무 크거나 작은 문제는 아닌가</a:t>
            </a:r>
            <a:r>
              <a:rPr lang="en-US" altLang="ko-KR"/>
              <a:t>?</a:t>
            </a:r>
          </a:p>
          <a:p>
            <a:r>
              <a:rPr lang="ko-KR" altLang="en-US"/>
              <a:t>과제를 </a:t>
            </a:r>
            <a:r>
              <a:rPr lang="ko-KR" altLang="en-US" b="1" u="sng"/>
              <a:t>세 문장으로 명확히 표현</a:t>
            </a:r>
            <a:r>
              <a:rPr lang="ko-KR" altLang="en-US"/>
              <a:t>할 수 있는가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어떤 문제를</a:t>
            </a:r>
            <a:r>
              <a:rPr lang="en-US" altLang="ko-KR"/>
              <a:t>,</a:t>
            </a:r>
            <a:r>
              <a:rPr lang="ko-KR" altLang="en-US"/>
              <a:t> 어떤 방법으로 해결하여</a:t>
            </a:r>
            <a:r>
              <a:rPr lang="en-US" altLang="ko-KR"/>
              <a:t>,</a:t>
            </a:r>
            <a:r>
              <a:rPr lang="ko-KR" altLang="en-US"/>
              <a:t> 어떤 서비스를 제공한다</a:t>
            </a:r>
            <a:endParaRPr lang="en-US" altLang="ko-KR"/>
          </a:p>
          <a:p>
            <a:r>
              <a:rPr lang="ko-KR" altLang="en-US"/>
              <a:t>솔류션의 핵심 기능은 무엇인가</a:t>
            </a:r>
            <a:r>
              <a:rPr lang="en-US" altLang="ko-KR"/>
              <a:t>?</a:t>
            </a:r>
          </a:p>
          <a:p>
            <a:r>
              <a:rPr lang="ko-KR" altLang="en-US"/>
              <a:t>카테고리를 선점할 수 있는 대표 기능은 무엇인가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39A8F-9609-0041-815F-F01F75C517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ore-KR"/>
              <a:t>6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50123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D9229-B176-E57E-8532-21E56503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ML </a:t>
            </a:r>
            <a:r>
              <a:rPr kumimoji="1" lang="ko-KR" altLang="en-US"/>
              <a:t>과제 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FF119-598B-E4CB-D888-A11D4AF7A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" altLang="ko-KR"/>
              <a:t>TV </a:t>
            </a:r>
            <a:r>
              <a:rPr kumimoji="1" lang="ko-KR" altLang="en-US"/>
              <a:t>수요 예측</a:t>
            </a:r>
          </a:p>
          <a:p>
            <a:r>
              <a:rPr kumimoji="1" lang="en" altLang="ko-KR"/>
              <a:t>TV </a:t>
            </a:r>
            <a:r>
              <a:rPr kumimoji="1" lang="ko-KR" altLang="en-US"/>
              <a:t>노 시그널 감지</a:t>
            </a:r>
          </a:p>
          <a:p>
            <a:r>
              <a:rPr kumimoji="1" lang="ko-KR" altLang="en-US"/>
              <a:t>울리불리 판정</a:t>
            </a:r>
            <a:endParaRPr kumimoji="1" lang="en-US" altLang="ko-KR"/>
          </a:p>
          <a:p>
            <a:r>
              <a:rPr kumimoji="1" lang="ko-KR" altLang="en-US"/>
              <a:t>캡션 정상동작 판정</a:t>
            </a:r>
            <a:endParaRPr kumimoji="1" lang="en-US" altLang="ko-KR"/>
          </a:p>
          <a:p>
            <a:r>
              <a:rPr kumimoji="1" lang="en" altLang="ko-KR"/>
              <a:t>OLED </a:t>
            </a:r>
            <a:r>
              <a:rPr kumimoji="1" lang="ko-KR" altLang="en-US"/>
              <a:t>화면 온도 예측</a:t>
            </a:r>
          </a:p>
          <a:p>
            <a:r>
              <a:rPr kumimoji="1" lang="ko-KR" altLang="en-US"/>
              <a:t>제품 라벨 합불 판정</a:t>
            </a:r>
          </a:p>
          <a:p>
            <a:r>
              <a:rPr kumimoji="1" lang="ko-KR" altLang="en-US"/>
              <a:t>세탁기 다리 이격 예측</a:t>
            </a:r>
            <a:endParaRPr kumimoji="1" lang="en-US" altLang="ko-KR"/>
          </a:p>
          <a:p>
            <a:r>
              <a:rPr kumimoji="1" lang="ko-KR" altLang="en-US"/>
              <a:t>객체 검출기반 지능형 에이컨 가동</a:t>
            </a:r>
            <a:endParaRPr kumimoji="1" lang="en-US" altLang="ko-KR"/>
          </a:p>
          <a:p>
            <a:r>
              <a:rPr kumimoji="1" lang="ko-KR" altLang="en-US"/>
              <a:t>쿡탑 진동 예측</a:t>
            </a:r>
            <a:endParaRPr kumimoji="1" lang="en-US" altLang="ko-KR"/>
          </a:p>
          <a:p>
            <a:r>
              <a:rPr kumimoji="1" lang="ko-KR" altLang="en-US"/>
              <a:t>건조기 과건조 예측</a:t>
            </a:r>
            <a:endParaRPr kumimoji="1" lang="en-US" altLang="ko-KR"/>
          </a:p>
          <a:p>
            <a:r>
              <a:rPr kumimoji="1" lang="ko-KR" altLang="en-US"/>
              <a:t>두개의 </a:t>
            </a:r>
            <a:r>
              <a:rPr kumimoji="1" lang="en" altLang="ko-KR"/>
              <a:t>Hole </a:t>
            </a:r>
            <a:r>
              <a:rPr kumimoji="1" lang="ko-KR" altLang="en-US"/>
              <a:t>편심 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2E1C90-8EF7-2A68-5391-B3D622A3A4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ore-KR"/>
              <a:t>7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40642684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3E245-C4EE-6ADB-6277-A64018E0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ML </a:t>
            </a:r>
            <a:r>
              <a:rPr kumimoji="1" lang="ko-KR" altLang="en-US"/>
              <a:t>과제 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691DF-EBB0-74CF-08B3-4FC4F9D42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/>
              <a:t>구동 센서를 이용한 무게 예측</a:t>
            </a:r>
            <a:endParaRPr kumimoji="1" lang="en-US" altLang="ko-KR"/>
          </a:p>
          <a:p>
            <a:r>
              <a:rPr kumimoji="1" lang="ko-KR" altLang="en-US"/>
              <a:t>용접 불량 실시간 예측</a:t>
            </a:r>
            <a:endParaRPr kumimoji="1" lang="en-US" altLang="ko-KR"/>
          </a:p>
          <a:p>
            <a:r>
              <a:rPr kumimoji="1" lang="ko-KR" altLang="en-US"/>
              <a:t>사출성형기 체크링 교체시기 예측</a:t>
            </a:r>
          </a:p>
          <a:p>
            <a:r>
              <a:rPr kumimoji="1" lang="ko-KR" altLang="en-US"/>
              <a:t>전력 최대수요 예측</a:t>
            </a:r>
          </a:p>
          <a:p>
            <a:r>
              <a:rPr kumimoji="1" lang="ko-KR" altLang="en-US"/>
              <a:t>설비고장 유형 분류</a:t>
            </a:r>
            <a:endParaRPr kumimoji="1" lang="en-US" altLang="ko-KR"/>
          </a:p>
          <a:p>
            <a:r>
              <a:rPr kumimoji="1" lang="ko-KR" altLang="en-US"/>
              <a:t>최적의 생산 프로세스 제어</a:t>
            </a:r>
            <a:endParaRPr kumimoji="1" lang="en-US" altLang="ko-KR"/>
          </a:p>
          <a:p>
            <a:r>
              <a:rPr kumimoji="1" lang="ko-KR" altLang="en-US"/>
              <a:t>배터리 열폭주 예측</a:t>
            </a:r>
            <a:endParaRPr kumimoji="1" lang="en-US" altLang="ko-KR"/>
          </a:p>
          <a:p>
            <a:r>
              <a:rPr kumimoji="1" lang="en" altLang="ko-KR"/>
              <a:t>Empty </a:t>
            </a:r>
            <a:r>
              <a:rPr kumimoji="1" lang="ko-KR" altLang="en-US"/>
              <a:t>컨테이너</a:t>
            </a:r>
            <a:r>
              <a:rPr kumimoji="1" lang="en" altLang="ko-KR"/>
              <a:t> </a:t>
            </a:r>
            <a:r>
              <a:rPr kumimoji="1" lang="ko-KR" altLang="en-US"/>
              <a:t>여유선복 예측</a:t>
            </a:r>
            <a:endParaRPr kumimoji="1" lang="en-US" altLang="ko-KR"/>
          </a:p>
          <a:p>
            <a:r>
              <a:rPr kumimoji="1" lang="ko-KR" altLang="en-US"/>
              <a:t>컨테이너 재고 반납 시간 예측</a:t>
            </a:r>
            <a:endParaRPr kumimoji="1" lang="en-US" altLang="ko-KR"/>
          </a:p>
          <a:p>
            <a:r>
              <a:rPr kumimoji="1" lang="ko-KR" altLang="en-US"/>
              <a:t>물류 리드타임 예측</a:t>
            </a:r>
            <a:endParaRPr kumimoji="1" lang="en-US" altLang="ko-KR"/>
          </a:p>
          <a:p>
            <a:r>
              <a:rPr kumimoji="1" lang="ko-KR" altLang="en-US"/>
              <a:t>웹기반 대시보드를 이용한 원격 접근</a:t>
            </a:r>
            <a:endParaRPr kumimoji="1" lang="en-US" altLang="ko-KR"/>
          </a:p>
          <a:p>
            <a:endParaRPr kumimoji="1"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859ECB-F7E4-C255-C422-C6EAAA41CA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ore-KR"/>
              <a:t>8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368098577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발표</Template>
  <TotalTime>78563</TotalTime>
  <Words>426</Words>
  <Application>Microsoft Macintosh PowerPoint</Application>
  <PresentationFormat>사용자 지정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LG스마트체 Regular</vt:lpstr>
      <vt:lpstr>LG스마트체2.0 Regular</vt:lpstr>
      <vt:lpstr>맑은 고딕</vt:lpstr>
      <vt:lpstr>Bookman Old Style</vt:lpstr>
      <vt:lpstr>Courier New</vt:lpstr>
      <vt:lpstr>Gill Sans MT</vt:lpstr>
      <vt:lpstr>Helvetica Neue</vt:lpstr>
      <vt:lpstr>Wingdings</vt:lpstr>
      <vt:lpstr>Wingdings 3</vt:lpstr>
      <vt:lpstr>원본</vt:lpstr>
      <vt:lpstr>PowerPoint 프레젠테이션</vt:lpstr>
      <vt:lpstr>PowerPoint 프레젠테이션</vt:lpstr>
      <vt:lpstr>PowerPoint 프레젠테이션</vt:lpstr>
      <vt:lpstr>ML 적용 범위</vt:lpstr>
      <vt:lpstr>ML 이용자 니즈</vt:lpstr>
      <vt:lpstr>과제 도출 Check Lists</vt:lpstr>
      <vt:lpstr>ML 과제 사례</vt:lpstr>
      <vt:lpstr>ML 과제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</dc:title>
  <dc:creator>hyeok min kwon</dc:creator>
  <cp:lastModifiedBy>김화종</cp:lastModifiedBy>
  <cp:revision>765</cp:revision>
  <cp:lastPrinted>2019-10-03T15:12:45Z</cp:lastPrinted>
  <dcterms:modified xsi:type="dcterms:W3CDTF">2023-08-25T02:23:40Z</dcterms:modified>
</cp:coreProperties>
</file>