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62ED-62DA-40B6-BBC9-04B298FAC0FC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848EF-9AE2-4904-8F85-B481489590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72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848EF-9AE2-4904-8F85-B4814895907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8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71600"/>
            <a:ext cx="9144000" cy="848406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2018. . .  </a:t>
            </a:r>
            <a:r>
              <a:rPr lang="ko-KR" altLang="en-US" dirty="0" smtClean="0"/>
              <a:t>요일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4236" y="6356349"/>
            <a:ext cx="2443843" cy="365125"/>
          </a:xfrm>
        </p:spPr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8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53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794" y="155121"/>
            <a:ext cx="11892641" cy="52251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795" y="791936"/>
            <a:ext cx="11892640" cy="56660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8794" y="6457950"/>
            <a:ext cx="4114800" cy="251732"/>
          </a:xfrm>
        </p:spPr>
        <p:txBody>
          <a:bodyPr/>
          <a:lstStyle/>
          <a:p>
            <a:pPr algn="l"/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235" y="6457950"/>
            <a:ext cx="2743200" cy="251732"/>
          </a:xfrm>
        </p:spPr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0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73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04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8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6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52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41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67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29AE-FA79-4A55-B48D-F9E5DE3FA2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84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88757"/>
            <a:ext cx="9144000" cy="643195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n-ea"/>
                <a:ea typeface="+mn-ea"/>
              </a:rPr>
              <a:t>컴퓨터 네트워크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[15</a:t>
            </a:r>
            <a:r>
              <a:rPr lang="ko-KR" altLang="en-US" sz="1800" dirty="0" smtClean="0"/>
              <a:t>주차</a:t>
            </a:r>
            <a:r>
              <a:rPr lang="en-US" altLang="ko-KR" sz="1800" dirty="0" smtClean="0"/>
              <a:t>] </a:t>
            </a:r>
            <a:r>
              <a:rPr lang="ko-KR" altLang="en-US" sz="1800" smtClean="0"/>
              <a:t>네트워크 보안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2018. 12. 11. </a:t>
            </a:r>
            <a:r>
              <a:rPr lang="ko-KR" altLang="en-US" sz="1800" dirty="0" smtClean="0"/>
              <a:t>화요일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보안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보안 서비스와 메커니즘과의 관계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-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51" y="1208962"/>
            <a:ext cx="8711125" cy="362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3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암호화의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795" y="791936"/>
            <a:ext cx="11892640" cy="580657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암호화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문서의 내용을 암호화</a:t>
            </a:r>
            <a:r>
              <a:rPr lang="en-US" altLang="ko-KR" dirty="0">
                <a:latin typeface="+mn-ea"/>
              </a:rPr>
              <a:t>(Encryption)</a:t>
            </a:r>
            <a:r>
              <a:rPr lang="ko-KR" altLang="en-US" dirty="0">
                <a:latin typeface="+mn-ea"/>
              </a:rPr>
              <a:t>하여 전송함으로써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외부 침입자로부터 문서를 보하는 방법은 컴퓨터 네트워크가 보급되기 전부터 사용하던 방식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문서의 송수신자는 암호문을 작성하고 해석하는 과정에서 자신들만 아는 </a:t>
            </a:r>
            <a:r>
              <a:rPr lang="ko-KR" altLang="en-US" dirty="0" err="1">
                <a:latin typeface="+mn-ea"/>
              </a:rPr>
              <a:t>비밀키를</a:t>
            </a:r>
            <a:r>
              <a:rPr lang="ko-KR" altLang="en-US" dirty="0">
                <a:latin typeface="+mn-ea"/>
              </a:rPr>
              <a:t> 사용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컴퓨터 보안은 일반인도 중요성을 인식하는 분야지만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네트워크에서는 이론적으로 간단하지 않은 분야에 속함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sz="15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외부침입자가 전송 메시지에 가하는 위해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危害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행동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메시지 읽기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전송선로를 흐르는 신호를 도청하여 메시지의 내용을 읽음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인터넷에서는 </a:t>
            </a:r>
            <a:r>
              <a:rPr lang="ko-KR" altLang="en-US" dirty="0" smtClean="0">
                <a:latin typeface="+mn-ea"/>
              </a:rPr>
              <a:t>신호 도청을 </a:t>
            </a:r>
            <a:r>
              <a:rPr lang="ko-KR" altLang="en-US" dirty="0">
                <a:latin typeface="+mn-ea"/>
              </a:rPr>
              <a:t>차단하기 쉽지 않아 암호화 기법으로 해결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전송 방해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전송 메시지가 수신자에게 도착하지 못하게 함으로써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송수신자 간의 통신을 방해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인터넷에서 방화벽 기능을 통해 불법 사이트에 접속하지 못하도록 차단하는 것 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메시지 수정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전송되는 메시지의 내용을 수정하는 것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송수신자가 교환하는 메시지의 의미를 왜곡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8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암호화의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암호화 용어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원문서</a:t>
            </a:r>
            <a:r>
              <a:rPr lang="en-US" altLang="ko-KR" dirty="0">
                <a:latin typeface="+mn-ea"/>
              </a:rPr>
              <a:t>(Plaintext): </a:t>
            </a:r>
            <a:r>
              <a:rPr lang="ko-KR" altLang="en-US" dirty="0">
                <a:latin typeface="+mn-ea"/>
              </a:rPr>
              <a:t>암호화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전의 원본 문서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암호문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Ciphertext</a:t>
            </a:r>
            <a:r>
              <a:rPr lang="en-US" altLang="ko-KR" dirty="0">
                <a:latin typeface="+mn-ea"/>
              </a:rPr>
              <a:t>): </a:t>
            </a:r>
            <a:r>
              <a:rPr lang="ko-KR" altLang="en-US" dirty="0" err="1">
                <a:latin typeface="+mn-ea"/>
              </a:rPr>
              <a:t>원문서를</a:t>
            </a:r>
            <a:r>
              <a:rPr lang="ko-KR" altLang="en-US" dirty="0">
                <a:latin typeface="+mn-ea"/>
              </a:rPr>
              <a:t> 임의의 형태로 암호화 한 문서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암호화</a:t>
            </a:r>
            <a:r>
              <a:rPr lang="en-US" altLang="ko-KR" dirty="0">
                <a:latin typeface="+mn-ea"/>
              </a:rPr>
              <a:t>(Encryption)</a:t>
            </a:r>
          </a:p>
          <a:p>
            <a:pPr lvl="2"/>
            <a:r>
              <a:rPr lang="ko-KR" altLang="en-US" dirty="0">
                <a:latin typeface="+mn-ea"/>
              </a:rPr>
              <a:t>메시지의 내용을 변형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원래의 의미를 알아볼 수 없도록 변형하는 작업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송수신자만 해독할 수 있는 표현방식을 사용해 침입자가 메시지 내용을 알아볼 수 없도록 전송하는 것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해독</a:t>
            </a:r>
            <a:r>
              <a:rPr lang="en-US" altLang="ko-KR" dirty="0">
                <a:latin typeface="+mn-ea"/>
              </a:rPr>
              <a:t>(Decryption): </a:t>
            </a:r>
            <a:r>
              <a:rPr lang="ko-KR" altLang="en-US" dirty="0">
                <a:latin typeface="+mn-ea"/>
              </a:rPr>
              <a:t>암호화된 문서를 원래 언어로 변형</a:t>
            </a:r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en-US" dirty="0" smtClean="0">
                <a:latin typeface="+mn-ea"/>
              </a:rPr>
              <a:t>암호화 </a:t>
            </a:r>
            <a:r>
              <a:rPr lang="ko-KR" altLang="en-US" dirty="0">
                <a:latin typeface="+mn-ea"/>
              </a:rPr>
              <a:t>알고리즘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암호화와 해독 과정에서는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(Key)</a:t>
            </a:r>
            <a:r>
              <a:rPr lang="ko-KR" altLang="en-US" dirty="0">
                <a:latin typeface="+mn-ea"/>
              </a:rPr>
              <a:t>를 사용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Picture 4" descr="ch13-그림_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" t="4049" r="767" b="26339"/>
          <a:stretch/>
        </p:blipFill>
        <p:spPr bwMode="auto">
          <a:xfrm>
            <a:off x="2933918" y="3290956"/>
            <a:ext cx="5847617" cy="96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h13-그림_0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65" r="603" b="13718"/>
          <a:stretch/>
        </p:blipFill>
        <p:spPr bwMode="auto">
          <a:xfrm>
            <a:off x="6005998" y="4621426"/>
            <a:ext cx="6088839" cy="223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29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암호화의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대체 암호화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특정 문자를 다른 문자로 </a:t>
            </a:r>
            <a:r>
              <a:rPr lang="en-US" altLang="ko-KR" dirty="0">
                <a:latin typeface="+mn-ea"/>
              </a:rPr>
              <a:t>1:1 </a:t>
            </a:r>
            <a:r>
              <a:rPr lang="ko-KR" altLang="en-US" dirty="0">
                <a:latin typeface="+mn-ea"/>
              </a:rPr>
              <a:t>대응하는 방식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시저</a:t>
            </a:r>
            <a:r>
              <a:rPr lang="ko-KR" altLang="en-US" dirty="0">
                <a:latin typeface="+mn-ea"/>
              </a:rPr>
              <a:t> 암호화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알파벳 문자를 순차적으로 세 문자씩 오른쪽으로 이동</a:t>
            </a:r>
            <a:endParaRPr lang="en-US" altLang="ko-KR" dirty="0">
              <a:latin typeface="+mn-ea"/>
            </a:endParaRPr>
          </a:p>
          <a:p>
            <a:pPr lvl="4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</a:rPr>
              <a:t>암호키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예</a:t>
            </a:r>
            <a:endParaRPr lang="en-US" altLang="ko-KR" dirty="0">
              <a:latin typeface="+mn-ea"/>
            </a:endParaRPr>
          </a:p>
          <a:p>
            <a:pPr lvl="4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키워드 </a:t>
            </a:r>
            <a:r>
              <a:rPr lang="ko-KR" altLang="en-US" dirty="0">
                <a:latin typeface="+mn-ea"/>
              </a:rPr>
              <a:t>암호화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지정된 키워드 문자를 먼저 적고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나머지 문자를 알파벳 순으로 기술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암호키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seoul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Picture 6" descr="UNI1c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94" y="2252177"/>
            <a:ext cx="6434136" cy="65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UNI1c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94" y="2977833"/>
            <a:ext cx="3801072" cy="5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NI1c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42" y="4771920"/>
            <a:ext cx="5760640" cy="114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11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암호화의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+mn-ea"/>
              </a:rPr>
              <a:t>복수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개의 문자표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둘 이상의 문자표를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3"/>
            <a:endParaRPr lang="en-US" altLang="ko-KR" dirty="0" smtClean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위치 암호화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컬럼</a:t>
            </a:r>
            <a:r>
              <a:rPr lang="ko-KR" altLang="en-US" dirty="0">
                <a:latin typeface="+mn-ea"/>
              </a:rPr>
              <a:t> 암호화</a:t>
            </a:r>
            <a:r>
              <a:rPr lang="en-US" altLang="ko-KR" dirty="0">
                <a:latin typeface="+mn-ea"/>
              </a:rPr>
              <a:t>(Colum Cipher)</a:t>
            </a:r>
          </a:p>
          <a:p>
            <a:pPr lvl="2"/>
            <a:r>
              <a:rPr lang="ko-KR" altLang="en-US" dirty="0">
                <a:latin typeface="+mn-ea"/>
              </a:rPr>
              <a:t>원문</a:t>
            </a:r>
            <a:r>
              <a:rPr lang="en-US" altLang="ko-KR" dirty="0">
                <a:latin typeface="+mn-ea"/>
              </a:rPr>
              <a:t>: HEAVEN HELPS THOSE WHO HELP THEMSELVES</a:t>
            </a:r>
          </a:p>
          <a:p>
            <a:pPr lvl="2"/>
            <a:r>
              <a:rPr lang="ko-KR" altLang="en-US" dirty="0">
                <a:latin typeface="+mn-ea"/>
              </a:rPr>
              <a:t>암호문</a:t>
            </a:r>
            <a:r>
              <a:rPr lang="en-US" altLang="ko-KR" dirty="0">
                <a:latin typeface="+mn-ea"/>
              </a:rPr>
              <a:t>1: HESLE ELEPL APHTV VSHHE ETOES NHHM HOES</a:t>
            </a:r>
          </a:p>
          <a:p>
            <a:pPr lvl="2"/>
            <a:r>
              <a:rPr lang="ko-KR" altLang="en-US" dirty="0">
                <a:latin typeface="+mn-ea"/>
              </a:rPr>
              <a:t>암호문</a:t>
            </a:r>
            <a:r>
              <a:rPr lang="en-US" altLang="ko-KR" dirty="0">
                <a:latin typeface="+mn-ea"/>
              </a:rPr>
              <a:t>2: HESLE ELEPL APHTV VSHHE ETOES NHHMZ HOESZ</a:t>
            </a:r>
          </a:p>
          <a:p>
            <a:pPr lvl="1"/>
            <a:r>
              <a:rPr lang="ko-KR" altLang="en-US" dirty="0">
                <a:latin typeface="+mn-ea"/>
              </a:rPr>
              <a:t>키워드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암호화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임의의 단어를 이용하여 </a:t>
            </a:r>
            <a:r>
              <a:rPr lang="ko-KR" altLang="en-US" dirty="0" err="1">
                <a:latin typeface="+mn-ea"/>
              </a:rPr>
              <a:t>컬럼의</a:t>
            </a:r>
            <a:r>
              <a:rPr lang="ko-KR" altLang="en-US" dirty="0">
                <a:latin typeface="+mn-ea"/>
              </a:rPr>
              <a:t> 순서를 결정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원문</a:t>
            </a:r>
            <a:r>
              <a:rPr lang="en-US" altLang="ko-KR" dirty="0">
                <a:latin typeface="+mn-ea"/>
              </a:rPr>
              <a:t>: HEAVEN HELPS THOSE WHO HELP THEMSELVES</a:t>
            </a:r>
          </a:p>
          <a:p>
            <a:pPr lvl="2"/>
            <a:r>
              <a:rPr lang="ko-KR" altLang="en-US" dirty="0">
                <a:latin typeface="+mn-ea"/>
              </a:rPr>
              <a:t>키워드</a:t>
            </a:r>
            <a:r>
              <a:rPr lang="en-US" altLang="ko-KR" dirty="0">
                <a:latin typeface="+mn-ea"/>
              </a:rPr>
              <a:t>: NETWORK</a:t>
            </a:r>
          </a:p>
          <a:p>
            <a:pPr lvl="2"/>
            <a:r>
              <a:rPr lang="ko-KR" altLang="en-US" dirty="0">
                <a:latin typeface="+mn-ea"/>
              </a:rPr>
              <a:t>암호문</a:t>
            </a:r>
            <a:r>
              <a:rPr lang="en-US" altLang="ko-KR" dirty="0">
                <a:latin typeface="+mn-ea"/>
              </a:rPr>
              <a:t>: ELEPL HOESZ HESLE ETOES NHHMZ APWTV VSHHE</a:t>
            </a:r>
          </a:p>
          <a:p>
            <a:pPr lvl="2"/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Picture 9" descr="ch13-기타(p371)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337" y="1056299"/>
            <a:ext cx="5455890" cy="172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h13-기타(p372)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38" y="2786101"/>
            <a:ext cx="2353708" cy="203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h13-기타(p373)_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51" y="4909788"/>
            <a:ext cx="2742483" cy="19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0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암호화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DES </a:t>
            </a:r>
            <a:r>
              <a:rPr lang="ko-KR" altLang="en-US" dirty="0">
                <a:latin typeface="+mn-ea"/>
              </a:rPr>
              <a:t>알고리즘</a:t>
            </a:r>
            <a:r>
              <a:rPr lang="en-US" altLang="ko-KR" dirty="0">
                <a:latin typeface="+mn-ea"/>
              </a:rPr>
              <a:t>(Data Encryption Standard)</a:t>
            </a:r>
          </a:p>
          <a:p>
            <a:pPr lvl="1"/>
            <a:r>
              <a:rPr lang="ko-KR" altLang="en-US" dirty="0">
                <a:latin typeface="+mn-ea"/>
              </a:rPr>
              <a:t>암호문을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작성할 때와 해독할 때 사용하는 </a:t>
            </a:r>
            <a:r>
              <a:rPr lang="ko-KR" altLang="en-US" dirty="0" err="1">
                <a:latin typeface="+mn-ea"/>
              </a:rPr>
              <a:t>암호키가</a:t>
            </a:r>
            <a:r>
              <a:rPr lang="ko-KR" altLang="en-US" dirty="0">
                <a:latin typeface="+mn-ea"/>
              </a:rPr>
              <a:t> 같음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절대로 외부에 유출되지 않도록 관리해야 하기 </a:t>
            </a:r>
            <a:r>
              <a:rPr lang="ko-KR" altLang="en-US" dirty="0" smtClean="0">
                <a:latin typeface="+mn-ea"/>
              </a:rPr>
              <a:t>때문에 </a:t>
            </a:r>
            <a:r>
              <a:rPr lang="ko-KR" altLang="en-US" dirty="0">
                <a:latin typeface="+mn-ea"/>
              </a:rPr>
              <a:t>비밀키</a:t>
            </a:r>
            <a:r>
              <a:rPr lang="en-US" altLang="ko-KR" dirty="0">
                <a:latin typeface="+mn-ea"/>
              </a:rPr>
              <a:t>(Secret Key)</a:t>
            </a:r>
            <a:r>
              <a:rPr lang="ko-KR" altLang="en-US" dirty="0">
                <a:latin typeface="+mn-ea"/>
              </a:rPr>
              <a:t>라고도 부름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양쪽이 동일 키를 사용해 </a:t>
            </a:r>
            <a:r>
              <a:rPr lang="ko-KR" altLang="en-US" dirty="0" err="1">
                <a:latin typeface="+mn-ea"/>
              </a:rPr>
              <a:t>대칭키</a:t>
            </a:r>
            <a:r>
              <a:rPr lang="en-US" altLang="ko-KR" dirty="0">
                <a:latin typeface="+mn-ea"/>
              </a:rPr>
              <a:t>(Symmetric Key)</a:t>
            </a:r>
            <a:r>
              <a:rPr lang="ko-KR" altLang="en-US" dirty="0">
                <a:latin typeface="+mn-ea"/>
              </a:rPr>
              <a:t>로도 부름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외부 사용자에게 노출되지 않아야 하는 </a:t>
            </a:r>
            <a:r>
              <a:rPr lang="ko-KR" altLang="en-US" dirty="0" err="1">
                <a:latin typeface="+mn-ea"/>
              </a:rPr>
              <a:t>암호키로</a:t>
            </a:r>
            <a:r>
              <a:rPr lang="ko-KR" altLang="en-US" dirty="0">
                <a:latin typeface="+mn-ea"/>
              </a:rPr>
              <a:t> 암호화 하는 알고리즘을 </a:t>
            </a:r>
            <a:r>
              <a:rPr lang="ko-KR" altLang="en-US" dirty="0" err="1">
                <a:latin typeface="+mn-ea"/>
              </a:rPr>
              <a:t>비공개키</a:t>
            </a:r>
            <a:r>
              <a:rPr lang="ko-KR" altLang="en-US" dirty="0">
                <a:latin typeface="+mn-ea"/>
              </a:rPr>
              <a:t> 알고리즘이라 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미국 정부가 개발하여 여러 하드웨어와 소프트웨어에 사용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암호화를 </a:t>
            </a:r>
            <a:r>
              <a:rPr lang="en-US" altLang="ko-KR" dirty="0">
                <a:latin typeface="+mn-ea"/>
              </a:rPr>
              <a:t>64</a:t>
            </a:r>
            <a:r>
              <a:rPr lang="ko-KR" altLang="en-US" dirty="0">
                <a:latin typeface="+mn-ea"/>
              </a:rPr>
              <a:t>비트 단위로 수행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암호키의</a:t>
            </a:r>
            <a:r>
              <a:rPr lang="ko-KR" altLang="en-US" dirty="0">
                <a:latin typeface="+mn-ea"/>
              </a:rPr>
              <a:t> 크기는 </a:t>
            </a:r>
            <a:r>
              <a:rPr lang="en-US" altLang="ko-KR" dirty="0">
                <a:latin typeface="+mn-ea"/>
              </a:rPr>
              <a:t>56</a:t>
            </a:r>
            <a:r>
              <a:rPr lang="ko-KR" altLang="en-US" dirty="0">
                <a:latin typeface="+mn-ea"/>
              </a:rPr>
              <a:t>비트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동작방식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64</a:t>
            </a:r>
            <a:r>
              <a:rPr lang="ko-KR" altLang="en-US" dirty="0">
                <a:latin typeface="+mn-ea"/>
              </a:rPr>
              <a:t>비트인 데이터 블록을 </a:t>
            </a:r>
            <a:r>
              <a:rPr lang="en-US" altLang="ko-KR" dirty="0">
                <a:latin typeface="+mn-ea"/>
              </a:rPr>
              <a:t>32</a:t>
            </a:r>
            <a:r>
              <a:rPr lang="ko-KR" altLang="en-US" dirty="0">
                <a:latin typeface="+mn-ea"/>
              </a:rPr>
              <a:t>비트씩 나누어 독립적으로 처리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16</a:t>
            </a:r>
            <a:r>
              <a:rPr lang="ko-KR" altLang="en-US" dirty="0">
                <a:latin typeface="+mn-ea"/>
              </a:rPr>
              <a:t>단계의 암호화 과정과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단계의 위치 암호화 과정을 수행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32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암호화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 </a:t>
            </a:r>
            <a:r>
              <a:rPr lang="ko-KR" altLang="en-US" dirty="0" smtClean="0"/>
              <a:t>알고리즘 동작과정과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단계 암호화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47091" y="1362911"/>
            <a:ext cx="8676045" cy="5095039"/>
            <a:chOff x="2305330" y="1187171"/>
            <a:chExt cx="8676045" cy="5095039"/>
          </a:xfrm>
        </p:grpSpPr>
        <p:pic>
          <p:nvPicPr>
            <p:cNvPr id="6" name="Picture 4" descr="ch13-그림_0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612" b="3733"/>
            <a:stretch/>
          </p:blipFill>
          <p:spPr bwMode="auto">
            <a:xfrm>
              <a:off x="2305330" y="1187171"/>
              <a:ext cx="4001186" cy="5095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ch13-그림_0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712" y="1187171"/>
              <a:ext cx="4380663" cy="3474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840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암호화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공개키 알고리즘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암호화하는 키와 해독하는 키가 동일하지 않도록 고안된 방식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암호문을 작성할 때 사용하는 </a:t>
            </a:r>
            <a:r>
              <a:rPr lang="ko-KR" altLang="en-US" dirty="0" err="1">
                <a:latin typeface="+mn-ea"/>
              </a:rPr>
              <a:t>암호키가</a:t>
            </a:r>
            <a:r>
              <a:rPr lang="ko-KR" altLang="en-US" dirty="0">
                <a:latin typeface="+mn-ea"/>
              </a:rPr>
              <a:t> 외부에 공개되어도 </a:t>
            </a:r>
            <a:r>
              <a:rPr lang="ko-KR" altLang="en-US" dirty="0" err="1">
                <a:latin typeface="+mn-ea"/>
              </a:rPr>
              <a:t>해독키를</a:t>
            </a:r>
            <a:r>
              <a:rPr lang="ko-KR" altLang="en-US" dirty="0">
                <a:latin typeface="+mn-ea"/>
              </a:rPr>
              <a:t> 모르면 암호문 해독이 불가능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공개키</a:t>
            </a:r>
            <a:r>
              <a:rPr lang="en-US" altLang="ko-KR" dirty="0">
                <a:latin typeface="+mn-ea"/>
              </a:rPr>
              <a:t>(Public Key)</a:t>
            </a:r>
          </a:p>
          <a:p>
            <a:pPr lvl="2"/>
            <a:r>
              <a:rPr lang="ko-KR" altLang="en-US" dirty="0" err="1">
                <a:latin typeface="+mn-ea"/>
              </a:rPr>
              <a:t>원문서를</a:t>
            </a:r>
            <a:r>
              <a:rPr lang="ko-KR" altLang="en-US" dirty="0">
                <a:latin typeface="+mn-ea"/>
              </a:rPr>
              <a:t> 암호화하는데 사용하므로 원칙적으로 누구에게나 공개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따라서 송신자는 공개키로 </a:t>
            </a:r>
            <a:r>
              <a:rPr lang="ko-KR" altLang="en-US" dirty="0" err="1">
                <a:latin typeface="+mn-ea"/>
              </a:rPr>
              <a:t>원문서를</a:t>
            </a:r>
            <a:r>
              <a:rPr lang="ko-KR" altLang="en-US" dirty="0">
                <a:latin typeface="+mn-ea"/>
              </a:rPr>
              <a:t> 암호화 하여 전송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비공개키</a:t>
            </a:r>
            <a:r>
              <a:rPr lang="en-US" altLang="ko-KR" dirty="0">
                <a:latin typeface="+mn-ea"/>
              </a:rPr>
              <a:t>(Private Key)</a:t>
            </a:r>
          </a:p>
          <a:p>
            <a:pPr lvl="2"/>
            <a:r>
              <a:rPr lang="ko-KR" altLang="en-US" dirty="0">
                <a:latin typeface="+mn-ea"/>
              </a:rPr>
              <a:t>수신자가 암호문을 해독하기 위해 사용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공개키와</a:t>
            </a:r>
            <a:r>
              <a:rPr lang="ko-KR" altLang="en-US" dirty="0">
                <a:latin typeface="+mn-ea"/>
              </a:rPr>
              <a:t> 다른 값을 </a:t>
            </a:r>
            <a:r>
              <a:rPr lang="ko-KR" altLang="en-US" dirty="0" err="1">
                <a:latin typeface="+mn-ea"/>
              </a:rPr>
              <a:t>갖음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RSA</a:t>
            </a:r>
            <a:r>
              <a:rPr lang="ko-KR" altLang="en-US" dirty="0">
                <a:latin typeface="+mn-ea"/>
              </a:rPr>
              <a:t> 알고리즘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알고리즘 발명자인 </a:t>
            </a:r>
            <a:r>
              <a:rPr lang="en-US" altLang="ko-KR" dirty="0" err="1" smtClean="0">
                <a:latin typeface="+mn-ea"/>
              </a:rPr>
              <a:t>Rivest</a:t>
            </a:r>
            <a:r>
              <a:rPr lang="en-US" altLang="ko-KR" dirty="0">
                <a:latin typeface="+mn-ea"/>
              </a:rPr>
              <a:t>, Shamir, </a:t>
            </a:r>
            <a:r>
              <a:rPr lang="en-US" altLang="ko-KR" dirty="0" smtClean="0">
                <a:latin typeface="+mn-ea"/>
              </a:rPr>
              <a:t>Adelman</a:t>
            </a:r>
            <a:r>
              <a:rPr lang="ko-KR" altLang="en-US" dirty="0" smtClean="0">
                <a:latin typeface="+mn-ea"/>
              </a:rPr>
              <a:t>의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첫 </a:t>
            </a:r>
            <a:r>
              <a:rPr lang="ko-KR" altLang="en-US" dirty="0">
                <a:latin typeface="+mn-ea"/>
              </a:rPr>
              <a:t>글자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공개키와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비공개키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조합을 발생시키는 </a:t>
            </a:r>
            <a:r>
              <a:rPr lang="ko-KR" altLang="en-US" dirty="0">
                <a:latin typeface="+mn-ea"/>
              </a:rPr>
              <a:t>방법을 제시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6" name="Picture 5" descr="ch13-그림_0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4"/>
          <a:stretch/>
        </p:blipFill>
        <p:spPr bwMode="auto">
          <a:xfrm>
            <a:off x="6684636" y="4081686"/>
            <a:ext cx="499028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32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암호화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전자서명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인터넷 환경에서 특정 사용자를 인증하는 목적으로 사용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특정인이 진짜 그 사람인지를 확인하는 절차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RSA </a:t>
            </a:r>
            <a:r>
              <a:rPr lang="ko-KR" altLang="en-US" dirty="0">
                <a:latin typeface="+mn-ea"/>
              </a:rPr>
              <a:t>알고리즘과 반대 원리로 동작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비공개키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원문서의 </a:t>
            </a:r>
            <a:r>
              <a:rPr lang="ko-KR" altLang="en-US" dirty="0">
                <a:latin typeface="+mn-ea"/>
              </a:rPr>
              <a:t>암호화 </a:t>
            </a:r>
            <a:r>
              <a:rPr lang="ko-KR" altLang="en-US" dirty="0" smtClean="0">
                <a:latin typeface="+mn-ea"/>
              </a:rPr>
              <a:t>용도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특정인만 암호화 과정 수행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</a:rPr>
              <a:t>공개키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암호문 해독 용도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모든 사람이 해독 과정 수행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암호화 </a:t>
            </a:r>
            <a:r>
              <a:rPr lang="ko-KR" altLang="en-US" dirty="0">
                <a:latin typeface="+mn-ea"/>
              </a:rPr>
              <a:t>과정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단계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전자서명 알고리즘으로 인증 정보를 </a:t>
            </a:r>
            <a:r>
              <a:rPr lang="ko-KR" altLang="en-US" dirty="0" smtClean="0">
                <a:latin typeface="+mn-ea"/>
              </a:rPr>
              <a:t>암호화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사용자 인증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단계</a:t>
            </a:r>
            <a:r>
              <a:rPr lang="en-US" altLang="ko-KR" dirty="0">
                <a:latin typeface="+mn-ea"/>
              </a:rPr>
              <a:t>: RSA </a:t>
            </a:r>
            <a:r>
              <a:rPr lang="ko-KR" altLang="en-US" dirty="0">
                <a:latin typeface="+mn-ea"/>
              </a:rPr>
              <a:t>알고리즘으로 전자 서명 정보를 </a:t>
            </a:r>
            <a:r>
              <a:rPr lang="ko-KR" altLang="en-US" dirty="0" smtClean="0">
                <a:latin typeface="+mn-ea"/>
              </a:rPr>
              <a:t>암호화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전송 보안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해독 과정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단계</a:t>
            </a:r>
            <a:r>
              <a:rPr lang="en-US" altLang="ko-KR" dirty="0">
                <a:latin typeface="+mn-ea"/>
              </a:rPr>
              <a:t>: RSA </a:t>
            </a:r>
            <a:r>
              <a:rPr lang="ko-KR" altLang="en-US" dirty="0">
                <a:latin typeface="+mn-ea"/>
              </a:rPr>
              <a:t>알고리즘으로 전자 서명 정보를 해독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단계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전자 서명 알고리즘을 인증 정보 해독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Picture 5" descr="ch13-그림_0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" b="9079"/>
          <a:stretch/>
        </p:blipFill>
        <p:spPr bwMode="auto">
          <a:xfrm>
            <a:off x="7669427" y="791936"/>
            <a:ext cx="4522573" cy="21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h13-그림_0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6643" r="1197" b="16171"/>
          <a:stretch/>
        </p:blipFill>
        <p:spPr bwMode="auto">
          <a:xfrm>
            <a:off x="7453060" y="3416135"/>
            <a:ext cx="4658657" cy="129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h13-그림_0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" b="18246"/>
          <a:stretch/>
        </p:blipFill>
        <p:spPr bwMode="auto">
          <a:xfrm>
            <a:off x="7401038" y="5281003"/>
            <a:ext cx="4762700" cy="1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33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보안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보안 프로토콜의 개요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인터넷은 전세계적으로 연결된 거대한 통신망으로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송신자가 전송한 데이터가 수신자에게 전달되는 과정에서 여러 호스트와 매체를 통함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중간에 위치한 호스트의 보안 등급이 낮게 설정된 경우 위험에 노출될 가능성이 높아짐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위협요소의 종류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전송 데이터를 중간에서 감청하거나 임의로 변경하는 경우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호스트 데이터에 </a:t>
            </a:r>
            <a:r>
              <a:rPr lang="ko-KR" altLang="en-US" dirty="0" err="1">
                <a:latin typeface="+mn-ea"/>
              </a:rPr>
              <a:t>위해를</a:t>
            </a:r>
            <a:r>
              <a:rPr lang="ko-KR" altLang="en-US" dirty="0">
                <a:latin typeface="+mn-ea"/>
              </a:rPr>
              <a:t> 가하는 등 직접적으로 호스트 내부에 침입하는 경우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과도한 </a:t>
            </a:r>
            <a:r>
              <a:rPr lang="ko-KR" altLang="en-US" dirty="0" err="1">
                <a:latin typeface="+mn-ea"/>
              </a:rPr>
              <a:t>트래픽을</a:t>
            </a:r>
            <a:r>
              <a:rPr lang="ko-KR" altLang="en-US" dirty="0">
                <a:latin typeface="+mn-ea"/>
              </a:rPr>
              <a:t> 발생시켜 특정 호스트의 통신을 방해하는 경우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* </a:t>
            </a:r>
            <a:r>
              <a:rPr lang="ko-KR" altLang="en-US" dirty="0" smtClean="0">
                <a:latin typeface="+mn-ea"/>
              </a:rPr>
              <a:t>감청이란</a:t>
            </a:r>
            <a:r>
              <a:rPr lang="en-US" altLang="ko-KR" dirty="0" smtClean="0">
                <a:latin typeface="+mn-ea"/>
              </a:rPr>
              <a:t>?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 smtClean="0">
                <a:latin typeface="+mn-ea"/>
              </a:rPr>
              <a:t>허가받지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않은 자가 직간접적인 방법으로 전송중인 데이터를 얻어내는 것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얻어낸 </a:t>
            </a:r>
            <a:r>
              <a:rPr lang="ko-KR" altLang="en-US" dirty="0">
                <a:latin typeface="+mn-ea"/>
              </a:rPr>
              <a:t>정보를 변경한 후 이를 통신 과정에 입력함으로써 송수신 호스트의 통신 내용을 왜곡하는 것도 넓은 의미에서 감청에 포함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전통적으로 </a:t>
            </a:r>
            <a:r>
              <a:rPr lang="ko-KR" altLang="en-US" dirty="0">
                <a:latin typeface="+mn-ea"/>
              </a:rPr>
              <a:t>감청의 가장 일반적인 형태는 유선의 통신 선로에서 이루어짐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휴대폰의 </a:t>
            </a:r>
            <a:r>
              <a:rPr lang="ko-KR" altLang="en-US" dirty="0">
                <a:latin typeface="+mn-ea"/>
              </a:rPr>
              <a:t>무선 데이터는 무선 신호가 넓은 범위로 </a:t>
            </a:r>
            <a:r>
              <a:rPr lang="ko-KR" altLang="en-US" dirty="0" smtClean="0">
                <a:latin typeface="+mn-ea"/>
              </a:rPr>
              <a:t>전파되므로 물리적 </a:t>
            </a:r>
            <a:r>
              <a:rPr lang="ko-KR" altLang="en-US" dirty="0">
                <a:latin typeface="+mn-ea"/>
              </a:rPr>
              <a:t>감청이 훨씬 </a:t>
            </a:r>
            <a:r>
              <a:rPr lang="ko-KR" altLang="en-US" dirty="0" smtClean="0">
                <a:latin typeface="+mn-ea"/>
              </a:rPr>
              <a:t>용이한 편</a:t>
            </a:r>
            <a:endParaRPr lang="en-US" altLang="ko-KR" sz="15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66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보안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보안 공격의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소극적 공격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시스템으로부터 정보를 획득하거나 사용하려는 시도로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자원에 영향을 </a:t>
            </a:r>
            <a:r>
              <a:rPr lang="ko-KR" altLang="en-US" dirty="0" err="1" smtClean="0"/>
              <a:t>끼지지</a:t>
            </a:r>
            <a:r>
              <a:rPr lang="ko-KR" altLang="en-US" dirty="0" smtClean="0"/>
              <a:t> 않는 공격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전송 정보에 대한 도청이나 감시를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중인 정보를 취득하는 것이 목적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적극적 공격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자원을 변경하거나 시스템의 작동에 영향을 끼치는 공격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수정하거나 가짜 데이터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만드는 행위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13082" y="2152045"/>
            <a:ext cx="10147265" cy="2945797"/>
            <a:chOff x="798898" y="2165121"/>
            <a:chExt cx="10147265" cy="294579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"/>
            <a:stretch>
              <a:fillRect/>
            </a:stretch>
          </p:blipFill>
          <p:spPr bwMode="auto">
            <a:xfrm>
              <a:off x="798898" y="2188946"/>
              <a:ext cx="4983596" cy="2898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339" y="2165121"/>
              <a:ext cx="4929824" cy="2945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89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보안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암호화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데이터 링크 계층 암호화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전송 미디어에서의 감청 위협으로부터 데이터를 안전하게 보호하는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방법에는 </a:t>
            </a:r>
            <a:r>
              <a:rPr lang="ko-KR" altLang="en-US" dirty="0">
                <a:latin typeface="+mn-ea"/>
              </a:rPr>
              <a:t>물리 계층에서 데이터를 </a:t>
            </a:r>
            <a:r>
              <a:rPr lang="ko-KR" altLang="en-US" dirty="0" smtClean="0">
                <a:latin typeface="+mn-ea"/>
              </a:rPr>
              <a:t>송신하기 전에 암호화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응용 </a:t>
            </a:r>
            <a:r>
              <a:rPr lang="ko-KR" altLang="en-US" dirty="0">
                <a:latin typeface="+mn-ea"/>
              </a:rPr>
              <a:t>계층 암호화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데이터 링크 계층 암호화는 네트워크 계층에서 암호화가 되지 않기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때문에 </a:t>
            </a:r>
            <a:r>
              <a:rPr lang="ko-KR" altLang="en-US" dirty="0" err="1">
                <a:latin typeface="+mn-ea"/>
              </a:rPr>
              <a:t>라우터에서</a:t>
            </a:r>
            <a:r>
              <a:rPr lang="ko-KR" altLang="en-US" dirty="0">
                <a:latin typeface="+mn-ea"/>
              </a:rPr>
              <a:t> 보안이 되지 않음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라우터를</a:t>
            </a:r>
            <a:r>
              <a:rPr lang="ko-KR" altLang="en-US" dirty="0">
                <a:latin typeface="+mn-ea"/>
              </a:rPr>
              <a:t> 포함한 전송 호스트 내부에서는 보안을 지원하지 않고</a:t>
            </a:r>
            <a:r>
              <a:rPr lang="en-US" altLang="ko-KR" dirty="0">
                <a:latin typeface="+mn-ea"/>
              </a:rPr>
              <a:t>,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호스트와 </a:t>
            </a:r>
            <a:r>
              <a:rPr lang="ko-KR" altLang="en-US" dirty="0">
                <a:latin typeface="+mn-ea"/>
              </a:rPr>
              <a:t>호스트 사이의 전송 과정에서만 보안이 유지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Picture 4" descr="ch13-그림_0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9" b="8006"/>
          <a:stretch/>
        </p:blipFill>
        <p:spPr bwMode="auto">
          <a:xfrm>
            <a:off x="8561160" y="677636"/>
            <a:ext cx="3388595" cy="296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h13-그림_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" b="9109"/>
          <a:stretch/>
        </p:blipFill>
        <p:spPr bwMode="auto">
          <a:xfrm>
            <a:off x="8561160" y="3755424"/>
            <a:ext cx="3388595" cy="307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1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보안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트래픽</a:t>
            </a:r>
            <a:r>
              <a:rPr lang="ko-KR" altLang="en-US" dirty="0">
                <a:latin typeface="+mn-ea"/>
              </a:rPr>
              <a:t> 제어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특정 호스트가 누구와 통신을 많이 하는지에 대한 정보도 네트워크 보안에 포함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무의미한 가공 데이터를 여러 호스트에서 주기적으로 발생시켜 통계자료에 혼선을 주는 방법으로 </a:t>
            </a:r>
            <a:r>
              <a:rPr lang="ko-KR" altLang="en-US" dirty="0" err="1">
                <a:latin typeface="+mn-ea"/>
              </a:rPr>
              <a:t>통신량</a:t>
            </a:r>
            <a:r>
              <a:rPr lang="ko-KR" altLang="en-US" dirty="0">
                <a:latin typeface="+mn-ea"/>
              </a:rPr>
              <a:t> 분석을 방해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방화벽</a:t>
            </a:r>
            <a:r>
              <a:rPr lang="en-US" altLang="ko-KR" dirty="0">
                <a:latin typeface="+mn-ea"/>
              </a:rPr>
              <a:t>(Firewall)</a:t>
            </a:r>
          </a:p>
          <a:p>
            <a:pPr lvl="1"/>
            <a:r>
              <a:rPr lang="ko-KR" altLang="en-US" dirty="0">
                <a:latin typeface="+mn-ea"/>
              </a:rPr>
              <a:t>개방적인 공중 </a:t>
            </a:r>
            <a:r>
              <a:rPr lang="ko-KR" altLang="en-US" dirty="0" err="1">
                <a:latin typeface="+mn-ea"/>
              </a:rPr>
              <a:t>인터넷망과</a:t>
            </a:r>
            <a:r>
              <a:rPr lang="ko-KR" altLang="en-US" dirty="0">
                <a:latin typeface="+mn-ea"/>
              </a:rPr>
              <a:t> 제한된 사용자 그룹에게 허가된 </a:t>
            </a:r>
            <a:r>
              <a:rPr lang="ko-KR" altLang="en-US" dirty="0" err="1">
                <a:latin typeface="+mn-ea"/>
              </a:rPr>
              <a:t>사설망</a:t>
            </a:r>
            <a:r>
              <a:rPr lang="ko-KR" altLang="en-US" dirty="0">
                <a:latin typeface="+mn-ea"/>
              </a:rPr>
              <a:t> 사이에 보안 기능을 </a:t>
            </a:r>
            <a:r>
              <a:rPr lang="ko-KR" altLang="en-US" dirty="0" smtClean="0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패킷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필터링</a:t>
            </a:r>
            <a:r>
              <a:rPr lang="ko-KR" altLang="en-US" dirty="0">
                <a:latin typeface="+mn-ea"/>
              </a:rPr>
              <a:t> 방식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방화벽이 </a:t>
            </a:r>
            <a:r>
              <a:rPr lang="ko-KR" altLang="en-US" dirty="0" err="1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헤더를 검색하거나 필요에 따라서 내용까지 검색하여 적절하지 못한 </a:t>
            </a:r>
            <a:r>
              <a:rPr lang="ko-KR" altLang="en-US" dirty="0" err="1">
                <a:latin typeface="+mn-ea"/>
              </a:rPr>
              <a:t>패킷을</a:t>
            </a:r>
            <a:r>
              <a:rPr lang="ko-KR" altLang="en-US" dirty="0">
                <a:latin typeface="+mn-ea"/>
              </a:rPr>
              <a:t> 배제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보통은 </a:t>
            </a:r>
            <a:r>
              <a:rPr lang="ko-KR" altLang="en-US" dirty="0" err="1">
                <a:latin typeface="+mn-ea"/>
              </a:rPr>
              <a:t>라우터에서</a:t>
            </a:r>
            <a:r>
              <a:rPr lang="ko-KR" altLang="en-US" dirty="0">
                <a:latin typeface="+mn-ea"/>
              </a:rPr>
              <a:t> 이루어짐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의심스러운 행위를 하는 사용자를 감시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사설 망을 외부로부터 보호하는 가장 간단한 방법은 외부 망을 완전히 끊어버리는 것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6" name="Picture 4" descr="ch13-그림_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9" r="18" b="21064"/>
          <a:stretch/>
        </p:blipFill>
        <p:spPr bwMode="auto">
          <a:xfrm>
            <a:off x="3832650" y="3469519"/>
            <a:ext cx="4504928" cy="92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13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보안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>
                <a:latin typeface="+mn-ea"/>
              </a:rPr>
              <a:t>라우터를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이용한 방화벽 구현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인터넷에 연결된 모든 </a:t>
            </a:r>
            <a:r>
              <a:rPr lang="ko-KR" altLang="en-US" dirty="0" smtClean="0">
                <a:latin typeface="+mn-ea"/>
              </a:rPr>
              <a:t>호스트는 </a:t>
            </a:r>
            <a:r>
              <a:rPr lang="ko-KR" altLang="en-US" dirty="0">
                <a:latin typeface="+mn-ea"/>
              </a:rPr>
              <a:t>외부 통신망과 연결하기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위해 </a:t>
            </a:r>
            <a:r>
              <a:rPr lang="ko-KR" altLang="en-US" dirty="0">
                <a:latin typeface="+mn-ea"/>
              </a:rPr>
              <a:t>반드시 </a:t>
            </a:r>
            <a:r>
              <a:rPr lang="ko-KR" altLang="en-US" dirty="0" err="1">
                <a:latin typeface="+mn-ea"/>
              </a:rPr>
              <a:t>라우터의</a:t>
            </a:r>
            <a:r>
              <a:rPr lang="ko-KR" altLang="en-US" dirty="0">
                <a:latin typeface="+mn-ea"/>
              </a:rPr>
              <a:t> 중개 과정을 거쳐야 함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네트워크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계층과 전송 계층의 헤더 정보에 기초하여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보안 </a:t>
            </a:r>
            <a:r>
              <a:rPr lang="ko-KR" altLang="en-US" dirty="0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간단하면서도 매우 효과적인 </a:t>
            </a:r>
            <a:r>
              <a:rPr lang="ko-KR" altLang="en-US" dirty="0" smtClean="0">
                <a:latin typeface="+mn-ea"/>
              </a:rPr>
              <a:t>방법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</a:rPr>
              <a:t>라우터</a:t>
            </a:r>
            <a:r>
              <a:rPr lang="ko-KR" altLang="en-US" dirty="0" smtClean="0">
                <a:latin typeface="+mn-ea"/>
              </a:rPr>
              <a:t> 방화벽의 사용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외부의 </a:t>
            </a:r>
            <a:r>
              <a:rPr lang="ko-KR" altLang="en-US" dirty="0">
                <a:latin typeface="+mn-ea"/>
              </a:rPr>
              <a:t>특정 호스트가 </a:t>
            </a:r>
            <a:r>
              <a:rPr lang="ko-KR" altLang="en-US" dirty="0" err="1">
                <a:latin typeface="+mn-ea"/>
              </a:rPr>
              <a:t>스팸</a:t>
            </a:r>
            <a:r>
              <a:rPr lang="ko-KR" altLang="en-US" dirty="0">
                <a:latin typeface="+mn-ea"/>
              </a:rPr>
              <a:t> 메일을 보낼 때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내부 사용자가 불법 사이트에 접근한 것 </a:t>
            </a:r>
            <a:r>
              <a:rPr lang="ko-KR" altLang="en-US" dirty="0" smtClean="0">
                <a:latin typeface="+mn-ea"/>
              </a:rPr>
              <a:t>차단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IP </a:t>
            </a:r>
            <a:r>
              <a:rPr lang="ko-KR" altLang="en-US" dirty="0">
                <a:latin typeface="+mn-ea"/>
              </a:rPr>
              <a:t>주소 뿐만 아니라 포트 번호를 이용한 응용 프로그램에 대한 접근도 차단이 </a:t>
            </a:r>
            <a:r>
              <a:rPr lang="ko-KR" altLang="en-US" dirty="0" smtClean="0">
                <a:latin typeface="+mn-ea"/>
              </a:rPr>
              <a:t>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프록시</a:t>
            </a:r>
            <a:r>
              <a:rPr lang="en-US" altLang="ko-KR" dirty="0">
                <a:latin typeface="+mn-ea"/>
              </a:rPr>
              <a:t>(Proxy)</a:t>
            </a:r>
            <a:r>
              <a:rPr lang="ko-KR" altLang="en-US" dirty="0">
                <a:latin typeface="+mn-ea"/>
              </a:rPr>
              <a:t>를 이용한 방화벽 구현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프록시는</a:t>
            </a:r>
            <a:r>
              <a:rPr lang="ko-KR" altLang="en-US" dirty="0">
                <a:latin typeface="+mn-ea"/>
              </a:rPr>
              <a:t> 응용 환경에서 적절하게 처리할 수 있는 정보만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수신하도록 </a:t>
            </a:r>
            <a:r>
              <a:rPr lang="ko-KR" altLang="en-US" dirty="0">
                <a:latin typeface="+mn-ea"/>
              </a:rPr>
              <a:t>가상의 응용프로그램을 시뮬레이션 하는 방화벽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내부 네트워크의 호스트에는 외부 네트워크의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응용 </a:t>
            </a:r>
            <a:r>
              <a:rPr lang="ko-KR" altLang="en-US" dirty="0">
                <a:latin typeface="+mn-ea"/>
              </a:rPr>
              <a:t>연결처럼 보이고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외부 네트워크에서는 </a:t>
            </a:r>
            <a:endParaRPr lang="en-US" altLang="ko-KR" dirty="0" smtClean="0">
              <a:latin typeface="+mn-ea"/>
            </a:endParaRPr>
          </a:p>
          <a:p>
            <a:pPr marL="914400" lvl="2" indent="0">
              <a:buNone/>
            </a:pPr>
            <a:r>
              <a:rPr lang="ko-KR" altLang="en-US" dirty="0" smtClean="0">
                <a:latin typeface="+mn-ea"/>
              </a:rPr>
              <a:t>내부 </a:t>
            </a:r>
            <a:r>
              <a:rPr lang="ko-KR" altLang="en-US" dirty="0">
                <a:latin typeface="+mn-ea"/>
              </a:rPr>
              <a:t>네트워크의 응용 연결처럼 보임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6" name="Picture 5" descr="ch13-그림_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42"/>
          <a:stretch/>
        </p:blipFill>
        <p:spPr bwMode="auto">
          <a:xfrm>
            <a:off x="7397350" y="923346"/>
            <a:ext cx="4794650" cy="157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h13-그림_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18" b="11905"/>
          <a:stretch/>
        </p:blipFill>
        <p:spPr bwMode="auto">
          <a:xfrm>
            <a:off x="7424158" y="4037659"/>
            <a:ext cx="4767842" cy="2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7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</a:t>
            </a:r>
            <a:r>
              <a:rPr lang="en-US" altLang="ko-KR" dirty="0" smtClean="0">
                <a:solidFill>
                  <a:schemeClr val="bg1"/>
                </a:solidFill>
              </a:rPr>
              <a:t>!!</a:t>
            </a:r>
            <a:r>
              <a:rPr lang="ko-KR" altLang="en-US" dirty="0" smtClean="0">
                <a:solidFill>
                  <a:schemeClr val="bg1"/>
                </a:solidFill>
              </a:rPr>
              <a:t>싸</a:t>
            </a:r>
            <a:r>
              <a:rPr lang="en-US" altLang="ko-KR" dirty="0" smtClean="0">
                <a:solidFill>
                  <a:schemeClr val="bg1"/>
                </a:solidFill>
              </a:rPr>
              <a:t>!! </a:t>
            </a:r>
            <a:r>
              <a:rPr lang="ko-KR" altLang="en-US" dirty="0" smtClean="0">
                <a:solidFill>
                  <a:schemeClr val="bg1"/>
                </a:solidFill>
              </a:rPr>
              <a:t>끝</a:t>
            </a:r>
            <a:r>
              <a:rPr lang="en-US" altLang="ko-KR" dirty="0" smtClean="0">
                <a:solidFill>
                  <a:schemeClr val="bg1"/>
                </a:solidFill>
              </a:rPr>
              <a:t>~~~~~~ </a:t>
            </a:r>
            <a:r>
              <a:rPr lang="ko-KR" altLang="en-US" dirty="0" smtClean="0">
                <a:solidFill>
                  <a:schemeClr val="bg1"/>
                </a:solidFill>
              </a:rPr>
              <a:t>이제 끝났다</a:t>
            </a:r>
            <a:r>
              <a:rPr lang="en-US" altLang="ko-KR" dirty="0" smtClean="0">
                <a:solidFill>
                  <a:schemeClr val="bg1"/>
                </a:solidFill>
              </a:rPr>
              <a:t>!!!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4048" y="2644463"/>
            <a:ext cx="10362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한</a:t>
            </a:r>
            <a:r>
              <a:rPr lang="en-US" altLang="ko-K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ko-KR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학기 동안 고생 많으셨습니다</a:t>
            </a:r>
            <a:r>
              <a:rPr lang="en-US" altLang="ko-KR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!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보안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842157" y="1038933"/>
            <a:ext cx="8485914" cy="5172020"/>
            <a:chOff x="323528" y="857231"/>
            <a:chExt cx="8485914" cy="51720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0"/>
            <a:stretch>
              <a:fillRect/>
            </a:stretch>
          </p:blipFill>
          <p:spPr bwMode="auto">
            <a:xfrm>
              <a:off x="323528" y="857233"/>
              <a:ext cx="4049889" cy="2427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11" y="857231"/>
              <a:ext cx="4205731" cy="2524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26" y="3377777"/>
              <a:ext cx="4155074" cy="2499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871" y="3261713"/>
              <a:ext cx="3983577" cy="2767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보안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시스템의 적절한 보안이나 데이터 전송의 보안을 보장하는 통신 개방 시스템의 프로토콜 계층에서 제공되는 서비스</a:t>
            </a:r>
            <a:endParaRPr lang="en-US" altLang="ko-KR" dirty="0" smtClean="0"/>
          </a:p>
          <a:p>
            <a:r>
              <a:rPr lang="ko-KR" altLang="en-US" dirty="0" smtClean="0"/>
              <a:t>시스템 자원 보호를 위해 시스템이 제공하는 처리 서비스나 통신 서비스</a:t>
            </a:r>
            <a:endParaRPr lang="en-US" altLang="ko-KR" dirty="0" smtClean="0"/>
          </a:p>
          <a:p>
            <a:r>
              <a:rPr lang="ko-KR" altLang="en-US" dirty="0" smtClean="0"/>
              <a:t>보안 정책을 구현하고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메커니즘에 의해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</a:t>
            </a:r>
          </a:p>
          <a:p>
            <a:pPr lvl="1"/>
            <a:r>
              <a:rPr lang="ko-KR" altLang="en-US" dirty="0" smtClean="0"/>
              <a:t>통신 개체가 주장하는 것처럼 정말 그 당사자인지를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대등 개체 인증</a:t>
            </a:r>
            <a:r>
              <a:rPr lang="en-US" altLang="ko-KR" dirty="0" smtClean="0"/>
              <a:t>(Peer Entity Authentication)</a:t>
            </a:r>
          </a:p>
          <a:p>
            <a:pPr lvl="2"/>
            <a:r>
              <a:rPr lang="ko-KR" altLang="en-US" dirty="0" smtClean="0"/>
              <a:t>연결하고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개체의 신분에 대한 확신을 주기 위해서 논리적 연결에서 사용하는 인증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 인증</a:t>
            </a:r>
            <a:r>
              <a:rPr lang="en-US" altLang="ko-KR" dirty="0" smtClean="0"/>
              <a:t>(Data Origin Authentication)</a:t>
            </a:r>
          </a:p>
          <a:p>
            <a:pPr lvl="2"/>
            <a:r>
              <a:rPr lang="ko-KR" altLang="en-US" dirty="0" err="1" smtClean="0"/>
              <a:t>비연결</a:t>
            </a:r>
            <a:r>
              <a:rPr lang="ko-KR" altLang="en-US" dirty="0" smtClean="0"/>
              <a:t> 전송에서 수신된 데이터의 출처가 정말 주장하고 있는 곳에서 온 것인지 확인시켜주는 인증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접근제어</a:t>
            </a:r>
            <a:r>
              <a:rPr lang="en-US" altLang="ko-KR" dirty="0" smtClean="0"/>
              <a:t>(Access Control)</a:t>
            </a:r>
          </a:p>
          <a:p>
            <a:pPr lvl="1"/>
            <a:r>
              <a:rPr lang="ko-KR" altLang="en-US" dirty="0" smtClean="0"/>
              <a:t>자원을 불법적으로 사용하지 못하도록 방지하는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조건하에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자원을 사용하도록 하는지 등 자원에 대한 접근을 제한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8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795" y="791935"/>
            <a:ext cx="11892640" cy="579833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기밀성</a:t>
            </a:r>
            <a:r>
              <a:rPr lang="en-US" altLang="ko-KR" dirty="0" smtClean="0"/>
              <a:t>(Data Confidentiality)</a:t>
            </a:r>
          </a:p>
          <a:p>
            <a:pPr lvl="1"/>
            <a:r>
              <a:rPr lang="ko-KR" altLang="en-US" dirty="0">
                <a:latin typeface="+mn-ea"/>
              </a:rPr>
              <a:t>연결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기밀성</a:t>
            </a:r>
            <a:r>
              <a:rPr lang="en-US" altLang="ko-KR" dirty="0">
                <a:latin typeface="+mn-ea"/>
              </a:rPr>
              <a:t>(Connection Confidentiality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모든 사용자 데이터에 대한 보호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비연결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기밀성</a:t>
            </a:r>
            <a:r>
              <a:rPr lang="en-US" altLang="ko-KR" dirty="0">
                <a:latin typeface="+mn-ea"/>
              </a:rPr>
              <a:t>(Connectionless Confidentiality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</a:rPr>
              <a:t>단일 데이터 블록 안의 모든 사용자 데이터에 대한 보호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선별된 </a:t>
            </a:r>
            <a:r>
              <a:rPr lang="ko-KR" altLang="en-US" dirty="0">
                <a:latin typeface="+mn-ea"/>
              </a:rPr>
              <a:t>필드 기밀성</a:t>
            </a:r>
            <a:r>
              <a:rPr lang="en-US" altLang="ko-KR" dirty="0">
                <a:latin typeface="+mn-ea"/>
              </a:rPr>
              <a:t>(Selective field Confidentiality)</a:t>
            </a:r>
          </a:p>
          <a:p>
            <a:pPr lvl="2"/>
            <a:r>
              <a:rPr lang="ko-KR" altLang="en-US" dirty="0">
                <a:latin typeface="+mn-ea"/>
              </a:rPr>
              <a:t>연결이나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단일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 블록의 사용자 데이터 안의 선별된 필드에 대한 보호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트래픽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플로우</a:t>
            </a:r>
            <a:r>
              <a:rPr lang="ko-KR" altLang="en-US" dirty="0">
                <a:latin typeface="+mn-ea"/>
              </a:rPr>
              <a:t> 기밀성</a:t>
            </a:r>
            <a:r>
              <a:rPr lang="en-US" altLang="ko-KR" dirty="0">
                <a:latin typeface="+mn-ea"/>
              </a:rPr>
              <a:t>(Traffic Flow Confidentiality)</a:t>
            </a:r>
          </a:p>
          <a:p>
            <a:pPr lvl="2"/>
            <a:r>
              <a:rPr lang="ko-KR" altLang="en-US" dirty="0" err="1">
                <a:latin typeface="+mn-ea"/>
              </a:rPr>
              <a:t>트래픽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플로우를</a:t>
            </a:r>
            <a:r>
              <a:rPr lang="ko-KR" altLang="en-US" dirty="0">
                <a:latin typeface="+mn-ea"/>
              </a:rPr>
              <a:t> 관찰하여 정보를 가로채려는 경우에 대한 </a:t>
            </a:r>
            <a:r>
              <a:rPr lang="ko-KR" altLang="en-US" dirty="0" smtClean="0">
                <a:latin typeface="+mn-ea"/>
              </a:rPr>
              <a:t>보호</a:t>
            </a:r>
            <a:endParaRPr lang="en-US" altLang="ko-KR" dirty="0" smtClean="0">
              <a:latin typeface="+mn-ea"/>
            </a:endParaRPr>
          </a:p>
          <a:p>
            <a:pPr lvl="6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en-US" altLang="ko-KR" dirty="0">
                <a:latin typeface="+mn-ea"/>
              </a:rPr>
              <a:t>(Data Integrity)</a:t>
            </a:r>
          </a:p>
          <a:p>
            <a:pPr lvl="1"/>
            <a:r>
              <a:rPr lang="ko-KR" altLang="en-US" dirty="0">
                <a:latin typeface="+mn-ea"/>
              </a:rPr>
              <a:t>수신된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데이터가 인증된 개체가 보낸 것과 정확히 일치하는지에 대한 확신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제거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혹은 재전송이 없음을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복구 가능 연결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en-US" altLang="ko-KR" dirty="0">
                <a:latin typeface="+mn-ea"/>
              </a:rPr>
              <a:t>(Connection Integrity with Recovery)</a:t>
            </a:r>
          </a:p>
          <a:p>
            <a:pPr lvl="2"/>
            <a:r>
              <a:rPr lang="ko-KR" altLang="en-US" dirty="0" err="1">
                <a:latin typeface="+mn-ea"/>
              </a:rPr>
              <a:t>연결시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사용자 데이터의 </a:t>
            </a:r>
            <a:r>
              <a:rPr lang="ko-KR" altLang="en-US" dirty="0" err="1">
                <a:latin typeface="+mn-ea"/>
              </a:rPr>
              <a:t>무결성을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제공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데이터를 복구할 때 전체적인 데이터 열 안의 모든 데이터에 대한 수정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추가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제거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혹은 재전송이 있었는지를 감지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Data Intelligence Laboratory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보안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795" y="791935"/>
            <a:ext cx="11892640" cy="6066065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>
                <a:latin typeface="+mn-ea"/>
              </a:rPr>
              <a:t>복구 </a:t>
            </a:r>
            <a:r>
              <a:rPr lang="ko-KR" altLang="en-US" dirty="0">
                <a:latin typeface="+mn-ea"/>
              </a:rPr>
              <a:t>없는 연결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en-US" altLang="ko-KR" dirty="0">
                <a:latin typeface="+mn-ea"/>
              </a:rPr>
              <a:t>(connection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Integrity without Recovery)</a:t>
            </a:r>
          </a:p>
          <a:p>
            <a:pPr lvl="2"/>
            <a:r>
              <a:rPr lang="ko-KR" altLang="en-US" dirty="0">
                <a:latin typeface="+mn-ea"/>
              </a:rPr>
              <a:t>위와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동일하나 복구하지 않고 탐지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선별된 필드 연결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en-US" altLang="ko-KR" dirty="0">
                <a:latin typeface="+mn-ea"/>
              </a:rPr>
              <a:t>(Selective Field Connection Integrity)</a:t>
            </a:r>
          </a:p>
          <a:p>
            <a:pPr lvl="2"/>
            <a:r>
              <a:rPr lang="ko-KR" altLang="en-US" dirty="0" err="1">
                <a:latin typeface="+mn-ea"/>
              </a:rPr>
              <a:t>연결시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전송되는 데이터 블록의 사용자 데이터 안의 선별된 필드들의 </a:t>
            </a:r>
            <a:r>
              <a:rPr lang="ko-KR" altLang="en-US" dirty="0" err="1">
                <a:latin typeface="+mn-ea"/>
              </a:rPr>
              <a:t>무결성을</a:t>
            </a:r>
            <a:r>
              <a:rPr lang="ko-KR" altLang="en-US" dirty="0">
                <a:latin typeface="+mn-ea"/>
              </a:rPr>
              <a:t> 제공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선별된 필드의 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제거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재전송이 있었는지를 판단할 수 있는 형태를 </a:t>
            </a:r>
            <a:r>
              <a:rPr lang="ko-KR" altLang="en-US" dirty="0" smtClean="0">
                <a:latin typeface="+mn-ea"/>
              </a:rPr>
              <a:t>취함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비연결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en-US" altLang="ko-KR" dirty="0">
                <a:latin typeface="+mn-ea"/>
              </a:rPr>
              <a:t>(Connectionless Integrity)</a:t>
            </a:r>
          </a:p>
          <a:p>
            <a:pPr lvl="2"/>
            <a:r>
              <a:rPr lang="ko-KR" altLang="en-US" dirty="0">
                <a:latin typeface="+mn-ea"/>
              </a:rPr>
              <a:t>단일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비연결</a:t>
            </a:r>
            <a:r>
              <a:rPr lang="ko-KR" altLang="en-US" dirty="0">
                <a:latin typeface="+mn-ea"/>
              </a:rPr>
              <a:t> 데이터 블록의 </a:t>
            </a:r>
            <a:r>
              <a:rPr lang="ko-KR" altLang="en-US" dirty="0" err="1">
                <a:latin typeface="+mn-ea"/>
              </a:rPr>
              <a:t>무결성을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제공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데이터의 </a:t>
            </a:r>
            <a:r>
              <a:rPr lang="ko-KR" altLang="en-US" dirty="0">
                <a:latin typeface="+mn-ea"/>
              </a:rPr>
              <a:t>수정을 탐재할 수 있는 형태를 취할 수 있음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재전송 탐지를 위한 제한적 형태를 취할 수 있음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선별된 필드 </a:t>
            </a:r>
            <a:r>
              <a:rPr lang="ko-KR" altLang="en-US" dirty="0" err="1">
                <a:latin typeface="+mn-ea"/>
              </a:rPr>
              <a:t>비연결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sz="1900" dirty="0">
                <a:latin typeface="+mn-ea"/>
              </a:rPr>
              <a:t>Selective Field Connectionless Integrity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</a:rPr>
              <a:t>단일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비연결</a:t>
            </a:r>
            <a:r>
              <a:rPr lang="ko-KR" altLang="en-US" dirty="0">
                <a:latin typeface="+mn-ea"/>
              </a:rPr>
              <a:t> 데이터 </a:t>
            </a:r>
            <a:r>
              <a:rPr lang="ko-KR" altLang="en-US" dirty="0" err="1">
                <a:latin typeface="+mn-ea"/>
              </a:rPr>
              <a:t>블록안의</a:t>
            </a:r>
            <a:r>
              <a:rPr lang="ko-KR" altLang="en-US" dirty="0">
                <a:latin typeface="+mn-ea"/>
              </a:rPr>
              <a:t> 선별된 필드들에 대한 </a:t>
            </a:r>
            <a:r>
              <a:rPr lang="ko-KR" altLang="en-US" dirty="0" err="1">
                <a:latin typeface="+mn-ea"/>
              </a:rPr>
              <a:t>무결성을</a:t>
            </a:r>
            <a:r>
              <a:rPr lang="ko-KR" altLang="en-US" dirty="0">
                <a:latin typeface="+mn-ea"/>
              </a:rPr>
              <a:t> 제공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선별된 필드의 수정이 있었는지를 판단할 수 있는 형태를 취함</a:t>
            </a:r>
            <a:endParaRPr lang="en-US" altLang="ko-KR" dirty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부인봉쇄</a:t>
            </a:r>
            <a:r>
              <a:rPr lang="en-US" altLang="ko-KR" dirty="0">
                <a:latin typeface="+mn-ea"/>
              </a:rPr>
              <a:t>(Nonrepudiation)</a:t>
            </a:r>
          </a:p>
          <a:p>
            <a:pPr lvl="1"/>
            <a:r>
              <a:rPr lang="ko-KR" altLang="en-US" dirty="0">
                <a:latin typeface="+mn-ea"/>
              </a:rPr>
              <a:t>통신의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주체가 통신에 참여했던 사실을 일부 혹은 전부를 부인하는 것을 방지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부인봉쇄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출처</a:t>
            </a:r>
            <a:r>
              <a:rPr lang="en-US" altLang="ko-KR" dirty="0">
                <a:latin typeface="+mn-ea"/>
              </a:rPr>
              <a:t>(Nonrepudiation, Origin)</a:t>
            </a:r>
          </a:p>
          <a:p>
            <a:pPr lvl="2"/>
            <a:r>
              <a:rPr lang="ko-KR" altLang="en-US" dirty="0">
                <a:latin typeface="+mn-ea"/>
              </a:rPr>
              <a:t>메시지가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특정 출처에서 보내졌음을 증명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부인봉쇄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목적지</a:t>
            </a:r>
            <a:r>
              <a:rPr lang="en-US" altLang="ko-KR" dirty="0">
                <a:latin typeface="+mn-ea"/>
              </a:rPr>
              <a:t>(Nonrepudiation, Destination)</a:t>
            </a:r>
          </a:p>
          <a:p>
            <a:pPr lvl="2"/>
            <a:r>
              <a:rPr lang="ko-KR" altLang="en-US" dirty="0">
                <a:latin typeface="+mn-ea"/>
              </a:rPr>
              <a:t>특정 개체가 메시지를 수신했음을 </a:t>
            </a:r>
            <a:r>
              <a:rPr lang="ko-KR" altLang="en-US" dirty="0" smtClean="0">
                <a:latin typeface="+mn-ea"/>
              </a:rPr>
              <a:t>증명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보안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가용성 서비스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인가된 시스템이 자원에 접근할 필요가 있거나 사용하고자 할 때 시스템의 성능에 따라 시스템 자원에 접근할 수 있도록 하는 것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다양한 형태의 공격에 의해서 가용성이 줄어들거나 가용성에 손실이 발생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다양한 보안 서비스와 연관된 자원으로 간주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시스템의 가용성을 보장하기 위해 시스템을 보호하는 서비스로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서비스거부 공격 때문에 제기 되는 보안 문제에 역점을 두고 있음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9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 메커니즘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특정 보안 메커니즘</a:t>
            </a:r>
            <a:r>
              <a:rPr lang="en-US" altLang="ko-KR" dirty="0">
                <a:latin typeface="+mn-ea"/>
              </a:rPr>
              <a:t>(Specific Security Mechanisms)</a:t>
            </a:r>
          </a:p>
          <a:p>
            <a:pPr lvl="1"/>
            <a:r>
              <a:rPr lang="ko-KR" altLang="en-US" dirty="0">
                <a:latin typeface="+mn-ea"/>
              </a:rPr>
              <a:t>통신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개체가 주장하는 것처럼 정말로 그 당사자인지를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암호화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Encipherment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</a:rPr>
              <a:t>데이터를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읽을 수 없는 형태로 변환하는 데 수학적 알고리즘을 사용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데이터를 변환하고 다시 복구하는 것은 알고리즘과 사용되는 키들에 따라 달라짐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디지털 서명</a:t>
            </a:r>
            <a:r>
              <a:rPr lang="en-US" altLang="ko-KR" dirty="0">
                <a:latin typeface="+mn-ea"/>
              </a:rPr>
              <a:t>(Digital Signature)</a:t>
            </a:r>
          </a:p>
          <a:p>
            <a:pPr lvl="2"/>
            <a:r>
              <a:rPr lang="ko-KR" altLang="en-US" dirty="0">
                <a:latin typeface="+mn-ea"/>
              </a:rPr>
              <a:t>데이터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수신자가 데이터의 발신자와 </a:t>
            </a:r>
            <a:r>
              <a:rPr lang="ko-KR" altLang="en-US" dirty="0" err="1">
                <a:latin typeface="+mn-ea"/>
              </a:rPr>
              <a:t>무결성을</a:t>
            </a:r>
            <a:r>
              <a:rPr lang="ko-KR" altLang="en-US" dirty="0">
                <a:latin typeface="+mn-ea"/>
              </a:rPr>
              <a:t> 입증하고 위조를 막도록 데이터에 붙이는 데이터나 데이터 단위의 암호적 변경을 말함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접근제어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자원에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접근할 권한을 제한하는 다양한 메커니즘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무결성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데이터 단위나 데이터 단위들의 </a:t>
            </a:r>
            <a:r>
              <a:rPr lang="ko-KR" altLang="en-US" dirty="0" err="1">
                <a:latin typeface="+mn-ea"/>
              </a:rPr>
              <a:t>스트림의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무결성을</a:t>
            </a:r>
            <a:r>
              <a:rPr lang="ko-KR" altLang="en-US" dirty="0">
                <a:latin typeface="+mn-ea"/>
              </a:rPr>
              <a:t> 확신하는데 사용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인증 교환</a:t>
            </a:r>
            <a:r>
              <a:rPr lang="en-US" altLang="ko-KR" dirty="0">
                <a:latin typeface="+mn-ea"/>
              </a:rPr>
              <a:t>(Authentication Exchange)</a:t>
            </a:r>
          </a:p>
          <a:p>
            <a:pPr lvl="2"/>
            <a:r>
              <a:rPr lang="ko-KR" altLang="en-US" dirty="0">
                <a:latin typeface="+mn-ea"/>
              </a:rPr>
              <a:t>정보교환을 통해 개체의 신원을 확인하는데 사용하는 메커니즘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트래픽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패딩</a:t>
            </a:r>
            <a:r>
              <a:rPr lang="en-US" altLang="ko-KR" dirty="0">
                <a:latin typeface="+mn-ea"/>
              </a:rPr>
              <a:t>(Traffic Padding)</a:t>
            </a:r>
          </a:p>
          <a:p>
            <a:pPr lvl="2"/>
            <a:r>
              <a:rPr lang="ko-KR" altLang="en-US" dirty="0" err="1">
                <a:latin typeface="+mn-ea"/>
              </a:rPr>
              <a:t>트래픽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시도를 방해하기 위해서 데이터 </a:t>
            </a:r>
            <a:r>
              <a:rPr lang="ko-KR" altLang="en-US" dirty="0" err="1">
                <a:latin typeface="+mn-ea"/>
              </a:rPr>
              <a:t>스트림</a:t>
            </a:r>
            <a:r>
              <a:rPr lang="ko-KR" altLang="en-US" dirty="0">
                <a:latin typeface="+mn-ea"/>
              </a:rPr>
              <a:t> 안의 빈 곳에 </a:t>
            </a:r>
            <a:r>
              <a:rPr lang="ko-KR" altLang="en-US" dirty="0" err="1">
                <a:latin typeface="+mn-ea"/>
              </a:rPr>
              <a:t>비트를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채워넣는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것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보안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>
                <a:latin typeface="+mn-ea"/>
              </a:rPr>
              <a:t>경로 </a:t>
            </a:r>
            <a:r>
              <a:rPr lang="ko-KR" altLang="en-US" dirty="0">
                <a:latin typeface="+mn-ea"/>
              </a:rPr>
              <a:t>제어</a:t>
            </a:r>
            <a:r>
              <a:rPr lang="en-US" altLang="ko-KR" dirty="0">
                <a:latin typeface="+mn-ea"/>
              </a:rPr>
              <a:t>(Routing Control)</a:t>
            </a:r>
          </a:p>
          <a:p>
            <a:pPr lvl="2"/>
            <a:r>
              <a:rPr lang="ko-KR" altLang="en-US" dirty="0">
                <a:latin typeface="+mn-ea"/>
              </a:rPr>
              <a:t>특정 데이터에 대해 물리적으로 안전한 경로를 선택하고 보안 침해가 의심스러운 경우 경로를 </a:t>
            </a:r>
            <a:r>
              <a:rPr lang="ko-KR" altLang="en-US" dirty="0" smtClean="0">
                <a:latin typeface="+mn-ea"/>
              </a:rPr>
              <a:t>변경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공증</a:t>
            </a:r>
            <a:r>
              <a:rPr lang="en-US" altLang="ko-KR" dirty="0" smtClean="0">
                <a:latin typeface="+mn-ea"/>
              </a:rPr>
              <a:t>(Notarization)</a:t>
            </a:r>
          </a:p>
          <a:p>
            <a:pPr lvl="2"/>
            <a:r>
              <a:rPr lang="ko-KR" altLang="en-US" dirty="0" smtClean="0">
                <a:latin typeface="+mn-ea"/>
              </a:rPr>
              <a:t>데이터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교환의 어떤 성질을 확신하기 위해 신뢰받는 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자를 이용</a:t>
            </a:r>
            <a:endParaRPr lang="en-US" altLang="ko-KR" dirty="0" smtClean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일반 </a:t>
            </a:r>
            <a:r>
              <a:rPr lang="ko-KR" altLang="en-US" dirty="0">
                <a:latin typeface="+mn-ea"/>
              </a:rPr>
              <a:t>보안 메커니즘</a:t>
            </a:r>
            <a:r>
              <a:rPr lang="en-US" altLang="ko-KR" dirty="0">
                <a:latin typeface="+mn-ea"/>
              </a:rPr>
              <a:t>(Pervasive Security Mechanisms)</a:t>
            </a:r>
          </a:p>
          <a:p>
            <a:pPr lvl="1"/>
            <a:r>
              <a:rPr lang="ko-KR" altLang="en-US" dirty="0" smtClean="0">
                <a:latin typeface="+mn-ea"/>
              </a:rPr>
              <a:t>임의의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OSI </a:t>
            </a:r>
            <a:r>
              <a:rPr lang="ko-KR" altLang="en-US" dirty="0">
                <a:latin typeface="+mn-ea"/>
              </a:rPr>
              <a:t>보안 서비스나 프로토콜 계층에 </a:t>
            </a:r>
            <a:r>
              <a:rPr lang="ko-KR" altLang="en-US" dirty="0" err="1">
                <a:latin typeface="+mn-ea"/>
              </a:rPr>
              <a:t>구애받지</a:t>
            </a:r>
            <a:r>
              <a:rPr lang="ko-KR" altLang="en-US" dirty="0">
                <a:latin typeface="+mn-ea"/>
              </a:rPr>
              <a:t> 않는 메커니즘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신뢰받는 </a:t>
            </a:r>
            <a:r>
              <a:rPr lang="ko-KR" altLang="en-US" dirty="0">
                <a:latin typeface="+mn-ea"/>
              </a:rPr>
              <a:t>기능</a:t>
            </a:r>
            <a:r>
              <a:rPr lang="en-US" altLang="ko-KR" dirty="0">
                <a:latin typeface="+mn-ea"/>
              </a:rPr>
              <a:t>(Trusted </a:t>
            </a:r>
            <a:r>
              <a:rPr lang="en-US" altLang="ko-KR" dirty="0" err="1">
                <a:latin typeface="+mn-ea"/>
              </a:rPr>
              <a:t>Funcionality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ko-KR" altLang="en-US" dirty="0" smtClean="0">
                <a:latin typeface="+mn-ea"/>
              </a:rPr>
              <a:t>어떤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기준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보안정책에 의해 형성되는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볼때</a:t>
            </a:r>
            <a:r>
              <a:rPr lang="ko-KR" altLang="en-US" dirty="0">
                <a:latin typeface="+mn-ea"/>
              </a:rPr>
              <a:t> 올바른 것으로 여겨지는 </a:t>
            </a:r>
            <a:r>
              <a:rPr lang="ko-KR" altLang="en-US" dirty="0" smtClean="0">
                <a:latin typeface="+mn-ea"/>
              </a:rPr>
              <a:t>것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보안 </a:t>
            </a:r>
            <a:r>
              <a:rPr lang="ko-KR" altLang="en-US" dirty="0">
                <a:latin typeface="+mn-ea"/>
              </a:rPr>
              <a:t>레이블</a:t>
            </a:r>
            <a:r>
              <a:rPr lang="en-US" altLang="ko-KR" dirty="0">
                <a:latin typeface="+mn-ea"/>
              </a:rPr>
              <a:t>(Security Label)</a:t>
            </a:r>
          </a:p>
          <a:p>
            <a:pPr lvl="2"/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데이터 단위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보안 속성에 이름을 붙이거나 자원의 보안속성을 지정하는 그 자원에 대한 표시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사건 탐지</a:t>
            </a:r>
            <a:r>
              <a:rPr lang="en-US" altLang="ko-KR" dirty="0">
                <a:latin typeface="+mn-ea"/>
              </a:rPr>
              <a:t>(Event Detection)</a:t>
            </a:r>
          </a:p>
          <a:p>
            <a:pPr lvl="2"/>
            <a:r>
              <a:rPr lang="ko-KR" altLang="en-US" dirty="0">
                <a:latin typeface="+mn-ea"/>
              </a:rPr>
              <a:t>보안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관련 사건에 대한 탐지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보안 감사 추적</a:t>
            </a:r>
            <a:r>
              <a:rPr lang="en-US" altLang="ko-KR" dirty="0">
                <a:latin typeface="+mn-ea"/>
              </a:rPr>
              <a:t>(Security Audit Trail)</a:t>
            </a:r>
          </a:p>
          <a:p>
            <a:pPr lvl="2"/>
            <a:r>
              <a:rPr lang="ko-KR" altLang="en-US" dirty="0">
                <a:latin typeface="+mn-ea"/>
              </a:rPr>
              <a:t>보안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감사를 하기 위해 수집하거나 이용되는 데이터로서 시스템 기록과 동작을 독립적으로 조사하고 검토하는 것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보안 복구</a:t>
            </a:r>
            <a:r>
              <a:rPr lang="en-US" altLang="ko-KR" dirty="0">
                <a:latin typeface="+mn-ea"/>
              </a:rPr>
              <a:t>(Security Recovery)</a:t>
            </a:r>
          </a:p>
          <a:p>
            <a:pPr lvl="2"/>
            <a:r>
              <a:rPr lang="ko-KR" altLang="en-US" dirty="0">
                <a:latin typeface="+mn-ea"/>
              </a:rPr>
              <a:t>사건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처리와 관리 기능 같은 메커니즘의 요구사항을 다루고 복구 동작을 수행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Data Intelligence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29AE-FA79-4A55-B48D-F9E5DE3FA24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1845</Words>
  <Application>Microsoft Office PowerPoint</Application>
  <PresentationFormat>와이드스크린</PresentationFormat>
  <Paragraphs>330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컴퓨터 네트워크</vt:lpstr>
      <vt:lpstr>1. 보안 공격</vt:lpstr>
      <vt:lpstr>1. 보안 공격</vt:lpstr>
      <vt:lpstr>1. 보안 서비스</vt:lpstr>
      <vt:lpstr>2. 보안 서비스</vt:lpstr>
      <vt:lpstr>2. 보안 서비스</vt:lpstr>
      <vt:lpstr>2. 보안 서비스</vt:lpstr>
      <vt:lpstr>3. 보안 메커니즘</vt:lpstr>
      <vt:lpstr>3. 보안 메커니즘</vt:lpstr>
      <vt:lpstr>3. 보안 메커니즘</vt:lpstr>
      <vt:lpstr>4. 암호화의 이해</vt:lpstr>
      <vt:lpstr>4. 암호화의 이해</vt:lpstr>
      <vt:lpstr>4. 암호화의 이해</vt:lpstr>
      <vt:lpstr>4. 암호화의 이해</vt:lpstr>
      <vt:lpstr>5. 암호화 시스템</vt:lpstr>
      <vt:lpstr>5. 암호화 시스템</vt:lpstr>
      <vt:lpstr>5. 암호화 시스템</vt:lpstr>
      <vt:lpstr>5. 암호화 시스템</vt:lpstr>
      <vt:lpstr>6. 보안 프로토콜</vt:lpstr>
      <vt:lpstr>6. 보안 프로토콜</vt:lpstr>
      <vt:lpstr>6. 보안 프로토콜</vt:lpstr>
      <vt:lpstr>6. 보안 프로토콜</vt:lpstr>
      <vt:lpstr>아!!싸!! 끝~~~~~~ 이제 끝났다!!! :)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네트워크</dc:title>
  <dc:creator>ArCarPE</dc:creator>
  <cp:lastModifiedBy>Yara</cp:lastModifiedBy>
  <cp:revision>175</cp:revision>
  <dcterms:created xsi:type="dcterms:W3CDTF">2018-09-01T07:21:43Z</dcterms:created>
  <dcterms:modified xsi:type="dcterms:W3CDTF">2018-12-18T08:27:56Z</dcterms:modified>
</cp:coreProperties>
</file>