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2" r:id="rId1"/>
  </p:sldMasterIdLst>
  <p:notesMasterIdLst>
    <p:notesMasterId r:id="rId8"/>
  </p:notesMasterIdLst>
  <p:sldIdLst>
    <p:sldId id="256" r:id="rId2"/>
    <p:sldId id="257" r:id="rId3"/>
    <p:sldId id="260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152" d="100"/>
          <a:sy n="152" d="100"/>
        </p:scale>
        <p:origin x="1908" y="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31CCD-2B40-4A40-AA77-68D5327921EB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B6559-8B08-487C-BCEC-5BFF71042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05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0" y="6248400"/>
            <a:ext cx="9144000" cy="609600"/>
            <a:chOff x="0" y="6248400"/>
            <a:chExt cx="9144000" cy="609600"/>
          </a:xfrm>
        </p:grpSpPr>
        <p:pic>
          <p:nvPicPr>
            <p:cNvPr id="10" name="Picture 20"/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94" r="8694" b="92086"/>
            <a:stretch/>
          </p:blipFill>
          <p:spPr bwMode="auto">
            <a:xfrm>
              <a:off x="0" y="6248400"/>
              <a:ext cx="9143999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20"/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45" t="92637" r="8844" b="-1"/>
            <a:stretch/>
          </p:blipFill>
          <p:spPr bwMode="auto">
            <a:xfrm>
              <a:off x="1" y="6348573"/>
              <a:ext cx="9143999" cy="509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9" name="Picture 20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4" r="8694" b="92086"/>
          <a:stretch/>
        </p:blipFill>
        <p:spPr bwMode="auto">
          <a:xfrm>
            <a:off x="-1" y="0"/>
            <a:ext cx="9143999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0066-4D93-4BB5-A7A7-73C549319A22}" type="datetime1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A2D6-0F82-44A7-A282-D1D43CF59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57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C246-7401-448F-B41D-FEE737573769}" type="datetime1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A2D6-0F82-44A7-A282-D1D43CF59A5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0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4" r="8694" b="92086"/>
          <a:stretch/>
        </p:blipFill>
        <p:spPr bwMode="auto">
          <a:xfrm>
            <a:off x="-1" y="0"/>
            <a:ext cx="9143999" cy="547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0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5" t="92086" r="8844"/>
          <a:stretch/>
        </p:blipFill>
        <p:spPr bwMode="auto">
          <a:xfrm>
            <a:off x="1" y="6310473"/>
            <a:ext cx="9143999" cy="547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2408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2D627-B623-4CE8-982F-717956A730B5}" type="datetime1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A2D6-0F82-44A7-A282-D1D43CF59A5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0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4" r="8694" b="92086"/>
          <a:stretch/>
        </p:blipFill>
        <p:spPr bwMode="auto">
          <a:xfrm>
            <a:off x="-1" y="0"/>
            <a:ext cx="9143999" cy="547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0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5" t="92086" r="8844"/>
          <a:stretch/>
        </p:blipFill>
        <p:spPr bwMode="auto">
          <a:xfrm>
            <a:off x="1" y="6310473"/>
            <a:ext cx="9143999" cy="547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355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0" y="6248400"/>
            <a:ext cx="9144000" cy="609600"/>
            <a:chOff x="0" y="6248400"/>
            <a:chExt cx="9144000" cy="609600"/>
          </a:xfrm>
        </p:grpSpPr>
        <p:pic>
          <p:nvPicPr>
            <p:cNvPr id="15" name="Picture 20"/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94" r="8694" b="92086"/>
            <a:stretch/>
          </p:blipFill>
          <p:spPr bwMode="auto">
            <a:xfrm>
              <a:off x="0" y="6248400"/>
              <a:ext cx="9143999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20"/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45" t="92637" r="8844" b="-1"/>
            <a:stretch/>
          </p:blipFill>
          <p:spPr bwMode="auto">
            <a:xfrm>
              <a:off x="1" y="6348573"/>
              <a:ext cx="9143999" cy="509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7" name="Picture 20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4" r="8694" b="92086"/>
          <a:stretch/>
        </p:blipFill>
        <p:spPr bwMode="auto">
          <a:xfrm>
            <a:off x="-1" y="0"/>
            <a:ext cx="9143999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3998" cy="54722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55A1-3B01-480A-8A5A-6BC998C03FF0}" type="datetime1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356350"/>
            <a:ext cx="2362200" cy="365125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Slide </a:t>
            </a:r>
            <a:fld id="{BED7A2D6-0F82-44A7-A282-D1D43CF59A5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04800"/>
            <a:ext cx="9144000" cy="1143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81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4EC4-357F-40DA-AEE4-8EDB9E2499DC}" type="datetime1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A2D6-0F82-44A7-A282-D1D43CF59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2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D771-BA46-4843-A15E-0C7FFFC1E74E}" type="datetime1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A2D6-0F82-44A7-A282-D1D43CF59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21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5629-6A2D-4C06-96CD-EE31570F2300}" type="datetime1">
              <a:rPr lang="en-US" smtClean="0"/>
              <a:t>5/3/2016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A2D6-0F82-44A7-A282-D1D43CF59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02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D9A5A-DB69-444E-9421-553E67E6E6AE}" type="datetime1">
              <a:rPr lang="en-US" smtClean="0"/>
              <a:t>5/3/2016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A2D6-0F82-44A7-A282-D1D43CF59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85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9B6A5-5D00-43A3-827F-7788BAF5B568}" type="datetime1">
              <a:rPr lang="en-US" smtClean="0"/>
              <a:t>5/3/2016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A2D6-0F82-44A7-A282-D1D43CF59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12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1D9D-3E6B-4E9E-8ACF-9050B6BA0637}" type="datetime1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A2D6-0F82-44A7-A282-D1D43CF59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5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530E-1C5D-4315-8C05-349406283ED4}" type="datetime1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A2D6-0F82-44A7-A282-D1D43CF59A5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0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4" r="8694" b="92086"/>
          <a:stretch/>
        </p:blipFill>
        <p:spPr bwMode="auto">
          <a:xfrm>
            <a:off x="-1" y="0"/>
            <a:ext cx="9143999" cy="547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0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5" t="92086" r="8844"/>
          <a:stretch/>
        </p:blipFill>
        <p:spPr bwMode="auto">
          <a:xfrm>
            <a:off x="1" y="6310473"/>
            <a:ext cx="9143999" cy="547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3555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17CAE-2CFE-4479-827C-B936513DB996}" type="datetime1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7A2D6-0F82-44A7-A282-D1D43CF59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93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9272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Peer to Peer Lending:</a:t>
            </a:r>
            <a:br>
              <a:rPr lang="en-US" dirty="0" smtClean="0"/>
            </a:br>
            <a:r>
              <a:rPr lang="en-US" dirty="0" smtClean="0"/>
              <a:t>Optimal Decisions for </a:t>
            </a:r>
            <a:br>
              <a:rPr lang="en-US" dirty="0" smtClean="0"/>
            </a:br>
            <a:r>
              <a:rPr lang="en-US" dirty="0" smtClean="0"/>
              <a:t>Investors and Lending Companies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Jacob Stinnett</a:t>
            </a:r>
          </a:p>
          <a:p>
            <a:r>
              <a:rPr lang="en-US" dirty="0" smtClean="0"/>
              <a:t>May 3, 2016</a:t>
            </a:r>
          </a:p>
        </p:txBody>
      </p:sp>
    </p:spTree>
    <p:extLst>
      <p:ext uri="{BB962C8B-B14F-4D97-AF65-F5344CB8AC3E}">
        <p14:creationId xmlns:p14="http://schemas.microsoft.com/office/powerpoint/2010/main" val="166851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Various </a:t>
            </a:r>
            <a:r>
              <a:rPr lang="en-US" dirty="0"/>
              <a:t>companies created to crowdfund personal loans (Lending Club, Prosper, </a:t>
            </a:r>
            <a:r>
              <a:rPr lang="en-US" dirty="0" err="1"/>
              <a:t>etc</a:t>
            </a:r>
            <a:r>
              <a:rPr lang="en-US" dirty="0" smtClean="0"/>
              <a:t>).  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How to best identify good/bad loans?</a:t>
            </a:r>
          </a:p>
          <a:p>
            <a:r>
              <a:rPr lang="en-US" dirty="0" smtClean="0"/>
              <a:t>How do different sites compare?</a:t>
            </a:r>
          </a:p>
          <a:p>
            <a:r>
              <a:rPr lang="en-US" dirty="0" smtClean="0"/>
              <a:t>What information matters?  What is the “best” site?</a:t>
            </a:r>
          </a:p>
          <a:p>
            <a:r>
              <a:rPr lang="en-US" dirty="0" smtClean="0"/>
              <a:t>Can we improve on company’s internal score?</a:t>
            </a:r>
          </a:p>
          <a:p>
            <a:r>
              <a:rPr lang="en-US" dirty="0" smtClean="0"/>
              <a:t>How do investment strategies compare?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ED7A2D6-0F82-44A7-A282-D1D43CF59A5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55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ED7A2D6-0F82-44A7-A282-D1D43CF59A5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Plan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90600"/>
            <a:ext cx="9182718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25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38200"/>
            <a:ext cx="4495800" cy="5472273"/>
          </a:xfrm>
        </p:spPr>
        <p:txBody>
          <a:bodyPr/>
          <a:lstStyle/>
          <a:p>
            <a:r>
              <a:rPr lang="en-US" dirty="0" smtClean="0"/>
              <a:t>Lending Club (LC) data acquisition/prep</a:t>
            </a:r>
          </a:p>
          <a:p>
            <a:endParaRPr lang="en-US" dirty="0" smtClean="0"/>
          </a:p>
          <a:p>
            <a:r>
              <a:rPr lang="en-US" dirty="0" smtClean="0"/>
              <a:t>Exploratory analysis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Early tests of various classifiers (limited dimensions)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ED7A2D6-0F82-44A7-A282-D1D43CF59A5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p:pic>
        <p:nvPicPr>
          <p:cNvPr id="1028" name="Picture 4" descr="InterestGradeTe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0"/>
            <a:ext cx="4800600" cy="684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27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38200"/>
            <a:ext cx="4495800" cy="5472273"/>
          </a:xfrm>
        </p:spPr>
        <p:txBody>
          <a:bodyPr/>
          <a:lstStyle/>
          <a:p>
            <a:r>
              <a:rPr lang="en-US" dirty="0" smtClean="0"/>
              <a:t>Obtained Prosper data</a:t>
            </a:r>
          </a:p>
          <a:p>
            <a:pPr lvl="1"/>
            <a:r>
              <a:rPr lang="en-US" dirty="0" smtClean="0"/>
              <a:t>Database merging problem: loan histories and loan applications don’t have matching identifiers</a:t>
            </a:r>
          </a:p>
          <a:p>
            <a:pPr lvl="1"/>
            <a:r>
              <a:rPr lang="en-US" dirty="0" smtClean="0"/>
              <a:t>Less records than LC (~100k vs 800k) but much more application data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ED7A2D6-0F82-44A7-A282-D1D43CF59A5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419122"/>
              </p:ext>
            </p:extLst>
          </p:nvPr>
        </p:nvGraphicFramePr>
        <p:xfrm>
          <a:off x="5257800" y="4724400"/>
          <a:ext cx="3149600" cy="1190686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231900"/>
                <a:gridCol w="1244600"/>
                <a:gridCol w="673100"/>
              </a:tblGrid>
              <a:tr h="238186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Lending Club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Prosper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Records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800k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100k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Useful columns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Max Interest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29%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36% *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Bad loan rate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6.10%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13.80%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011" y="611188"/>
            <a:ext cx="4800989" cy="403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22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72200" y="623727"/>
            <a:ext cx="2971798" cy="54722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Lending Club data, 32 features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However</a:t>
            </a:r>
            <a:r>
              <a:rPr lang="en-US" dirty="0" smtClean="0"/>
              <a:t>, ROC curve may not be the best metric for performance </a:t>
            </a:r>
            <a:r>
              <a:rPr lang="en-US" dirty="0" smtClean="0"/>
              <a:t>evaluation!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ED7A2D6-0F82-44A7-A282-D1D43CF59A5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Classification </a:t>
            </a:r>
            <a:r>
              <a:rPr lang="en-US" dirty="0" smtClean="0"/>
              <a:t>Results: LC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990600"/>
            <a:ext cx="588645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3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15500</TotalTime>
  <Words>178</Words>
  <Application>Microsoft Office PowerPoint</Application>
  <PresentationFormat>On-screen Show (4:3)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Peer to Peer Lending: Optimal Decisions for  Investors and Lending Companies</vt:lpstr>
      <vt:lpstr>Background</vt:lpstr>
      <vt:lpstr>Research Plan</vt:lpstr>
      <vt:lpstr>Previous Work</vt:lpstr>
      <vt:lpstr>Progress</vt:lpstr>
      <vt:lpstr>Preliminary Classification Results: LC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Algorithms for Automated Isotope Identification</dc:title>
  <dc:creator>Jacob</dc:creator>
  <cp:lastModifiedBy>stinnettjacob@gmail.com</cp:lastModifiedBy>
  <cp:revision>570</cp:revision>
  <dcterms:created xsi:type="dcterms:W3CDTF">2013-08-11T17:48:25Z</dcterms:created>
  <dcterms:modified xsi:type="dcterms:W3CDTF">2016-05-03T12:45:51Z</dcterms:modified>
</cp:coreProperties>
</file>