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2" r:id="rId9"/>
    <p:sldId id="275" r:id="rId10"/>
    <p:sldId id="271" r:id="rId11"/>
    <p:sldId id="277" r:id="rId12"/>
    <p:sldId id="278" r:id="rId13"/>
    <p:sldId id="279" r:id="rId14"/>
    <p:sldId id="280" r:id="rId15"/>
    <p:sldId id="282" r:id="rId16"/>
    <p:sldId id="270" r:id="rId17"/>
    <p:sldId id="273" r:id="rId18"/>
    <p:sldId id="281" r:id="rId19"/>
    <p:sldId id="264" r:id="rId20"/>
    <p:sldId id="268" r:id="rId21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77709860454981E-2"/>
          <c:y val="0.10448645771892776"/>
          <c:w val="0.94616916830708664"/>
          <c:h val="0.67611579690485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0.08 MB</c:v>
                </c:pt>
                <c:pt idx="1">
                  <c:v>0,02</c:v>
                </c:pt>
                <c:pt idx="2">
                  <c:v>0,18 MB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25000</c:v>
                </c:pt>
                <c:pt idx="1">
                  <c:v>12000</c:v>
                </c:pt>
                <c:pt idx="2">
                  <c:v>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7-4FD4-99E3-106FC0921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9829568"/>
        <c:axId val="1879834144"/>
      </c:barChart>
      <c:catAx>
        <c:axId val="18798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79834144"/>
        <c:crosses val="autoZero"/>
        <c:auto val="1"/>
        <c:lblAlgn val="ctr"/>
        <c:lblOffset val="100"/>
        <c:noMultiLvlLbl val="0"/>
      </c:catAx>
      <c:valAx>
        <c:axId val="187983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7982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4598270281219897"/>
          <c:y val="1.8986585943485724E-2"/>
          <c:w val="0.75224062961741212"/>
          <c:h val="0.635252924135506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0,08 MB</c:v>
                </c:pt>
                <c:pt idx="1">
                  <c:v>0,02 MB</c:v>
                </c:pt>
                <c:pt idx="2">
                  <c:v> 0,18 MB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4000</c:v>
                </c:pt>
                <c:pt idx="1">
                  <c:v>2000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5-481A-BE93-7E52408C301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0,08 MB</c:v>
                </c:pt>
                <c:pt idx="1">
                  <c:v>0,02 MB</c:v>
                </c:pt>
                <c:pt idx="2">
                  <c:v> 0,18 MB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625-481A-BE93-7E52408C301F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0,08 MB</c:v>
                </c:pt>
                <c:pt idx="1">
                  <c:v>0,02 MB</c:v>
                </c:pt>
                <c:pt idx="2">
                  <c:v> 0,18 MB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625-481A-BE93-7E52408C3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56688"/>
        <c:axId val="446539632"/>
      </c:barChart>
      <c:catAx>
        <c:axId val="4465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46539632"/>
        <c:crosses val="autoZero"/>
        <c:auto val="1"/>
        <c:lblAlgn val="ctr"/>
        <c:lblOffset val="100"/>
        <c:noMultiLvlLbl val="0"/>
      </c:catAx>
      <c:valAx>
        <c:axId val="4465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4655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24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73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74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207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907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613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1830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951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19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408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211192" y="2125713"/>
            <a:ext cx="5940911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14400" indent="457200" algn="r">
              <a:spcAft>
                <a:spcPts val="600"/>
              </a:spcAft>
            </a:pP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Image</a:t>
            </a:r>
            <a:r>
              <a:rPr lang="es-ES" sz="3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compression</a:t>
            </a:r>
            <a:r>
              <a:rPr lang="es-ES" sz="3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algorithms</a:t>
            </a:r>
            <a:r>
              <a:rPr lang="es-ES" sz="36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for</a:t>
            </a:r>
            <a:r>
              <a:rPr lang="es-ES" sz="3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the</a:t>
            </a:r>
            <a:r>
              <a:rPr lang="es-ES" sz="3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livestock</a:t>
            </a:r>
            <a:r>
              <a:rPr lang="es-ES" sz="36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+mj-lt"/>
                <a:ea typeface="Times New Roman" panose="02020603050405020304" pitchFamily="18" charset="0"/>
              </a:rPr>
              <a:t>industry</a:t>
            </a:r>
            <a:endParaRPr lang="es-CO" sz="3600" b="1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440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of the compression algorithm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122010" y="1232075"/>
            <a:ext cx="6307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2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s-MX" sz="2200" b="1" dirty="0" err="1"/>
              <a:t>coder</a:t>
            </a:r>
            <a:endParaRPr lang="es-MX"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 err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245FC1-6A1A-417B-9F31-A0B56CED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738" y="2368067"/>
            <a:ext cx="3144451" cy="21218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FF0928-CA23-46FD-958C-CD8934760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57" y="1991227"/>
            <a:ext cx="6461137" cy="27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2200"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of the compression algorithm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B9574F-6411-4E28-895F-C3729886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79" y="1998666"/>
            <a:ext cx="4530169" cy="25515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2D2EA7-B9F6-4E8C-B2D5-D2DE77A69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0" y="2030652"/>
            <a:ext cx="6431168" cy="27966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F04E33-456C-452D-849E-F2C4D524E433}"/>
              </a:ext>
            </a:extLst>
          </p:cNvPr>
          <p:cNvSpPr txBox="1"/>
          <p:nvPr/>
        </p:nvSpPr>
        <p:spPr>
          <a:xfrm>
            <a:off x="1020932" y="1242874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/>
              <a:t>Decoder</a:t>
            </a:r>
            <a:endParaRPr lang="es-CO" sz="2200" b="1" dirty="0"/>
          </a:p>
        </p:txBody>
      </p:sp>
    </p:spTree>
    <p:extLst>
      <p:ext uri="{BB962C8B-B14F-4D97-AF65-F5344CB8AC3E}">
        <p14:creationId xmlns:p14="http://schemas.microsoft.com/office/powerpoint/2010/main" val="118122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Complexity of the compression algorithm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1993422513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s-CO" sz="1800" dirty="0" err="1">
                              <a:solidFill>
                                <a:schemeClr val="bg1"/>
                              </a:solidFill>
                            </a:rPr>
                            <a:t>Compression</a:t>
                          </a:r>
                          <a:r>
                            <a:rPr lang="es-CO" sz="18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CO" sz="1800" dirty="0" err="1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sz="1800" b="0" u="none" strike="noStrike" cap="none" dirty="0">
                            <a:solidFill>
                              <a:schemeClr val="bg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ar-AE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ar-AE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ar-AE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1800" b="0" i="0" u="none" strike="noStrike" cap="none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ar-AE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s-CO" sz="1800" b="0" dirty="0" err="1">
                              <a:solidFill>
                                <a:schemeClr val="bg1"/>
                              </a:solidFill>
                            </a:rPr>
                            <a:t>Decompression</a:t>
                          </a:r>
                          <a:r>
                            <a:rPr lang="es-CO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CO" sz="1800" b="0" dirty="0" err="1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sz="1800" b="0" u="none" strike="noStrike" cap="none" dirty="0">
                            <a:solidFill>
                              <a:schemeClr val="bg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r>
                                <a:rPr lang="es-CO" sz="1800" b="0" i="0" u="none" strike="noStrike" cap="none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ar-AE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1993422513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s-CO" sz="1800" dirty="0" err="1">
                              <a:solidFill>
                                <a:schemeClr val="bg1"/>
                              </a:solidFill>
                            </a:rPr>
                            <a:t>Compression</a:t>
                          </a:r>
                          <a:r>
                            <a:rPr lang="es-CO" sz="18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CO" sz="1800" dirty="0" err="1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sz="1800" b="0" u="none" strike="noStrike" cap="none" dirty="0">
                            <a:solidFill>
                              <a:schemeClr val="bg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132203" r="-110236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s-CO" sz="1800" b="0" dirty="0" err="1">
                              <a:solidFill>
                                <a:schemeClr val="bg1"/>
                              </a:solidFill>
                            </a:rPr>
                            <a:t>Decompression</a:t>
                          </a:r>
                          <a:r>
                            <a:rPr lang="es-CO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CO" sz="1800" b="0" dirty="0" err="1">
                              <a:solidFill>
                                <a:schemeClr val="bg1"/>
                              </a:solidFill>
                            </a:rPr>
                            <a:t>algorithm</a:t>
                          </a:r>
                          <a:endParaRPr sz="1800" b="0" u="none" strike="noStrike" cap="none" dirty="0">
                            <a:solidFill>
                              <a:schemeClr val="bg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230252" r="-11023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75" name="Google Shape;37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77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923940" y="4370765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2138165406"/>
              </p:ext>
            </p:extLst>
          </p:nvPr>
        </p:nvGraphicFramePr>
        <p:xfrm>
          <a:off x="1081320" y="1880040"/>
          <a:ext cx="3752125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  <a:p>
                      <a:pPr algn="ctr"/>
                      <a:r>
                        <a:rPr lang="es-CO" sz="1800" dirty="0" err="1"/>
                        <a:t>Compression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rate</a:t>
                      </a:r>
                      <a:endParaRPr lang="es-CO" sz="1800" dirty="0"/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dirty="0" err="1"/>
                        <a:t>Healthy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20 : 15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CO" sz="1800" dirty="0" err="1"/>
                        <a:t>Sick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lang="en-US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20 : 15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98430D-BD61-46A7-97BB-5FF00588F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18" y="1287626"/>
            <a:ext cx="5216920" cy="371348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7A7A5EB-E4D9-4BA4-95EC-8910D022201C}"/>
              </a:ext>
            </a:extLst>
          </p:cNvPr>
          <p:cNvSpPr txBox="1"/>
          <p:nvPr/>
        </p:nvSpPr>
        <p:spPr>
          <a:xfrm>
            <a:off x="923940" y="4544322"/>
            <a:ext cx="615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compression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rate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diseased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998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Cattle image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/>
              <a:t>RLE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256520" y="4111083"/>
            <a:ext cx="265839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/>
              <a:t>Run-</a:t>
            </a:r>
            <a:r>
              <a:rPr lang="es-CO" sz="2200" b="1" dirty="0" err="1"/>
              <a:t>length</a:t>
            </a:r>
            <a:r>
              <a:rPr lang="es-CO" sz="2200" b="1" dirty="0"/>
              <a:t> </a:t>
            </a:r>
            <a:r>
              <a:rPr lang="es-CO" sz="2200" b="1" dirty="0" err="1"/>
              <a:t>encoding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27518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 err="1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Clasification</a:t>
            </a: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 Model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200" b="1" i="0" u="none" strike="noStrike" dirty="0">
                <a:solidFill>
                  <a:srgbClr val="00AADB"/>
                </a:solidFill>
                <a:effectLst/>
                <a:latin typeface="Arial" panose="020B0604020202020204" pitchFamily="34" charset="0"/>
              </a:rPr>
              <a:t>Healthy</a:t>
            </a:r>
            <a:endParaRPr sz="22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898C3B-319D-4735-ACDD-7B4F8EBF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2397675"/>
            <a:ext cx="2028773" cy="15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Complexity of the compression algorithm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3187903942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3187903942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132203" r="-110236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230252" r="-11023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75" name="Google Shape;37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48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</a:t>
            </a:r>
            <a:r>
              <a:rPr lang="es-ES" sz="2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consumption</a:t>
            </a:r>
            <a:endParaRPr lang="es-E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Memory usage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0170CE8-F5CA-4BE6-89AA-C32039A10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150466"/>
              </p:ext>
            </p:extLst>
          </p:nvPr>
        </p:nvGraphicFramePr>
        <p:xfrm>
          <a:off x="976834" y="1256103"/>
          <a:ext cx="5531798" cy="447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CA4A965-F7A3-4F7B-B263-C8412274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428819"/>
              </p:ext>
            </p:extLst>
          </p:nvPr>
        </p:nvGraphicFramePr>
        <p:xfrm>
          <a:off x="4691493" y="1820183"/>
          <a:ext cx="7148214" cy="447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5858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1400"/>
            </a:pP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compression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rate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diseased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653144926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dirty="0" err="1"/>
                        <a:t>Compression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rate</a:t>
                      </a:r>
                      <a:endParaRPr lang="en-US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dirty="0" err="1"/>
                        <a:t>Healthy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lang="es-CO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20 : 12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CO" sz="1800" dirty="0" err="1"/>
                        <a:t>Sick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lang="en-US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20 : 12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98430D-BD61-46A7-97BB-5FF00588F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18" y="1287626"/>
            <a:ext cx="5216920" cy="3713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31200" y="-29475"/>
            <a:ext cx="12254399" cy="69026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001E33"/>
                </a:solidFill>
              </a:rPr>
              <a:t>Thank you!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137800" y="408310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All the authors would like to thank the Vice-rectory for Discovery and Creation, of the EAFIT University, for their support in this research.</a:t>
            </a:r>
            <a:endParaRPr sz="2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60C7C17-531A-4846-894A-953045164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Manuel Garzón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Esteban Bernal Correa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https://github.com/StipGod/ST0245-002/tree/main/ST0245-Plantilla-master/proyecto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18830" y="1651066"/>
            <a:ext cx="3487028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384C10-E732-4A62-85A1-5EBB440AF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15" b="27725"/>
          <a:stretch/>
        </p:blipFill>
        <p:spPr>
          <a:xfrm>
            <a:off x="683280" y="1900800"/>
            <a:ext cx="2192760" cy="2205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32D4F-453E-4514-B40C-5A648D07C6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463" b="15210"/>
          <a:stretch/>
        </p:blipFill>
        <p:spPr>
          <a:xfrm>
            <a:off x="3561658" y="1900800"/>
            <a:ext cx="2302532" cy="2205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Training Process</a:t>
            </a:r>
            <a:endParaRPr sz="22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Sick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livestock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 err="1">
                <a:solidFill>
                  <a:srgbClr val="0070C0"/>
                </a:solidFill>
              </a:rPr>
              <a:t>H</a:t>
            </a:r>
            <a:r>
              <a:rPr lang="es-CO" sz="22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ealthy</a:t>
            </a:r>
            <a:r>
              <a:rPr lang="es-CO" sz="22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livestock</a:t>
            </a:r>
            <a:r>
              <a:rPr lang="es-CO" sz="22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2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Neur</a:t>
            </a:r>
            <a:r>
              <a:rPr lang="en-US" sz="1700" b="1" dirty="0">
                <a:solidFill>
                  <a:schemeClr val="accent4"/>
                </a:solidFill>
              </a:rPr>
              <a:t>onal net</a:t>
            </a:r>
            <a:endParaRPr sz="1700" b="1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858781" y="4245469"/>
            <a:ext cx="266533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Clasification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9746187" y="4244050"/>
            <a:ext cx="1932466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Clasification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-98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80937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Validation process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Cattle image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NNS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014350" y="4226405"/>
            <a:ext cx="3081650" cy="84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 err="1">
                <a:latin typeface="+mn-lt"/>
                <a:ea typeface="Times New Roman" panose="02020603050405020304" pitchFamily="18" charset="0"/>
              </a:rPr>
              <a:t>N</a:t>
            </a:r>
            <a:r>
              <a:rPr lang="es-CO" sz="2200" b="1" dirty="0" err="1">
                <a:effectLst/>
                <a:latin typeface="+mn-lt"/>
                <a:ea typeface="Times New Roman" panose="02020603050405020304" pitchFamily="18" charset="0"/>
              </a:rPr>
              <a:t>earest</a:t>
            </a:r>
            <a:r>
              <a:rPr lang="es-CO" sz="2200" b="1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s-CO" sz="2200" b="1" dirty="0" err="1">
                <a:effectLst/>
                <a:latin typeface="+mn-lt"/>
                <a:ea typeface="Times New Roman" panose="02020603050405020304" pitchFamily="18" charset="0"/>
              </a:rPr>
              <a:t>Neighbor</a:t>
            </a:r>
            <a:endParaRPr sz="2200" b="1" i="0" u="none" strike="noStrike" cap="none" dirty="0">
              <a:solidFill>
                <a:srgbClr val="001E33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6201856" y="4356305"/>
            <a:ext cx="2672388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 err="1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Clasification</a:t>
            </a: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 Model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2200" b="1" i="0" u="none" strike="noStrike" cap="none" dirty="0" err="1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Sick</a:t>
            </a:r>
            <a:endParaRPr sz="22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Output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119691" y="364621"/>
            <a:ext cx="6307499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of the compression algorithm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 err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6B444F-743B-4719-8242-10DB77178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5" y="1528732"/>
            <a:ext cx="5254535" cy="29928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C68D34-E0A5-4013-B765-6767CA61439A}"/>
              </a:ext>
            </a:extLst>
          </p:cNvPr>
          <p:cNvSpPr txBox="1"/>
          <p:nvPr/>
        </p:nvSpPr>
        <p:spPr>
          <a:xfrm>
            <a:off x="8202553" y="4893921"/>
            <a:ext cx="1441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/>
              <a:t>Upscaled</a:t>
            </a:r>
            <a:endParaRPr lang="es-CO" sz="2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0EAD2B-8B38-4E23-B2CB-4F0493AEDB12}"/>
              </a:ext>
            </a:extLst>
          </p:cNvPr>
          <p:cNvSpPr txBox="1"/>
          <p:nvPr/>
        </p:nvSpPr>
        <p:spPr>
          <a:xfrm>
            <a:off x="1998674" y="4849521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b="1" dirty="0" err="1"/>
              <a:t>Dowscaled</a:t>
            </a:r>
            <a:endParaRPr lang="es-CO" sz="2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962D11-2A7C-4D76-87FB-4BFDCBD32F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"/>
          <a:stretch/>
        </p:blipFill>
        <p:spPr>
          <a:xfrm>
            <a:off x="5758979" y="1127444"/>
            <a:ext cx="6365629" cy="3518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Complexity of the compression algorithm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1120023666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log 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 log 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1120023666"/>
                  </p:ext>
                </p:extLst>
              </p:nvPr>
            </p:nvGraphicFramePr>
            <p:xfrm>
              <a:off x="547920" y="1956240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132203" r="-110236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18898" t="-230252" r="-11023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O(N*M)</a:t>
                          </a:r>
                          <a:endParaRPr lang="en-US"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75" name="Google Shape;37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9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734298" y="809571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3119362521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Compression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rate</a:t>
                      </a:r>
                      <a:endParaRPr lang="es-CO" sz="1800" dirty="0"/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dirty="0" err="1"/>
                        <a:t>Healthy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lang="es-CO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CO" sz="1800" dirty="0" err="1"/>
                        <a:t>Sick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cattle</a:t>
                      </a:r>
                      <a:endParaRPr lang="en-US"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090D3D-A695-49E5-942D-446D6502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58" y="4088891"/>
            <a:ext cx="45961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compression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rate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healthy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diseased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cattle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378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of the compression algorithm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 err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245FC1-6A1A-417B-9F31-A0B56CED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10" y="2349585"/>
            <a:ext cx="3474948" cy="23448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E1A6BC-BCC7-4BD0-90B1-0A85A588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33" y="1900473"/>
            <a:ext cx="7045674" cy="30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Cattle image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LZ77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256520" y="4111083"/>
            <a:ext cx="265839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LZ77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27518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 err="1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Clasification</a:t>
            </a: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 Model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200" b="1" i="0" u="none" strike="noStrike" dirty="0">
                <a:solidFill>
                  <a:srgbClr val="00AADB"/>
                </a:solidFill>
                <a:effectLst/>
                <a:latin typeface="Arial" panose="020B0604020202020204" pitchFamily="34" charset="0"/>
              </a:rPr>
              <a:t>Healthy</a:t>
            </a:r>
            <a:endParaRPr sz="22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dirty="0">
                <a:solidFill>
                  <a:srgbClr val="001E33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898C3B-319D-4735-ACDD-7B4F8EBF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2397675"/>
            <a:ext cx="2028773" cy="15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1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352</Words>
  <Application>Microsoft Office PowerPoint</Application>
  <PresentationFormat>Panorámica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Miguel Garzon</cp:lastModifiedBy>
  <cp:revision>40</cp:revision>
  <dcterms:created xsi:type="dcterms:W3CDTF">2020-06-26T14:36:07Z</dcterms:created>
  <dcterms:modified xsi:type="dcterms:W3CDTF">2021-05-26T00:00:26Z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