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2.xml" ContentType="application/vnd.ms-office.drawingml.diagramDrawing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82FDD4-8CFF-4907-9C96-C29E90D8FB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422D51-0F33-4292-A910-1E11DFD49EAF}">
      <dgm:prSet/>
      <dgm:spPr/>
      <dgm:t>
        <a:bodyPr/>
        <a:lstStyle/>
        <a:p>
          <a:r>
            <a:rPr lang="en-GB"/>
            <a:t>Kao po samom imenu ovdje je očito potrebno koristiti algoritam za provjeru Eulerovog ciklusa.</a:t>
          </a:r>
          <a:endParaRPr lang="en-US"/>
        </a:p>
      </dgm:t>
    </dgm:pt>
    <dgm:pt modelId="{2D62F7A4-0972-4D1C-A01E-3799218C25A9}" type="parTrans" cxnId="{E34666D3-E15C-41D7-A6DE-EA826C4B7AC7}">
      <dgm:prSet/>
      <dgm:spPr/>
      <dgm:t>
        <a:bodyPr/>
        <a:lstStyle/>
        <a:p>
          <a:endParaRPr lang="en-US"/>
        </a:p>
      </dgm:t>
    </dgm:pt>
    <dgm:pt modelId="{F3F06516-4F0B-4A53-AC7E-2E9B54F2CAB8}" type="sibTrans" cxnId="{E34666D3-E15C-41D7-A6DE-EA826C4B7AC7}">
      <dgm:prSet/>
      <dgm:spPr/>
      <dgm:t>
        <a:bodyPr/>
        <a:lstStyle/>
        <a:p>
          <a:endParaRPr lang="en-US"/>
        </a:p>
      </dgm:t>
    </dgm:pt>
    <dgm:pt modelId="{20B7D379-D891-4806-B3D0-D6D0C7032BAA}">
      <dgm:prSet/>
      <dgm:spPr/>
      <dgm:t>
        <a:bodyPr/>
        <a:lstStyle/>
        <a:p>
          <a:r>
            <a:rPr lang="en-US"/>
            <a:t>Eulerov ciklus, koji se naziva i Eulerovim krugom je putanja koja započinje i završava na istu točku (engl. Vertex/Node). Drugim rijecima to je ciklus koji koristi svaki brid točno jedan put. </a:t>
          </a:r>
        </a:p>
      </dgm:t>
    </dgm:pt>
    <dgm:pt modelId="{A4FC3AC9-3B3E-4BE5-A73F-0D2CB8787012}" type="parTrans" cxnId="{F205376C-798A-4A6B-851D-C479E57049BC}">
      <dgm:prSet/>
      <dgm:spPr/>
      <dgm:t>
        <a:bodyPr/>
        <a:lstStyle/>
        <a:p>
          <a:endParaRPr lang="en-US"/>
        </a:p>
      </dgm:t>
    </dgm:pt>
    <dgm:pt modelId="{2170E4A9-C0AB-4D74-8D71-FF0A5945628C}" type="sibTrans" cxnId="{F205376C-798A-4A6B-851D-C479E57049BC}">
      <dgm:prSet/>
      <dgm:spPr/>
      <dgm:t>
        <a:bodyPr/>
        <a:lstStyle/>
        <a:p>
          <a:endParaRPr lang="en-US"/>
        </a:p>
      </dgm:t>
    </dgm:pt>
    <dgm:pt modelId="{79B4E9EC-5E74-46BA-A6CF-4E1814FE6E47}">
      <dgm:prSet/>
      <dgm:spPr/>
      <dgm:t>
        <a:bodyPr/>
        <a:lstStyle/>
        <a:p>
          <a:r>
            <a:rPr lang="en-US"/>
            <a:t>Način kako možemo provjeriti ako je neki graf Eulerov ako svaki vrh ima paran broj bridova, time se zaključuje da taj graf ima Eulerovu putanju </a:t>
          </a:r>
        </a:p>
      </dgm:t>
    </dgm:pt>
    <dgm:pt modelId="{DB9AD257-8CD6-4231-BDAB-36BAB9ABBDE2}" type="parTrans" cxnId="{88E167E9-75C6-4A8F-874D-3BAA9D097E75}">
      <dgm:prSet/>
      <dgm:spPr/>
      <dgm:t>
        <a:bodyPr/>
        <a:lstStyle/>
        <a:p>
          <a:endParaRPr lang="en-US"/>
        </a:p>
      </dgm:t>
    </dgm:pt>
    <dgm:pt modelId="{87AE9B01-BBA8-4C38-893A-232725CC0436}" type="sibTrans" cxnId="{88E167E9-75C6-4A8F-874D-3BAA9D097E75}">
      <dgm:prSet/>
      <dgm:spPr/>
      <dgm:t>
        <a:bodyPr/>
        <a:lstStyle/>
        <a:p>
          <a:endParaRPr lang="en-US"/>
        </a:p>
      </dgm:t>
    </dgm:pt>
    <dgm:pt modelId="{02BA7BF6-CDBF-4CB4-BBA1-87A1E6DAB22A}" type="pres">
      <dgm:prSet presAssocID="{8D82FDD4-8CFF-4907-9C96-C29E90D8FB37}" presName="linear" presStyleCnt="0">
        <dgm:presLayoutVars>
          <dgm:animLvl val="lvl"/>
          <dgm:resizeHandles val="exact"/>
        </dgm:presLayoutVars>
      </dgm:prSet>
      <dgm:spPr/>
    </dgm:pt>
    <dgm:pt modelId="{FF83D60A-2397-4480-9E49-1BB60ADFD8D8}" type="pres">
      <dgm:prSet presAssocID="{26422D51-0F33-4292-A910-1E11DFD49E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C0595B5-2607-475A-97F8-C1E2872541DD}" type="pres">
      <dgm:prSet presAssocID="{F3F06516-4F0B-4A53-AC7E-2E9B54F2CAB8}" presName="spacer" presStyleCnt="0"/>
      <dgm:spPr/>
    </dgm:pt>
    <dgm:pt modelId="{17314FFC-B970-4275-84C8-455AF24EC4BC}" type="pres">
      <dgm:prSet presAssocID="{20B7D379-D891-4806-B3D0-D6D0C7032BA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EA2D2D-DE5F-4340-ABEE-795E49E75D43}" type="pres">
      <dgm:prSet presAssocID="{2170E4A9-C0AB-4D74-8D71-FF0A5945628C}" presName="spacer" presStyleCnt="0"/>
      <dgm:spPr/>
    </dgm:pt>
    <dgm:pt modelId="{0AEB39A7-462D-4EAE-833C-B066875E6F5D}" type="pres">
      <dgm:prSet presAssocID="{79B4E9EC-5E74-46BA-A6CF-4E1814FE6E4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C16C303-825E-4A9F-BC96-E5771BA72980}" type="presOf" srcId="{8D82FDD4-8CFF-4907-9C96-C29E90D8FB37}" destId="{02BA7BF6-CDBF-4CB4-BBA1-87A1E6DAB22A}" srcOrd="0" destOrd="0" presId="urn:microsoft.com/office/officeart/2005/8/layout/vList2"/>
    <dgm:cxn modelId="{C920DE62-4872-4122-8A37-15F77AD16903}" type="presOf" srcId="{79B4E9EC-5E74-46BA-A6CF-4E1814FE6E47}" destId="{0AEB39A7-462D-4EAE-833C-B066875E6F5D}" srcOrd="0" destOrd="0" presId="urn:microsoft.com/office/officeart/2005/8/layout/vList2"/>
    <dgm:cxn modelId="{5EFB4447-7FD8-4FC2-B953-BA13D2E54AA4}" type="presOf" srcId="{26422D51-0F33-4292-A910-1E11DFD49EAF}" destId="{FF83D60A-2397-4480-9E49-1BB60ADFD8D8}" srcOrd="0" destOrd="0" presId="urn:microsoft.com/office/officeart/2005/8/layout/vList2"/>
    <dgm:cxn modelId="{F205376C-798A-4A6B-851D-C479E57049BC}" srcId="{8D82FDD4-8CFF-4907-9C96-C29E90D8FB37}" destId="{20B7D379-D891-4806-B3D0-D6D0C7032BAA}" srcOrd="1" destOrd="0" parTransId="{A4FC3AC9-3B3E-4BE5-A73F-0D2CB8787012}" sibTransId="{2170E4A9-C0AB-4D74-8D71-FF0A5945628C}"/>
    <dgm:cxn modelId="{0AA90681-F399-4E59-9542-7A23572AB0A2}" type="presOf" srcId="{20B7D379-D891-4806-B3D0-D6D0C7032BAA}" destId="{17314FFC-B970-4275-84C8-455AF24EC4BC}" srcOrd="0" destOrd="0" presId="urn:microsoft.com/office/officeart/2005/8/layout/vList2"/>
    <dgm:cxn modelId="{E34666D3-E15C-41D7-A6DE-EA826C4B7AC7}" srcId="{8D82FDD4-8CFF-4907-9C96-C29E90D8FB37}" destId="{26422D51-0F33-4292-A910-1E11DFD49EAF}" srcOrd="0" destOrd="0" parTransId="{2D62F7A4-0972-4D1C-A01E-3799218C25A9}" sibTransId="{F3F06516-4F0B-4A53-AC7E-2E9B54F2CAB8}"/>
    <dgm:cxn modelId="{88E167E9-75C6-4A8F-874D-3BAA9D097E75}" srcId="{8D82FDD4-8CFF-4907-9C96-C29E90D8FB37}" destId="{79B4E9EC-5E74-46BA-A6CF-4E1814FE6E47}" srcOrd="2" destOrd="0" parTransId="{DB9AD257-8CD6-4231-BDAB-36BAB9ABBDE2}" sibTransId="{87AE9B01-BBA8-4C38-893A-232725CC0436}"/>
    <dgm:cxn modelId="{50423642-A686-49AE-BA5E-A03A2393D2F6}" type="presParOf" srcId="{02BA7BF6-CDBF-4CB4-BBA1-87A1E6DAB22A}" destId="{FF83D60A-2397-4480-9E49-1BB60ADFD8D8}" srcOrd="0" destOrd="0" presId="urn:microsoft.com/office/officeart/2005/8/layout/vList2"/>
    <dgm:cxn modelId="{F3979623-1359-48D4-A77C-799A7CB87389}" type="presParOf" srcId="{02BA7BF6-CDBF-4CB4-BBA1-87A1E6DAB22A}" destId="{1C0595B5-2607-475A-97F8-C1E2872541DD}" srcOrd="1" destOrd="0" presId="urn:microsoft.com/office/officeart/2005/8/layout/vList2"/>
    <dgm:cxn modelId="{DB2D0AFA-597C-4048-BD6C-D90BB7D7B437}" type="presParOf" srcId="{02BA7BF6-CDBF-4CB4-BBA1-87A1E6DAB22A}" destId="{17314FFC-B970-4275-84C8-455AF24EC4BC}" srcOrd="2" destOrd="0" presId="urn:microsoft.com/office/officeart/2005/8/layout/vList2"/>
    <dgm:cxn modelId="{4FA62C78-DCC7-43D2-818B-572048434660}" type="presParOf" srcId="{02BA7BF6-CDBF-4CB4-BBA1-87A1E6DAB22A}" destId="{D8EA2D2D-DE5F-4340-ABEE-795E49E75D43}" srcOrd="3" destOrd="0" presId="urn:microsoft.com/office/officeart/2005/8/layout/vList2"/>
    <dgm:cxn modelId="{BBD3FB5C-E6C9-4F50-BBC7-AF5605CBA01F}" type="presParOf" srcId="{02BA7BF6-CDBF-4CB4-BBA1-87A1E6DAB22A}" destId="{0AEB39A7-462D-4EAE-833C-B066875E6F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F45F55-9797-4ADE-87FF-8F6E85C2AF9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2254C9-CE43-4AF3-ACD7-80C71C738B0F}">
      <dgm:prSet/>
      <dgm:spPr/>
      <dgm:t>
        <a:bodyPr/>
        <a:lstStyle/>
        <a:p>
          <a:r>
            <a:rPr lang="en-GB"/>
            <a:t>Ova funckija je vrlo jednostavna zahvaljujući NetworkX biblioteci</a:t>
          </a:r>
          <a:endParaRPr lang="en-US"/>
        </a:p>
      </dgm:t>
    </dgm:pt>
    <dgm:pt modelId="{195B6C99-16F6-4A60-93D0-33787D481A87}" type="parTrans" cxnId="{9538E407-8356-4235-94C9-417C8EF93723}">
      <dgm:prSet/>
      <dgm:spPr/>
      <dgm:t>
        <a:bodyPr/>
        <a:lstStyle/>
        <a:p>
          <a:endParaRPr lang="en-US"/>
        </a:p>
      </dgm:t>
    </dgm:pt>
    <dgm:pt modelId="{338649FB-5F5F-4594-802C-3F0DB675E476}" type="sibTrans" cxnId="{9538E407-8356-4235-94C9-417C8EF93723}">
      <dgm:prSet/>
      <dgm:spPr/>
      <dgm:t>
        <a:bodyPr/>
        <a:lstStyle/>
        <a:p>
          <a:endParaRPr lang="en-US"/>
        </a:p>
      </dgm:t>
    </dgm:pt>
    <dgm:pt modelId="{54501BB0-EF87-4C25-A481-C630E56F6E9B}">
      <dgm:prSet/>
      <dgm:spPr/>
      <dgm:t>
        <a:bodyPr/>
        <a:lstStyle/>
        <a:p>
          <a:r>
            <a:rPr lang="en-GB" dirty="0"/>
            <a:t>Graf koji je </a:t>
          </a:r>
          <a:r>
            <a:rPr lang="en-GB" dirty="0" err="1"/>
            <a:t>napravljen</a:t>
          </a:r>
          <a:r>
            <a:rPr lang="en-GB" dirty="0"/>
            <a:t> je </a:t>
          </a:r>
          <a:r>
            <a:rPr lang="en-GB" dirty="0" err="1"/>
            <a:t>poslan</a:t>
          </a:r>
          <a:r>
            <a:rPr lang="en-GB" dirty="0"/>
            <a:t> u </a:t>
          </a:r>
          <a:r>
            <a:rPr lang="en-GB" dirty="0" err="1"/>
            <a:t>networkx</a:t>
          </a:r>
          <a:r>
            <a:rPr lang="en-GB" dirty="0"/>
            <a:t> </a:t>
          </a:r>
          <a:r>
            <a:rPr lang="en-GB" dirty="0" err="1"/>
            <a:t>funkciju</a:t>
          </a:r>
          <a:r>
            <a:rPr lang="en-GB" dirty="0"/>
            <a:t> za </a:t>
          </a:r>
          <a:r>
            <a:rPr lang="en-GB" dirty="0" err="1"/>
            <a:t>provjeru</a:t>
          </a:r>
          <a:r>
            <a:rPr lang="en-GB" dirty="0"/>
            <a:t> </a:t>
          </a:r>
          <a:r>
            <a:rPr lang="en-GB" dirty="0" err="1"/>
            <a:t>eulerovog</a:t>
          </a:r>
          <a:r>
            <a:rPr lang="en-GB" dirty="0"/>
            <a:t> </a:t>
          </a:r>
          <a:r>
            <a:rPr lang="en-GB" dirty="0" err="1"/>
            <a:t>ciklusa</a:t>
          </a:r>
          <a:r>
            <a:rPr lang="en-GB" dirty="0"/>
            <a:t>. Kao </a:t>
          </a:r>
          <a:r>
            <a:rPr lang="en-GB" dirty="0" err="1"/>
            <a:t>parametre</a:t>
          </a:r>
          <a:r>
            <a:rPr lang="en-GB" dirty="0"/>
            <a:t> je </a:t>
          </a:r>
          <a:r>
            <a:rPr lang="en-GB" dirty="0" err="1"/>
            <a:t>potrebno</a:t>
          </a:r>
          <a:r>
            <a:rPr lang="en-GB" dirty="0"/>
            <a:t> </a:t>
          </a:r>
          <a:r>
            <a:rPr lang="en-GB" dirty="0" err="1"/>
            <a:t>poslati</a:t>
          </a:r>
          <a:r>
            <a:rPr lang="en-GB" dirty="0"/>
            <a:t> </a:t>
          </a:r>
          <a:r>
            <a:rPr lang="en-GB" dirty="0" err="1"/>
            <a:t>graf</a:t>
          </a:r>
          <a:r>
            <a:rPr lang="en-GB" dirty="0"/>
            <a:t> I po </a:t>
          </a:r>
          <a:r>
            <a:rPr lang="en-GB" dirty="0" err="1"/>
            <a:t>želji</a:t>
          </a:r>
          <a:r>
            <a:rPr lang="en-GB" dirty="0"/>
            <a:t> koji je </a:t>
          </a:r>
          <a:r>
            <a:rPr lang="en-GB" dirty="0" err="1"/>
            <a:t>početni</a:t>
          </a:r>
          <a:r>
            <a:rPr lang="en-GB" dirty="0"/>
            <a:t> </a:t>
          </a:r>
          <a:r>
            <a:rPr lang="en-GB" dirty="0" err="1"/>
            <a:t>vrh</a:t>
          </a:r>
          <a:r>
            <a:rPr lang="en-GB" dirty="0"/>
            <a:t>. </a:t>
          </a:r>
          <a:endParaRPr lang="en-US" dirty="0"/>
        </a:p>
      </dgm:t>
    </dgm:pt>
    <dgm:pt modelId="{92535082-3C84-4502-9AC5-A94F1CF4BF1B}" type="parTrans" cxnId="{0E407103-8373-4A57-B015-8101E2E289D2}">
      <dgm:prSet/>
      <dgm:spPr/>
      <dgm:t>
        <a:bodyPr/>
        <a:lstStyle/>
        <a:p>
          <a:endParaRPr lang="en-US"/>
        </a:p>
      </dgm:t>
    </dgm:pt>
    <dgm:pt modelId="{168DA3BD-174F-4A6B-9D5D-C30B2D9C513B}" type="sibTrans" cxnId="{0E407103-8373-4A57-B015-8101E2E289D2}">
      <dgm:prSet/>
      <dgm:spPr/>
      <dgm:t>
        <a:bodyPr/>
        <a:lstStyle/>
        <a:p>
          <a:endParaRPr lang="en-US"/>
        </a:p>
      </dgm:t>
    </dgm:pt>
    <dgm:pt modelId="{4C15FA62-021E-442D-959F-9560861669F7}">
      <dgm:prSet/>
      <dgm:spPr/>
      <dgm:t>
        <a:bodyPr/>
        <a:lstStyle/>
        <a:p>
          <a:r>
            <a:rPr lang="en-GB" dirty="0"/>
            <a:t>Za </a:t>
          </a:r>
          <a:r>
            <a:rPr lang="en-GB" dirty="0" err="1"/>
            <a:t>lakše</a:t>
          </a:r>
          <a:r>
            <a:rPr lang="en-GB" dirty="0"/>
            <a:t> </a:t>
          </a:r>
          <a:r>
            <a:rPr lang="en-GB" dirty="0" err="1"/>
            <a:t>iščitavanje</a:t>
          </a:r>
          <a:r>
            <a:rPr lang="en-GB" dirty="0"/>
            <a:t> se </a:t>
          </a:r>
          <a:r>
            <a:rPr lang="en-GB" dirty="0" err="1"/>
            <a:t>povratna</a:t>
          </a:r>
          <a:r>
            <a:rPr lang="en-GB" dirty="0"/>
            <a:t> </a:t>
          </a:r>
          <a:r>
            <a:rPr lang="en-GB" dirty="0" err="1"/>
            <a:t>vrijednost</a:t>
          </a:r>
          <a:r>
            <a:rPr lang="en-GB" dirty="0"/>
            <a:t> </a:t>
          </a:r>
          <a:r>
            <a:rPr lang="en-GB" dirty="0" err="1"/>
            <a:t>pretvara</a:t>
          </a:r>
          <a:r>
            <a:rPr lang="en-GB" dirty="0"/>
            <a:t> u </a:t>
          </a:r>
          <a:r>
            <a:rPr lang="en-GB" dirty="0" err="1"/>
            <a:t>listu</a:t>
          </a:r>
          <a:r>
            <a:rPr lang="en-GB" dirty="0"/>
            <a:t> </a:t>
          </a:r>
          <a:r>
            <a:rPr lang="en-GB" dirty="0" err="1"/>
            <a:t>koja</a:t>
          </a:r>
          <a:r>
            <a:rPr lang="en-GB" dirty="0"/>
            <a:t> je </a:t>
          </a:r>
          <a:r>
            <a:rPr lang="en-GB" dirty="0" err="1"/>
            <a:t>zatim</a:t>
          </a:r>
          <a:r>
            <a:rPr lang="en-GB" dirty="0"/>
            <a:t> </a:t>
          </a:r>
          <a:r>
            <a:rPr lang="en-GB" dirty="0" err="1"/>
            <a:t>dodatno</a:t>
          </a:r>
          <a:r>
            <a:rPr lang="en-GB" dirty="0"/>
            <a:t> </a:t>
          </a:r>
          <a:r>
            <a:rPr lang="en-GB" dirty="0" err="1"/>
            <a:t>prerađena</a:t>
          </a:r>
          <a:r>
            <a:rPr lang="en-GB" dirty="0"/>
            <a:t> za </a:t>
          </a:r>
          <a:r>
            <a:rPr lang="en-GB" dirty="0" err="1"/>
            <a:t>jednostavnije</a:t>
          </a:r>
          <a:r>
            <a:rPr lang="en-GB" dirty="0"/>
            <a:t> </a:t>
          </a:r>
          <a:r>
            <a:rPr lang="en-GB" dirty="0" err="1"/>
            <a:t>iščitavanje</a:t>
          </a:r>
          <a:r>
            <a:rPr lang="en-GB" dirty="0"/>
            <a:t> </a:t>
          </a:r>
          <a:r>
            <a:rPr lang="en-GB" dirty="0" err="1"/>
            <a:t>putanje</a:t>
          </a:r>
          <a:endParaRPr lang="en-US" dirty="0"/>
        </a:p>
      </dgm:t>
    </dgm:pt>
    <dgm:pt modelId="{B455F829-21FE-4058-98D3-5790B8D3DB46}" type="parTrans" cxnId="{8F09B377-FA13-4D34-802C-DCA335A75F11}">
      <dgm:prSet/>
      <dgm:spPr/>
      <dgm:t>
        <a:bodyPr/>
        <a:lstStyle/>
        <a:p>
          <a:endParaRPr lang="en-US"/>
        </a:p>
      </dgm:t>
    </dgm:pt>
    <dgm:pt modelId="{AC9EA7D6-E2E7-4086-8A92-009D825FD8F2}" type="sibTrans" cxnId="{8F09B377-FA13-4D34-802C-DCA335A75F11}">
      <dgm:prSet/>
      <dgm:spPr/>
      <dgm:t>
        <a:bodyPr/>
        <a:lstStyle/>
        <a:p>
          <a:endParaRPr lang="en-US"/>
        </a:p>
      </dgm:t>
    </dgm:pt>
    <dgm:pt modelId="{3A2A972E-EDB9-4B7B-95ED-8C5B2DB04678}" type="pres">
      <dgm:prSet presAssocID="{B9F45F55-9797-4ADE-87FF-8F6E85C2AF9F}" presName="linear" presStyleCnt="0">
        <dgm:presLayoutVars>
          <dgm:animLvl val="lvl"/>
          <dgm:resizeHandles val="exact"/>
        </dgm:presLayoutVars>
      </dgm:prSet>
      <dgm:spPr/>
    </dgm:pt>
    <dgm:pt modelId="{6FFDBA6A-6E3B-473F-BDE6-973EFCC42DB0}" type="pres">
      <dgm:prSet presAssocID="{742254C9-CE43-4AF3-ACD7-80C71C738B0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57F8B2D-6019-4CEB-B118-13E3DCA321F8}" type="pres">
      <dgm:prSet presAssocID="{338649FB-5F5F-4594-802C-3F0DB675E476}" presName="spacer" presStyleCnt="0"/>
      <dgm:spPr/>
    </dgm:pt>
    <dgm:pt modelId="{F65CB351-D279-4A23-ABA2-F449DDC798A2}" type="pres">
      <dgm:prSet presAssocID="{54501BB0-EF87-4C25-A481-C630E56F6E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6E54DBD-5B45-4C44-AB6A-A0FF95CB34FE}" type="pres">
      <dgm:prSet presAssocID="{168DA3BD-174F-4A6B-9D5D-C30B2D9C513B}" presName="spacer" presStyleCnt="0"/>
      <dgm:spPr/>
    </dgm:pt>
    <dgm:pt modelId="{54E1FD38-D1F3-4B31-826A-D2EEF2B5EC86}" type="pres">
      <dgm:prSet presAssocID="{4C15FA62-021E-442D-959F-9560861669F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E407103-8373-4A57-B015-8101E2E289D2}" srcId="{B9F45F55-9797-4ADE-87FF-8F6E85C2AF9F}" destId="{54501BB0-EF87-4C25-A481-C630E56F6E9B}" srcOrd="1" destOrd="0" parTransId="{92535082-3C84-4502-9AC5-A94F1CF4BF1B}" sibTransId="{168DA3BD-174F-4A6B-9D5D-C30B2D9C513B}"/>
    <dgm:cxn modelId="{9538E407-8356-4235-94C9-417C8EF93723}" srcId="{B9F45F55-9797-4ADE-87FF-8F6E85C2AF9F}" destId="{742254C9-CE43-4AF3-ACD7-80C71C738B0F}" srcOrd="0" destOrd="0" parTransId="{195B6C99-16F6-4A60-93D0-33787D481A87}" sibTransId="{338649FB-5F5F-4594-802C-3F0DB675E476}"/>
    <dgm:cxn modelId="{892B8A75-EAC4-44E2-89EC-554EEE22AB7B}" type="presOf" srcId="{4C15FA62-021E-442D-959F-9560861669F7}" destId="{54E1FD38-D1F3-4B31-826A-D2EEF2B5EC86}" srcOrd="0" destOrd="0" presId="urn:microsoft.com/office/officeart/2005/8/layout/vList2"/>
    <dgm:cxn modelId="{8F09B377-FA13-4D34-802C-DCA335A75F11}" srcId="{B9F45F55-9797-4ADE-87FF-8F6E85C2AF9F}" destId="{4C15FA62-021E-442D-959F-9560861669F7}" srcOrd="2" destOrd="0" parTransId="{B455F829-21FE-4058-98D3-5790B8D3DB46}" sibTransId="{AC9EA7D6-E2E7-4086-8A92-009D825FD8F2}"/>
    <dgm:cxn modelId="{EA3E96EC-C0E2-4D43-9880-975D372D09C4}" type="presOf" srcId="{B9F45F55-9797-4ADE-87FF-8F6E85C2AF9F}" destId="{3A2A972E-EDB9-4B7B-95ED-8C5B2DB04678}" srcOrd="0" destOrd="0" presId="urn:microsoft.com/office/officeart/2005/8/layout/vList2"/>
    <dgm:cxn modelId="{66B2BCF6-2FE2-4381-A21F-7589EDF16E7A}" type="presOf" srcId="{54501BB0-EF87-4C25-A481-C630E56F6E9B}" destId="{F65CB351-D279-4A23-ABA2-F449DDC798A2}" srcOrd="0" destOrd="0" presId="urn:microsoft.com/office/officeart/2005/8/layout/vList2"/>
    <dgm:cxn modelId="{089071FE-8C01-4EA2-A0CE-66C041A8B260}" type="presOf" srcId="{742254C9-CE43-4AF3-ACD7-80C71C738B0F}" destId="{6FFDBA6A-6E3B-473F-BDE6-973EFCC42DB0}" srcOrd="0" destOrd="0" presId="urn:microsoft.com/office/officeart/2005/8/layout/vList2"/>
    <dgm:cxn modelId="{AF127782-2018-490A-8D15-0AE01360D82D}" type="presParOf" srcId="{3A2A972E-EDB9-4B7B-95ED-8C5B2DB04678}" destId="{6FFDBA6A-6E3B-473F-BDE6-973EFCC42DB0}" srcOrd="0" destOrd="0" presId="urn:microsoft.com/office/officeart/2005/8/layout/vList2"/>
    <dgm:cxn modelId="{95E9CCF2-0B67-4B50-880B-E264C9F7280F}" type="presParOf" srcId="{3A2A972E-EDB9-4B7B-95ED-8C5B2DB04678}" destId="{757F8B2D-6019-4CEB-B118-13E3DCA321F8}" srcOrd="1" destOrd="0" presId="urn:microsoft.com/office/officeart/2005/8/layout/vList2"/>
    <dgm:cxn modelId="{4BC61304-4349-4C32-98FF-12F9CACE804B}" type="presParOf" srcId="{3A2A972E-EDB9-4B7B-95ED-8C5B2DB04678}" destId="{F65CB351-D279-4A23-ABA2-F449DDC798A2}" srcOrd="2" destOrd="0" presId="urn:microsoft.com/office/officeart/2005/8/layout/vList2"/>
    <dgm:cxn modelId="{8FED56F3-5600-4393-8EAD-1B4A46C19BC8}" type="presParOf" srcId="{3A2A972E-EDB9-4B7B-95ED-8C5B2DB04678}" destId="{A6E54DBD-5B45-4C44-AB6A-A0FF95CB34FE}" srcOrd="3" destOrd="0" presId="urn:microsoft.com/office/officeart/2005/8/layout/vList2"/>
    <dgm:cxn modelId="{DC1A6182-0800-444C-B414-B3274EA2275D}" type="presParOf" srcId="{3A2A972E-EDB9-4B7B-95ED-8C5B2DB04678}" destId="{54E1FD38-D1F3-4B31-826A-D2EEF2B5EC8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3D60A-2397-4480-9E49-1BB60ADFD8D8}">
      <dsp:nvSpPr>
        <dsp:cNvPr id="0" name=""/>
        <dsp:cNvSpPr/>
      </dsp:nvSpPr>
      <dsp:spPr>
        <a:xfrm>
          <a:off x="0" y="362652"/>
          <a:ext cx="6454987" cy="1062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Kao po samom imenu ovdje je očito potrebno koristiti algoritam za provjeru Eulerovog ciklusa.</a:t>
          </a:r>
          <a:endParaRPr lang="en-US" sz="1900" kern="1200"/>
        </a:p>
      </dsp:txBody>
      <dsp:txXfrm>
        <a:off x="51885" y="414537"/>
        <a:ext cx="6351217" cy="959101"/>
      </dsp:txXfrm>
    </dsp:sp>
    <dsp:sp modelId="{17314FFC-B970-4275-84C8-455AF24EC4BC}">
      <dsp:nvSpPr>
        <dsp:cNvPr id="0" name=""/>
        <dsp:cNvSpPr/>
      </dsp:nvSpPr>
      <dsp:spPr>
        <a:xfrm>
          <a:off x="0" y="1480244"/>
          <a:ext cx="6454987" cy="1062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Eulerov ciklus, koji se naziva i Eulerovim krugom je putanja koja započinje i završava na istu točku (engl. Vertex/Node). Drugim rijecima to je ciklus koji koristi svaki brid točno jedan put. </a:t>
          </a:r>
        </a:p>
      </dsp:txBody>
      <dsp:txXfrm>
        <a:off x="51885" y="1532129"/>
        <a:ext cx="6351217" cy="959101"/>
      </dsp:txXfrm>
    </dsp:sp>
    <dsp:sp modelId="{0AEB39A7-462D-4EAE-833C-B066875E6F5D}">
      <dsp:nvSpPr>
        <dsp:cNvPr id="0" name=""/>
        <dsp:cNvSpPr/>
      </dsp:nvSpPr>
      <dsp:spPr>
        <a:xfrm>
          <a:off x="0" y="2597835"/>
          <a:ext cx="6454987" cy="1062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Način kako možemo provjeriti ako je neki graf Eulerov ako svaki vrh ima paran broj bridova, time se zaključuje da taj graf ima Eulerovu putanju </a:t>
          </a:r>
        </a:p>
      </dsp:txBody>
      <dsp:txXfrm>
        <a:off x="51885" y="2649720"/>
        <a:ext cx="6351217" cy="9591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DBA6A-6E3B-473F-BDE6-973EFCC42DB0}">
      <dsp:nvSpPr>
        <dsp:cNvPr id="0" name=""/>
        <dsp:cNvSpPr/>
      </dsp:nvSpPr>
      <dsp:spPr>
        <a:xfrm>
          <a:off x="0" y="144342"/>
          <a:ext cx="3363974" cy="10135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Ova funckija je vrlo jednostavna zahvaljujući NetworkX biblioteci</a:t>
          </a:r>
          <a:endParaRPr lang="en-US" sz="1500" kern="1200"/>
        </a:p>
      </dsp:txBody>
      <dsp:txXfrm>
        <a:off x="49476" y="193818"/>
        <a:ext cx="3265022" cy="914560"/>
      </dsp:txXfrm>
    </dsp:sp>
    <dsp:sp modelId="{F65CB351-D279-4A23-ABA2-F449DDC798A2}">
      <dsp:nvSpPr>
        <dsp:cNvPr id="0" name=""/>
        <dsp:cNvSpPr/>
      </dsp:nvSpPr>
      <dsp:spPr>
        <a:xfrm>
          <a:off x="0" y="1201054"/>
          <a:ext cx="3363974" cy="101351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Graf koji je </a:t>
          </a:r>
          <a:r>
            <a:rPr lang="en-GB" sz="1500" kern="1200" dirty="0" err="1"/>
            <a:t>napravljen</a:t>
          </a:r>
          <a:r>
            <a:rPr lang="en-GB" sz="1500" kern="1200" dirty="0"/>
            <a:t> je </a:t>
          </a:r>
          <a:r>
            <a:rPr lang="en-GB" sz="1500" kern="1200" dirty="0" err="1"/>
            <a:t>poslan</a:t>
          </a:r>
          <a:r>
            <a:rPr lang="en-GB" sz="1500" kern="1200" dirty="0"/>
            <a:t> u </a:t>
          </a:r>
          <a:r>
            <a:rPr lang="en-GB" sz="1500" kern="1200" dirty="0" err="1"/>
            <a:t>networkx</a:t>
          </a:r>
          <a:r>
            <a:rPr lang="en-GB" sz="1500" kern="1200" dirty="0"/>
            <a:t> </a:t>
          </a:r>
          <a:r>
            <a:rPr lang="en-GB" sz="1500" kern="1200" dirty="0" err="1"/>
            <a:t>funkciju</a:t>
          </a:r>
          <a:r>
            <a:rPr lang="en-GB" sz="1500" kern="1200" dirty="0"/>
            <a:t> za </a:t>
          </a:r>
          <a:r>
            <a:rPr lang="en-GB" sz="1500" kern="1200" dirty="0" err="1"/>
            <a:t>provjeru</a:t>
          </a:r>
          <a:r>
            <a:rPr lang="en-GB" sz="1500" kern="1200" dirty="0"/>
            <a:t> </a:t>
          </a:r>
          <a:r>
            <a:rPr lang="en-GB" sz="1500" kern="1200" dirty="0" err="1"/>
            <a:t>eulerovog</a:t>
          </a:r>
          <a:r>
            <a:rPr lang="en-GB" sz="1500" kern="1200" dirty="0"/>
            <a:t> </a:t>
          </a:r>
          <a:r>
            <a:rPr lang="en-GB" sz="1500" kern="1200" dirty="0" err="1"/>
            <a:t>ciklusa</a:t>
          </a:r>
          <a:r>
            <a:rPr lang="en-GB" sz="1500" kern="1200" dirty="0"/>
            <a:t>. Kao </a:t>
          </a:r>
          <a:r>
            <a:rPr lang="en-GB" sz="1500" kern="1200" dirty="0" err="1"/>
            <a:t>parametre</a:t>
          </a:r>
          <a:r>
            <a:rPr lang="en-GB" sz="1500" kern="1200" dirty="0"/>
            <a:t> je </a:t>
          </a:r>
          <a:r>
            <a:rPr lang="en-GB" sz="1500" kern="1200" dirty="0" err="1"/>
            <a:t>potrebno</a:t>
          </a:r>
          <a:r>
            <a:rPr lang="en-GB" sz="1500" kern="1200" dirty="0"/>
            <a:t> </a:t>
          </a:r>
          <a:r>
            <a:rPr lang="en-GB" sz="1500" kern="1200" dirty="0" err="1"/>
            <a:t>poslati</a:t>
          </a:r>
          <a:r>
            <a:rPr lang="en-GB" sz="1500" kern="1200" dirty="0"/>
            <a:t> </a:t>
          </a:r>
          <a:r>
            <a:rPr lang="en-GB" sz="1500" kern="1200" dirty="0" err="1"/>
            <a:t>graf</a:t>
          </a:r>
          <a:r>
            <a:rPr lang="en-GB" sz="1500" kern="1200" dirty="0"/>
            <a:t> I po </a:t>
          </a:r>
          <a:r>
            <a:rPr lang="en-GB" sz="1500" kern="1200" dirty="0" err="1"/>
            <a:t>želji</a:t>
          </a:r>
          <a:r>
            <a:rPr lang="en-GB" sz="1500" kern="1200" dirty="0"/>
            <a:t> koji je </a:t>
          </a:r>
          <a:r>
            <a:rPr lang="en-GB" sz="1500" kern="1200" dirty="0" err="1"/>
            <a:t>početni</a:t>
          </a:r>
          <a:r>
            <a:rPr lang="en-GB" sz="1500" kern="1200" dirty="0"/>
            <a:t> </a:t>
          </a:r>
          <a:r>
            <a:rPr lang="en-GB" sz="1500" kern="1200" dirty="0" err="1"/>
            <a:t>vrh</a:t>
          </a:r>
          <a:r>
            <a:rPr lang="en-GB" sz="1500" kern="1200" dirty="0"/>
            <a:t>. </a:t>
          </a:r>
          <a:endParaRPr lang="en-US" sz="1500" kern="1200" dirty="0"/>
        </a:p>
      </dsp:txBody>
      <dsp:txXfrm>
        <a:off x="49476" y="1250530"/>
        <a:ext cx="3265022" cy="914560"/>
      </dsp:txXfrm>
    </dsp:sp>
    <dsp:sp modelId="{54E1FD38-D1F3-4B31-826A-D2EEF2B5EC86}">
      <dsp:nvSpPr>
        <dsp:cNvPr id="0" name=""/>
        <dsp:cNvSpPr/>
      </dsp:nvSpPr>
      <dsp:spPr>
        <a:xfrm>
          <a:off x="0" y="2257767"/>
          <a:ext cx="3363974" cy="10135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Za </a:t>
          </a:r>
          <a:r>
            <a:rPr lang="en-GB" sz="1500" kern="1200" dirty="0" err="1"/>
            <a:t>lakše</a:t>
          </a:r>
          <a:r>
            <a:rPr lang="en-GB" sz="1500" kern="1200" dirty="0"/>
            <a:t> </a:t>
          </a:r>
          <a:r>
            <a:rPr lang="en-GB" sz="1500" kern="1200" dirty="0" err="1"/>
            <a:t>iščitavanje</a:t>
          </a:r>
          <a:r>
            <a:rPr lang="en-GB" sz="1500" kern="1200" dirty="0"/>
            <a:t> se </a:t>
          </a:r>
          <a:r>
            <a:rPr lang="en-GB" sz="1500" kern="1200" dirty="0" err="1"/>
            <a:t>povratna</a:t>
          </a:r>
          <a:r>
            <a:rPr lang="en-GB" sz="1500" kern="1200" dirty="0"/>
            <a:t> </a:t>
          </a:r>
          <a:r>
            <a:rPr lang="en-GB" sz="1500" kern="1200" dirty="0" err="1"/>
            <a:t>vrijednost</a:t>
          </a:r>
          <a:r>
            <a:rPr lang="en-GB" sz="1500" kern="1200" dirty="0"/>
            <a:t> </a:t>
          </a:r>
          <a:r>
            <a:rPr lang="en-GB" sz="1500" kern="1200" dirty="0" err="1"/>
            <a:t>pretvara</a:t>
          </a:r>
          <a:r>
            <a:rPr lang="en-GB" sz="1500" kern="1200" dirty="0"/>
            <a:t> u </a:t>
          </a:r>
          <a:r>
            <a:rPr lang="en-GB" sz="1500" kern="1200" dirty="0" err="1"/>
            <a:t>listu</a:t>
          </a:r>
          <a:r>
            <a:rPr lang="en-GB" sz="1500" kern="1200" dirty="0"/>
            <a:t> </a:t>
          </a:r>
          <a:r>
            <a:rPr lang="en-GB" sz="1500" kern="1200" dirty="0" err="1"/>
            <a:t>koja</a:t>
          </a:r>
          <a:r>
            <a:rPr lang="en-GB" sz="1500" kern="1200" dirty="0"/>
            <a:t> je </a:t>
          </a:r>
          <a:r>
            <a:rPr lang="en-GB" sz="1500" kern="1200" dirty="0" err="1"/>
            <a:t>zatim</a:t>
          </a:r>
          <a:r>
            <a:rPr lang="en-GB" sz="1500" kern="1200" dirty="0"/>
            <a:t> </a:t>
          </a:r>
          <a:r>
            <a:rPr lang="en-GB" sz="1500" kern="1200" dirty="0" err="1"/>
            <a:t>dodatno</a:t>
          </a:r>
          <a:r>
            <a:rPr lang="en-GB" sz="1500" kern="1200" dirty="0"/>
            <a:t> </a:t>
          </a:r>
          <a:r>
            <a:rPr lang="en-GB" sz="1500" kern="1200" dirty="0" err="1"/>
            <a:t>prerađena</a:t>
          </a:r>
          <a:r>
            <a:rPr lang="en-GB" sz="1500" kern="1200" dirty="0"/>
            <a:t> za </a:t>
          </a:r>
          <a:r>
            <a:rPr lang="en-GB" sz="1500" kern="1200" dirty="0" err="1"/>
            <a:t>jednostavnije</a:t>
          </a:r>
          <a:r>
            <a:rPr lang="en-GB" sz="1500" kern="1200" dirty="0"/>
            <a:t> </a:t>
          </a:r>
          <a:r>
            <a:rPr lang="en-GB" sz="1500" kern="1200" dirty="0" err="1"/>
            <a:t>iščitavanje</a:t>
          </a:r>
          <a:r>
            <a:rPr lang="en-GB" sz="1500" kern="1200" dirty="0"/>
            <a:t> </a:t>
          </a:r>
          <a:r>
            <a:rPr lang="en-GB" sz="1500" kern="1200" dirty="0" err="1"/>
            <a:t>putanje</a:t>
          </a:r>
          <a:endParaRPr lang="en-US" sz="1500" kern="1200" dirty="0"/>
        </a:p>
      </dsp:txBody>
      <dsp:txXfrm>
        <a:off x="49476" y="2307243"/>
        <a:ext cx="3265022" cy="914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4140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778788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129528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body"/>
          </p:nvPr>
        </p:nvSpPr>
        <p:spPr>
          <a:xfrm>
            <a:off x="454140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 type="body"/>
          </p:nvPr>
        </p:nvSpPr>
        <p:spPr>
          <a:xfrm>
            <a:off x="778788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4140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778788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29528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54140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778788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4140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778788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129528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body"/>
          </p:nvPr>
        </p:nvSpPr>
        <p:spPr>
          <a:xfrm>
            <a:off x="454140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 type="body"/>
          </p:nvPr>
        </p:nvSpPr>
        <p:spPr>
          <a:xfrm>
            <a:off x="778788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54140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778788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129528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22" name="PlaceHolder 6"/>
          <p:cNvSpPr>
            <a:spLocks noGrp="1"/>
          </p:cNvSpPr>
          <p:nvPr>
            <p:ph type="body"/>
          </p:nvPr>
        </p:nvSpPr>
        <p:spPr>
          <a:xfrm>
            <a:off x="454140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23" name="PlaceHolder 7"/>
          <p:cNvSpPr>
            <a:spLocks noGrp="1"/>
          </p:cNvSpPr>
          <p:nvPr>
            <p:ph type="body"/>
          </p:nvPr>
        </p:nvSpPr>
        <p:spPr>
          <a:xfrm>
            <a:off x="778788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54140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778788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 type="body"/>
          </p:nvPr>
        </p:nvSpPr>
        <p:spPr>
          <a:xfrm>
            <a:off x="129528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69" name="PlaceHolder 6"/>
          <p:cNvSpPr>
            <a:spLocks noGrp="1"/>
          </p:cNvSpPr>
          <p:nvPr>
            <p:ph type="body"/>
          </p:nvPr>
        </p:nvSpPr>
        <p:spPr>
          <a:xfrm>
            <a:off x="454140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70" name="PlaceHolder 7"/>
          <p:cNvSpPr>
            <a:spLocks noGrp="1"/>
          </p:cNvSpPr>
          <p:nvPr>
            <p:ph type="body"/>
          </p:nvPr>
        </p:nvSpPr>
        <p:spPr>
          <a:xfrm>
            <a:off x="778788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454140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778788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 type="body"/>
          </p:nvPr>
        </p:nvSpPr>
        <p:spPr>
          <a:xfrm>
            <a:off x="129528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11" name="PlaceHolder 6"/>
          <p:cNvSpPr>
            <a:spLocks noGrp="1"/>
          </p:cNvSpPr>
          <p:nvPr>
            <p:ph type="body"/>
          </p:nvPr>
        </p:nvSpPr>
        <p:spPr>
          <a:xfrm>
            <a:off x="454140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12" name="PlaceHolder 7"/>
          <p:cNvSpPr>
            <a:spLocks noGrp="1"/>
          </p:cNvSpPr>
          <p:nvPr>
            <p:ph type="body"/>
          </p:nvPr>
        </p:nvSpPr>
        <p:spPr>
          <a:xfrm>
            <a:off x="778788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46" name="PlaceHolder 5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54140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778788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 type="body"/>
          </p:nvPr>
        </p:nvSpPr>
        <p:spPr>
          <a:xfrm>
            <a:off x="129528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52" name="PlaceHolder 6"/>
          <p:cNvSpPr>
            <a:spLocks noGrp="1"/>
          </p:cNvSpPr>
          <p:nvPr>
            <p:ph type="body"/>
          </p:nvPr>
        </p:nvSpPr>
        <p:spPr>
          <a:xfrm>
            <a:off x="454140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53" name="PlaceHolder 7"/>
          <p:cNvSpPr>
            <a:spLocks noGrp="1"/>
          </p:cNvSpPr>
          <p:nvPr>
            <p:ph type="body"/>
          </p:nvPr>
        </p:nvSpPr>
        <p:spPr>
          <a:xfrm>
            <a:off x="778788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93" name="PlaceHolder 5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body"/>
          </p:nvPr>
        </p:nvSpPr>
        <p:spPr>
          <a:xfrm>
            <a:off x="454140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97" name="PlaceHolder 4"/>
          <p:cNvSpPr>
            <a:spLocks noGrp="1"/>
          </p:cNvSpPr>
          <p:nvPr>
            <p:ph type="body"/>
          </p:nvPr>
        </p:nvSpPr>
        <p:spPr>
          <a:xfrm>
            <a:off x="778788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98" name="PlaceHolder 5"/>
          <p:cNvSpPr>
            <a:spLocks noGrp="1"/>
          </p:cNvSpPr>
          <p:nvPr>
            <p:ph type="body"/>
          </p:nvPr>
        </p:nvSpPr>
        <p:spPr>
          <a:xfrm>
            <a:off x="129528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99" name="PlaceHolder 6"/>
          <p:cNvSpPr>
            <a:spLocks noGrp="1"/>
          </p:cNvSpPr>
          <p:nvPr>
            <p:ph type="body"/>
          </p:nvPr>
        </p:nvSpPr>
        <p:spPr>
          <a:xfrm>
            <a:off x="454140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00" name="PlaceHolder 7"/>
          <p:cNvSpPr>
            <a:spLocks noGrp="1"/>
          </p:cNvSpPr>
          <p:nvPr>
            <p:ph type="body"/>
          </p:nvPr>
        </p:nvSpPr>
        <p:spPr>
          <a:xfrm>
            <a:off x="778788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7.xml"/><Relationship Id="rId9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94.xml"/><Relationship Id="rId16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14" name="CustomShape 15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PlaceHolder 28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88A8B8E-BEF9-485A-B03B-E9BD660BA780}" type="datetime">
              <a:rPr b="0" lang="hr-HR" sz="900" spc="-1" strike="noStrike">
                <a:solidFill>
                  <a:srgbClr val="8b8b8b"/>
                </a:solidFill>
                <a:latin typeface="Century Gothic"/>
              </a:rPr>
              <a:t>14.01.21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0" name="CustomShape 31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PlaceHolder 32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13A4578-00EC-49BB-8E09-E00F25B0FF44}" type="slidenum">
              <a:rPr b="0" lang="hr-HR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GB" sz="2000" spc="-1" strike="noStrike">
              <a:latin typeface="Times New Roman"/>
            </a:endParaRPr>
          </a:p>
        </p:txBody>
      </p:sp>
      <p:sp>
        <p:nvSpPr>
          <p:cNvPr id="32" name="PlaceHolder 3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70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Group 14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83" name="CustomShape 15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PlaceHolder 28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9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8" name="PlaceHolder 30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38C7E7D-DA1F-4685-BDE5-BC847D84A409}" type="datetime">
              <a:rPr b="0" lang="hr-HR" sz="900" spc="-1" strike="noStrike">
                <a:solidFill>
                  <a:srgbClr val="8b8b8b"/>
                </a:solidFill>
                <a:latin typeface="Century Gothic"/>
              </a:rPr>
              <a:t>14.01.21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99" name="PlaceHolder 31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00" name="CustomShape 32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PlaceHolder 33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961F6C3-C6FA-48CE-ACC0-8B2678F3ED70}" type="slidenum">
              <a:rPr b="0" lang="hr-HR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GB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02FC0F6-E57E-4B51-BC81-162BB2667041}" type="datetime">
              <a:rPr b="0" lang="hr-HR" sz="900" spc="-1" strike="noStrike">
                <a:solidFill>
                  <a:srgbClr val="ffffff"/>
                </a:solidFill>
                <a:latin typeface="Calibri"/>
              </a:rPr>
              <a:t>14.01.21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45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41C2633-8DC5-41C1-AE18-D1F3F5DF7FF7}" type="slidenum">
              <a:rPr b="0" lang="hr-HR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GB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dt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EE6A6EA-B71F-4475-9933-460408C5727B}" type="datetime">
              <a:rPr b="0" lang="hr-HR" sz="1050" spc="-1" strike="noStrike">
                <a:solidFill>
                  <a:srgbClr val="ffffff"/>
                </a:solidFill>
                <a:latin typeface="Century Gothic"/>
              </a:rPr>
              <a:t>14.01.21</a:t>
            </a:fld>
            <a:endParaRPr b="0" lang="en-GB" sz="1050" spc="-1" strike="noStrike">
              <a:latin typeface="Times New Roman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ftr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sldNum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CF96DEE-C64C-4A8E-A56B-450354F12FE1}" type="slidenum">
              <a:rPr b="0" lang="hr-HR" sz="105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GB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225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26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27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28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575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29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575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230" name="PlaceHolder 7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1" name="PlaceHolder 8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Click to edit Master text styles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lvl="2" marL="12002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3" marL="15429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0001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32" name="PlaceHolder 9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5497FFB8-584E-4F35-A8AC-B9B3636D2F96}" type="datetime">
              <a:rPr b="0" lang="hr-HR" sz="1000" spc="-1" strike="noStrike">
                <a:solidFill>
                  <a:srgbClr val="0a304a"/>
                </a:solidFill>
                <a:latin typeface="Century Gothic"/>
              </a:rPr>
              <a:t>14.01.21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233" name="PlaceHolder 10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34" name="PlaceHolder 11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98C65A7-4005-453A-A14C-AEF8416C507E}" type="slidenum">
              <a:rPr b="0" lang="hr-HR" sz="32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GB" sz="3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solidFill>
              <a:srgbClr val="00c6bb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2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EF6A682-6735-4FD1-A2EE-8086FD6DFDFE}" type="datetime">
              <a:rPr b="0" lang="hr-HR" sz="900" spc="-1" strike="noStrike">
                <a:solidFill>
                  <a:srgbClr val="ffffff"/>
                </a:solidFill>
                <a:latin typeface="Century Gothic"/>
              </a:rPr>
              <a:t>14.01.21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76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EB5CBE14-3AC9-4592-A36D-0D2986DEDAFE}" type="slidenum">
              <a:rPr b="0" lang="hr-HR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GB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Click to edit Master text styles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Second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2" marL="6858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Third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3" marL="9144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Fourth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4" marL="11430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Fifth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EEDAC97-3D0C-424F-AF06-802FF2357FD7}" type="datetime">
              <a:rPr b="0" lang="hr-HR" sz="1050" spc="-1" strike="noStrike">
                <a:solidFill>
                  <a:srgbClr val="000000">
                    <a:alpha val="70000"/>
                  </a:srgbClr>
                </a:solidFill>
                <a:latin typeface="Gill Sans MT"/>
              </a:rPr>
              <a:t>14.01.21</a:t>
            </a:fld>
            <a:endParaRPr b="0" lang="en-GB" sz="1050" spc="-1" strike="noStrike">
              <a:latin typeface="Times New Roman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>
            <a:noAutofit/>
          </a:bodyPr>
          <a:p>
            <a:pPr algn="ctr">
              <a:lnSpc>
                <a:spcPct val="100000"/>
              </a:lnSpc>
            </a:pPr>
            <a:fld id="{9F9E364E-8241-4733-93BA-12673305BBB9}" type="slidenum">
              <a:rPr b="0" lang="hr-HR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en-GB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roup 1"/>
          <p:cNvGrpSpPr/>
          <p:nvPr/>
        </p:nvGrpSpPr>
        <p:grpSpPr>
          <a:xfrm>
            <a:off x="-15840" y="0"/>
            <a:ext cx="12229560" cy="6855840"/>
            <a:chOff x="-15840" y="0"/>
            <a:chExt cx="12229560" cy="6855840"/>
          </a:xfrm>
        </p:grpSpPr>
        <p:pic>
          <p:nvPicPr>
            <p:cNvPr id="355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8520" cy="6855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6" name="CustomShape 2"/>
            <p:cNvSpPr/>
            <p:nvPr/>
          </p:nvSpPr>
          <p:spPr>
            <a:xfrm>
              <a:off x="608040" y="609480"/>
              <a:ext cx="10972440" cy="5638320"/>
            </a:xfrm>
            <a:prstGeom prst="rect">
              <a:avLst/>
            </a:prstGeom>
            <a:noFill/>
            <a:ln w="15875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357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880" cy="606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8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88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59" name="Line 3"/>
          <p:cNvSpPr/>
          <p:nvPr/>
        </p:nvSpPr>
        <p:spPr>
          <a:xfrm>
            <a:off x="1396080" y="2421360"/>
            <a:ext cx="9407160" cy="0"/>
          </a:xfrm>
          <a:prstGeom prst="line">
            <a:avLst/>
          </a:prstGeom>
          <a:ln>
            <a:solidFill>
              <a:srgbClr val="83992a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60" name="PlaceHolder 4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>
            <a:noAutofit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Click to edit Master text styles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Second level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2" marL="12002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</a:rPr>
              <a:t>Third level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lvl="3" marL="1542960" indent="-171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aramond"/>
              </a:rPr>
              <a:t>Fourth level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 lvl="4" marL="20001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1400" spc="-1" strike="noStrike">
                <a:solidFill>
                  <a:srgbClr val="262626"/>
                </a:solidFill>
                <a:latin typeface="Garamond"/>
              </a:rPr>
              <a:t>Fifth level</a:t>
            </a:r>
            <a:endParaRPr b="0" lang="en-US" sz="1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62" name="PlaceHolder 6"/>
          <p:cNvSpPr>
            <a:spLocks noGrp="1"/>
          </p:cNvSpPr>
          <p:nvPr>
            <p:ph type="dt"/>
          </p:nvPr>
        </p:nvSpPr>
        <p:spPr>
          <a:xfrm>
            <a:off x="8677440" y="5969160"/>
            <a:ext cx="1599840" cy="2790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BB92B70-36F0-41F9-A4BC-C0D6486418E5}" type="datetime">
              <a:rPr b="0" lang="hr-HR" sz="1000" spc="-1" strike="noStrike">
                <a:solidFill>
                  <a:srgbClr val="000000"/>
                </a:solidFill>
                <a:latin typeface="Garamond"/>
              </a:rPr>
              <a:t>14.01.21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363" name="PlaceHolder 7"/>
          <p:cNvSpPr>
            <a:spLocks noGrp="1"/>
          </p:cNvSpPr>
          <p:nvPr>
            <p:ph type="ftr"/>
          </p:nvPr>
        </p:nvSpPr>
        <p:spPr>
          <a:xfrm>
            <a:off x="1295280" y="5969160"/>
            <a:ext cx="7305480" cy="2790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64" name="PlaceHolder 8"/>
          <p:cNvSpPr>
            <a:spLocks noGrp="1"/>
          </p:cNvSpPr>
          <p:nvPr>
            <p:ph type="sldNum"/>
          </p:nvPr>
        </p:nvSpPr>
        <p:spPr>
          <a:xfrm>
            <a:off x="10353960" y="5969160"/>
            <a:ext cx="542160" cy="2790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39B437A-5D57-49EB-8037-6BB42B94434C}" type="slidenum">
              <a:rPr b="0" lang="hr-HR" sz="1000" spc="-1" strike="noStrike">
                <a:solidFill>
                  <a:srgbClr val="000000"/>
                </a:solidFill>
                <a:latin typeface="Garamond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community.topcoder.com/stat?c=problem_statement&amp;pm=2373" TargetMode="External"/><Relationship Id="rId2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262626"/>
                </a:solidFill>
                <a:latin typeface="Century Gothic"/>
              </a:rPr>
              <a:t>Seminarski rad – Eulerian Race</a:t>
            </a:r>
            <a:endParaRPr b="0" lang="en-US" sz="6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02" name="TextShape 2"/>
          <p:cNvSpPr txBox="1"/>
          <p:nvPr/>
        </p:nvSpPr>
        <p:spPr>
          <a:xfrm>
            <a:off x="9279360" y="6061680"/>
            <a:ext cx="2777400" cy="5230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6000"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Century Gothic"/>
              </a:rPr>
              <a:t>David L. Tomasović, 2020.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7f7f7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0" y="0"/>
            <a:ext cx="12191760" cy="68536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7f7f7"/>
              </a:gs>
            </a:gsLst>
            <a:path path="circle">
              <a:fillToRect l="25000" t="25000" r="75000" b="75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TextShape 2"/>
          <p:cNvSpPr txBox="1"/>
          <p:nvPr/>
        </p:nvSpPr>
        <p:spPr>
          <a:xfrm>
            <a:off x="7534800" y="646200"/>
            <a:ext cx="4091760" cy="1324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262626"/>
                </a:solidFill>
                <a:latin typeface="Century Gothic"/>
              </a:rPr>
              <a:t>Zadatak: Eulerian Race</a:t>
            </a:r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05" name="CustomShape 3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06" name="Picture 4" descr="Chart, line chart&#10;&#10;Description automatically generated"/>
          <p:cNvPicPr/>
          <p:nvPr/>
        </p:nvPicPr>
        <p:blipFill>
          <a:blip r:embed="rId1"/>
          <a:stretch/>
        </p:blipFill>
        <p:spPr>
          <a:xfrm>
            <a:off x="1985400" y="657000"/>
            <a:ext cx="4562280" cy="5142240"/>
          </a:xfrm>
          <a:prstGeom prst="rect">
            <a:avLst/>
          </a:prstGeom>
          <a:ln w="0">
            <a:noFill/>
          </a:ln>
        </p:spPr>
      </p:pic>
      <p:sp>
        <p:nvSpPr>
          <p:cNvPr id="407" name="TextShape 4"/>
          <p:cNvSpPr txBox="1"/>
          <p:nvPr/>
        </p:nvSpPr>
        <p:spPr>
          <a:xfrm>
            <a:off x="7533000" y="2255400"/>
            <a:ext cx="4093560" cy="3521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</a:rPr>
              <a:t>Svake godine se održi utrka sa biciklama koja se stastoji od checkpointova koji su spojeni s mostovima.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</a:rPr>
              <a:t>Serija checkpointova je namještena kroz grad od 0 do N-1, točno ima jedan most izmedu dva checkpointa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404040"/>
                </a:solidFill>
                <a:latin typeface="Century Gothic"/>
              </a:rPr>
              <a:t>Biciklistička ruta mora zapoceti I završiti od 0, a mora proc kroz svaki checkpoint i prijeći preko svakog mosta točno jedan put.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GB" sz="4800" spc="-52" strike="noStrike">
                <a:solidFill>
                  <a:srgbClr val="404040"/>
                </a:solidFill>
                <a:latin typeface="Calibri Light"/>
              </a:rPr>
              <a:t>Kako riješiti problem?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536157741"/>
              </p:ext>
            </p:extLst>
          </p:nvPr>
        </p:nvGraphicFramePr>
        <p:xfrm>
          <a:off x="1097280" y="1845720"/>
          <a:ext cx="6454800" cy="40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09" name="Picture 4" descr="A star in the dark&#10;&#10;Description automatically generated"/>
          <p:cNvPicPr/>
          <p:nvPr/>
        </p:nvPicPr>
        <p:blipFill>
          <a:blip r:embed="rId6"/>
          <a:srcRect l="850" t="0" r="2680" b="0"/>
          <a:stretch/>
        </p:blipFill>
        <p:spPr>
          <a:xfrm>
            <a:off x="8020440" y="1916280"/>
            <a:ext cx="3134880" cy="347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afaf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0" y="2286000"/>
            <a:ext cx="12191760" cy="45716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afafa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2"/>
          <p:cNvSpPr/>
          <p:nvPr/>
        </p:nvSpPr>
        <p:spPr>
          <a:xfrm>
            <a:off x="0" y="0"/>
            <a:ext cx="12191760" cy="22856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algn="t" blurRad="50800" dir="540000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2" name="Picture 11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413" name="TextShape 3"/>
          <p:cNvSpPr txBox="1"/>
          <p:nvPr/>
        </p:nvSpPr>
        <p:spPr>
          <a:xfrm>
            <a:off x="2186280" y="764280"/>
            <a:ext cx="931968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Struktura rješenja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4" name="TextShape 4"/>
          <p:cNvSpPr txBox="1"/>
          <p:nvPr/>
        </p:nvSpPr>
        <p:spPr>
          <a:xfrm>
            <a:off x="685800" y="2743200"/>
            <a:ext cx="10820160" cy="34750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Za pomoć  pri rješavanju ovog problema će se koristiti dvije biblioteke: 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entury Gothic"/>
              <a:buAutoNum type="arabicPeriod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Networkx (python biblioteka koja je puna korisnih funkcija za grafove)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entury Gothic"/>
              <a:buAutoNum type="arabicPeriod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Re (Ovaj modul će pomoći pri obradi podataka)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Kreirane su 3 funckije: 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entury Gothic"/>
              <a:buAutoNum type="arabicPeriod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readFile – služi za učitavanje podataka iz eksterne datoteke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entury Gothic"/>
              <a:buAutoNum type="arabicPeriod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createGraph – kreira graf koristeći networkx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entury Gothic"/>
              <a:buAutoNum type="arabicPeriod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planRoute – kreirani graf je zatim korišten za kreiranje putanje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10000">
                <a:srgbClr val="6bd1ec"/>
              </a:gs>
              <a:gs pos="100000">
                <a:srgbClr val="06588e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TextShape 2"/>
          <p:cNvSpPr txBox="1"/>
          <p:nvPr/>
        </p:nvSpPr>
        <p:spPr>
          <a:xfrm>
            <a:off x="4662000" y="4487400"/>
            <a:ext cx="5626800" cy="1506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GB" sz="3600" spc="-1" strike="noStrike" cap="all">
                <a:solidFill>
                  <a:srgbClr val="ffffff"/>
                </a:solidFill>
                <a:latin typeface="Century Gothic"/>
              </a:rPr>
              <a:t>Kako je zadan zadatak?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633960" y="620640"/>
            <a:ext cx="3670200" cy="5286600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8" name="Picture 4" descr=""/>
          <p:cNvPicPr/>
          <p:nvPr/>
        </p:nvPicPr>
        <p:blipFill>
          <a:blip r:embed="rId1"/>
          <a:srcRect l="2962" t="2268" r="5331" b="510"/>
          <a:stretch/>
        </p:blipFill>
        <p:spPr>
          <a:xfrm>
            <a:off x="900000" y="900000"/>
            <a:ext cx="3059640" cy="4842000"/>
          </a:xfrm>
          <a:prstGeom prst="rect">
            <a:avLst/>
          </a:prstGeom>
          <a:ln w="0">
            <a:noFill/>
          </a:ln>
        </p:spPr>
      </p:pic>
      <p:sp>
        <p:nvSpPr>
          <p:cNvPr id="419" name="TextShape 4"/>
          <p:cNvSpPr txBox="1"/>
          <p:nvPr/>
        </p:nvSpPr>
        <p:spPr>
          <a:xfrm>
            <a:off x="4662000" y="685800"/>
            <a:ext cx="6253560" cy="3614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GB" sz="2000" spc="-1" strike="noStrike">
                <a:solidFill>
                  <a:srgbClr val="0f496f"/>
                </a:solidFill>
                <a:latin typeface="Century Gothic"/>
              </a:rPr>
              <a:t>Za unos podataka je dana matrica susjedstva, koju je potrebno isčitati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GB" sz="2000" spc="-1" strike="noStrike">
                <a:solidFill>
                  <a:srgbClr val="0f496f"/>
                </a:solidFill>
                <a:latin typeface="Century Gothic"/>
              </a:rPr>
              <a:t>Matrica susjedstva je matrica koja ima jednak broj stupaca I redaka. Elementi matrice prikazuju ako je neki par vrhova povezan ili ne, kod netežinskog grafa se prikazuje sa 0 ili 1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grpSp>
        <p:nvGrpSpPr>
          <p:cNvPr id="420" name="Group 5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421" name="Line 6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2" name="Line 7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3" name="Line 8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4" name="Line 9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575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5" name="Line 10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575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fefefe"/>
                </a:solidFill>
                <a:latin typeface="Century Gothic"/>
              </a:rPr>
              <a:t>Funckija readFile()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7" name="TextShape 2"/>
          <p:cNvSpPr txBox="1"/>
          <p:nvPr/>
        </p:nvSpPr>
        <p:spPr>
          <a:xfrm>
            <a:off x="818640" y="2413080"/>
            <a:ext cx="3835080" cy="3631680"/>
          </a:xfrm>
          <a:prstGeom prst="rect">
            <a:avLst/>
          </a:prstGeom>
          <a:noFill/>
          <a:ln w="0">
            <a:noFill/>
          </a:ln>
          <a:effectLst>
            <a:outerShdw dist="0" dir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marL="343080" indent="-34272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GB" sz="1600" spc="-1" strike="noStrike">
                <a:solidFill>
                  <a:srgbClr val="ffffff"/>
                </a:solidFill>
                <a:latin typeface="Century Gothic"/>
              </a:rPr>
              <a:t>Kreira se array koji će spremati svaki red od file-a 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GB" sz="1600" spc="-1" strike="noStrike">
                <a:solidFill>
                  <a:srgbClr val="ffffff"/>
                </a:solidFill>
                <a:latin typeface="Century Gothic"/>
              </a:rPr>
              <a:t>Koristeći ‘with open’ otvaramo datoteku I iščitavamo vrijednosti iz datoteke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GB" sz="1600" spc="-1" strike="noStrike">
                <a:solidFill>
                  <a:srgbClr val="ffffff"/>
                </a:solidFill>
                <a:latin typeface="Century Gothic"/>
              </a:rPr>
              <a:t>Unutar for petlje uzimamo svaki red I uklanjamo sve razmake I sve znakove koji nisu broj i zatim spremamo u kreirani array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8" name="CustomShape 3"/>
          <p:cNvSpPr/>
          <p:nvPr/>
        </p:nvSpPr>
        <p:spPr>
          <a:xfrm>
            <a:off x="5101920" y="2521080"/>
            <a:ext cx="6276960" cy="3499920"/>
          </a:xfrm>
          <a:prstGeom prst="roundRect">
            <a:avLst>
              <a:gd name="adj" fmla="val 3876"/>
            </a:avLst>
          </a:prstGeom>
          <a:blipFill rotWithShape="0">
            <a:blip r:embed="rId1"/>
            <a:stretch/>
          </a:blipFill>
          <a:ln w="0"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4680" y="0"/>
            <a:ext cx="1218708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CustomShape 2"/>
          <p:cNvSpPr/>
          <p:nvPr/>
        </p:nvSpPr>
        <p:spPr>
          <a:xfrm>
            <a:off x="0" y="0"/>
            <a:ext cx="4636800" cy="6857640"/>
          </a:xfrm>
          <a:custGeom>
            <a:avLst/>
            <a:gdLst/>
            <a:ahLst/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1" name="TextShape 3"/>
          <p:cNvSpPr txBox="1"/>
          <p:nvPr/>
        </p:nvSpPr>
        <p:spPr>
          <a:xfrm>
            <a:off x="451440" y="457200"/>
            <a:ext cx="3575520" cy="1332360"/>
          </a:xfrm>
          <a:prstGeom prst="rect">
            <a:avLst/>
          </a:prstGeom>
          <a:noFill/>
          <a:ln w="0"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Century Gothic"/>
              </a:rPr>
              <a:t>Funckija createGraph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2" name="TextShape 4"/>
          <p:cNvSpPr txBox="1"/>
          <p:nvPr/>
        </p:nvSpPr>
        <p:spPr>
          <a:xfrm>
            <a:off x="451440" y="2046600"/>
            <a:ext cx="3575520" cy="3994560"/>
          </a:xfrm>
          <a:prstGeom prst="rect">
            <a:avLst/>
          </a:prstGeom>
          <a:noFill/>
          <a:ln w="0">
            <a:noFill/>
          </a:ln>
          <a:effectLst>
            <a:outerShdw dist="0" dir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marL="343080" indent="-342720">
              <a:lnSpc>
                <a:spcPct val="9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GB" sz="1400" spc="-1" strike="noStrike">
                <a:solidFill>
                  <a:srgbClr val="ffffff"/>
                </a:solidFill>
                <a:latin typeface="Century Gothic"/>
              </a:rPr>
              <a:t>Ova funkcija kao parameter prima onaj isti array koji smo kreirali u prijašnjoj funkciji.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9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GB" sz="1400" spc="-1" strike="noStrike">
                <a:solidFill>
                  <a:srgbClr val="ffffff"/>
                </a:solidFill>
                <a:latin typeface="Century Gothic"/>
              </a:rPr>
              <a:t>Sada koristeći Networkx kreiramo graf u kojeg postavljamo količinu vrhova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9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GB" sz="1400" spc="-1" strike="noStrike">
                <a:solidFill>
                  <a:srgbClr val="ffffff"/>
                </a:solidFill>
                <a:latin typeface="Century Gothic"/>
              </a:rPr>
              <a:t>Kako bih se povezali vrhovi koristimo ugnježđene for petlje kako bih prošli našu matricu. Tek kada je vrijednost “1” u matrici znamo da su ta dva vrha spojena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9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GB" sz="1400" spc="-1" strike="noStrike">
                <a:solidFill>
                  <a:srgbClr val="ffffff"/>
                </a:solidFill>
                <a:latin typeface="Century Gothic"/>
              </a:rPr>
              <a:t>Razlog za nadodavanje 1 na broj je zato jer brojanje počinje od 0, pa se ovako garantira pravilno zapisivanje grafa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9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GB" sz="1400" spc="-1" strike="noStrike">
                <a:solidFill>
                  <a:srgbClr val="ffffff"/>
                </a:solidFill>
                <a:latin typeface="Century Gothic"/>
              </a:rPr>
              <a:t>Zatim vraćamo graf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3" name="CustomShape 5"/>
          <p:cNvSpPr/>
          <p:nvPr/>
        </p:nvSpPr>
        <p:spPr>
          <a:xfrm>
            <a:off x="5280840" y="1248840"/>
            <a:ext cx="6267240" cy="4061160"/>
          </a:xfrm>
          <a:prstGeom prst="roundRect">
            <a:avLst>
              <a:gd name="adj" fmla="val 3876"/>
            </a:avLst>
          </a:prstGeom>
          <a:blipFill rotWithShape="0">
            <a:blip r:embed="rId1"/>
            <a:stretch/>
          </a:blipFill>
          <a:ln w="0"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2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TextShape 3"/>
          <p:cNvSpPr txBox="1"/>
          <p:nvPr/>
        </p:nvSpPr>
        <p:spPr>
          <a:xfrm>
            <a:off x="643320" y="643320"/>
            <a:ext cx="3363480" cy="1727640"/>
          </a:xfrm>
          <a:prstGeom prst="rect">
            <a:avLst/>
          </a:prstGeom>
          <a:noFill/>
          <a:ln cap="sq" w="31680">
            <a:solidFill>
              <a:srgbClr val="ffffff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algn="ctr">
              <a:lnSpc>
                <a:spcPct val="90000"/>
              </a:lnSpc>
            </a:pPr>
            <a:r>
              <a:rPr b="0" lang="en-GB" sz="2800" spc="199" strike="noStrike" cap="all">
                <a:solidFill>
                  <a:srgbClr val="ffffff"/>
                </a:solidFill>
                <a:latin typeface="Gill Sans MT"/>
              </a:rPr>
              <a:t>Funkcija planRoute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437" name="Picture 4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5297760" y="1741320"/>
            <a:ext cx="6250320" cy="32144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543969209"/>
              </p:ext>
            </p:extLst>
          </p:nvPr>
        </p:nvGraphicFramePr>
        <p:xfrm>
          <a:off x="643320" y="2638080"/>
          <a:ext cx="3363480" cy="3415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262626"/>
                </a:solidFill>
                <a:latin typeface="Garamond"/>
              </a:rPr>
              <a:t>Zaključak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39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858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GB" sz="2800" spc="-1" strike="noStrike">
                <a:solidFill>
                  <a:srgbClr val="262626"/>
                </a:solidFill>
                <a:latin typeface="Garamond"/>
              </a:rPr>
              <a:t>Vrijeme izvršavanja algoritma za eulerov ciklus je linearan. Dakle O(n), što znači da što je više točaka to će više trebati.</a:t>
            </a:r>
            <a:endParaRPr b="0" lang="en-US" sz="28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GB" sz="2800" spc="-1" strike="noStrike">
                <a:solidFill>
                  <a:srgbClr val="262626"/>
                </a:solidFill>
                <a:latin typeface="Garamond"/>
              </a:rPr>
              <a:t>Ali sveukupno cijeli projekt je na vremensku kompleksnost od O(), razlog je zbog ugnježđenih for petlji koji su korišteni za čitanje vrijednosti iz matrice.</a:t>
            </a:r>
            <a:endParaRPr b="0" lang="en-US" sz="28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GB" sz="2800" spc="-1" strike="noStrike">
                <a:solidFill>
                  <a:srgbClr val="262626"/>
                </a:solidFill>
                <a:latin typeface="Garamond"/>
              </a:rPr>
              <a:t>Link na zadatak možete dobiti </a:t>
            </a:r>
            <a:r>
              <a:rPr b="0" lang="en-GB" sz="2800" spc="-1" strike="noStrike" u="sng">
                <a:solidFill>
                  <a:srgbClr val="b5c968"/>
                </a:solidFill>
                <a:uFillTx/>
                <a:latin typeface="Garamond"/>
                <a:hlinkClick r:id="rId1"/>
              </a:rPr>
              <a:t>ovdje</a:t>
            </a:r>
            <a:endParaRPr b="0" lang="en-US" sz="28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LibreOffice/7.0.3.1$Windows_X86_64 LibreOffice_project/d7547858d014d4cf69878db179d326fc3483e082</Application>
  <Words>521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2020-12-17T22:54:33Z</dcterms:created>
  <dc:creator>Peanut</dc:creator>
  <dc:description/>
  <dc:language>en-GB</dc:language>
  <cp:lastModifiedBy/>
  <dcterms:modified xsi:type="dcterms:W3CDTF">2021-01-14T13:43:05Z</dcterms:modified>
  <cp:revision>8</cp:revision>
  <dc:subject/>
  <dc:title>Seminarski rad – Eulerian Race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