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  <p:sldMasterId id="2147483657" r:id="rId2"/>
  </p:sldMasterIdLst>
  <p:notesMasterIdLst>
    <p:notesMasterId r:id="rId30"/>
  </p:notesMasterIdLst>
  <p:sldIdLst>
    <p:sldId id="256" r:id="rId3"/>
    <p:sldId id="354" r:id="rId4"/>
    <p:sldId id="280" r:id="rId5"/>
    <p:sldId id="356" r:id="rId6"/>
    <p:sldId id="355" r:id="rId7"/>
    <p:sldId id="358" r:id="rId8"/>
    <p:sldId id="359" r:id="rId9"/>
    <p:sldId id="357" r:id="rId10"/>
    <p:sldId id="362" r:id="rId11"/>
    <p:sldId id="365" r:id="rId12"/>
    <p:sldId id="363" r:id="rId13"/>
    <p:sldId id="364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51" r:id="rId26"/>
    <p:sldId id="350" r:id="rId27"/>
    <p:sldId id="261" r:id="rId28"/>
    <p:sldId id="340" r:id="rId29"/>
  </p:sldIdLst>
  <p:sldSz cx="9144000" cy="6858000" type="screen4x3"/>
  <p:notesSz cx="6797675" cy="9926638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CC6600"/>
    <a:srgbClr val="FFCC66"/>
    <a:srgbClr val="FFCC00"/>
    <a:srgbClr val="FFFFCC"/>
    <a:srgbClr val="FF5050"/>
    <a:srgbClr val="99FF66"/>
    <a:srgbClr val="33CC33"/>
    <a:srgbClr val="CCFF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 autoAdjust="0"/>
    <p:restoredTop sz="91545" autoAdjust="0"/>
  </p:normalViewPr>
  <p:slideViewPr>
    <p:cSldViewPr>
      <p:cViewPr>
        <p:scale>
          <a:sx n="75" d="100"/>
          <a:sy n="75" d="100"/>
        </p:scale>
        <p:origin x="-123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A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A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600" y="744538"/>
            <a:ext cx="3968750" cy="2976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1638" y="4025900"/>
            <a:ext cx="5994400" cy="515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A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7884230-34D9-4471-9399-5E5375172E0F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83902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IPAW2016: Car &amp; Stanford Enabling Web Service Request Citation by Provenance Information</a:t>
            </a:r>
            <a:endParaRPr lang="en-AU" b="0"/>
          </a:p>
        </p:txBody>
      </p:sp>
    </p:spTree>
    <p:extLst>
      <p:ext uri="{BB962C8B-B14F-4D97-AF65-F5344CB8AC3E}">
        <p14:creationId xmlns:p14="http://schemas.microsoft.com/office/powerpoint/2010/main" val="707940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1860550"/>
            <a:ext cx="7916862" cy="549275"/>
          </a:xfrm>
        </p:spPr>
        <p:txBody>
          <a:bodyPr lIns="90000" tIns="46800" rIns="90000" bIns="46800"/>
          <a:lstStyle>
            <a:lvl1pPr>
              <a:defRPr sz="3000">
                <a:solidFill>
                  <a:srgbClr val="4D4D4D"/>
                </a:solidFill>
              </a:defRPr>
            </a:lvl1pPr>
          </a:lstStyle>
          <a:p>
            <a:pPr lvl="0"/>
            <a:r>
              <a:rPr lang="en-AU" noProof="0" smtClean="0"/>
              <a:t>Click to edit Master Title style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2482850"/>
            <a:ext cx="7916862" cy="396875"/>
          </a:xfrm>
        </p:spPr>
        <p:txBody>
          <a:bodyPr lIns="90000" tIns="46800" rIns="90000" bIns="46800">
            <a:sp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AU" noProof="0" smtClean="0"/>
              <a:t>Click to edit Master Author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b="1" smtClean="0"/>
              <a:t>IPAW2016: Car &amp; Stanford Enabling Web Service Request Citation by Provenance Information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7062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2409825"/>
            <a:ext cx="82296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349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14363" y="1860550"/>
            <a:ext cx="8229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6350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1188" y="5084763"/>
            <a:ext cx="8208962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ct val="80000"/>
              </a:lnSpc>
              <a:spcBef>
                <a:spcPct val="50000"/>
              </a:spcBef>
              <a:defRPr sz="1700" b="1">
                <a:solidFill>
                  <a:srgbClr val="4D4D4D"/>
                </a:solidFill>
              </a:defRPr>
            </a:lvl1pPr>
          </a:lstStyle>
          <a:p>
            <a:r>
              <a:rPr lang="en-AU" smtClean="0"/>
              <a:t>IPAW2016: Car &amp; Stanford Enabling Web Service Request Citation by Provenance Information</a:t>
            </a:r>
            <a:endParaRPr lang="en-AU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1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50000"/>
        </a:spcBef>
        <a:spcAft>
          <a:spcPct val="0"/>
        </a:spcAft>
        <a:defRPr sz="2200">
          <a:solidFill>
            <a:srgbClr val="4D4D4D"/>
          </a:solidFill>
          <a:latin typeface="+mn-lt"/>
          <a:ea typeface="+mn-ea"/>
          <a:cs typeface="+mn-cs"/>
        </a:defRPr>
      </a:lvl1pPr>
      <a:lvl2pPr marL="447675" indent="-268288" algn="l" rtl="0" eaLnBrk="1" fontAlgn="base" hangingPunct="1">
        <a:spcBef>
          <a:spcPct val="50000"/>
        </a:spcBef>
        <a:spcAft>
          <a:spcPct val="0"/>
        </a:spcAft>
        <a:buChar char="•"/>
        <a:defRPr sz="2200">
          <a:solidFill>
            <a:srgbClr val="4D4D4D"/>
          </a:solidFill>
          <a:latin typeface="+mn-lt"/>
        </a:defRPr>
      </a:lvl2pPr>
      <a:lvl3pPr marL="895350" indent="-265113" algn="l" rtl="0" eaLnBrk="1" fontAlgn="base" hangingPunct="1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3pPr>
      <a:lvl4pPr marL="1344613" indent="-268288" algn="l" rtl="0" eaLnBrk="1" fontAlgn="base" hangingPunct="1">
        <a:spcBef>
          <a:spcPct val="25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4pPr>
      <a:lvl5pPr marL="1792288" indent="-268288" algn="l" rtl="0" eaLnBrk="1" fontAlgn="base" hangingPunct="1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5pPr>
      <a:lvl6pPr marL="2249488" indent="-268288" algn="l" rtl="0" eaLnBrk="1" fontAlgn="base" hangingPunct="1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6pPr>
      <a:lvl7pPr marL="2706688" indent="-268288" algn="l" rtl="0" eaLnBrk="1" fontAlgn="base" hangingPunct="1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7pPr>
      <a:lvl8pPr marL="3163888" indent="-268288" algn="l" rtl="0" eaLnBrk="1" fontAlgn="base" hangingPunct="1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8pPr>
      <a:lvl9pPr marL="3621088" indent="-268288" algn="l" rtl="0" eaLnBrk="1" fontAlgn="base" hangingPunct="1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5925"/>
            <a:ext cx="8229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 smtClean="0"/>
              <a:t>Click to edit Master Title style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1075"/>
            <a:ext cx="8229600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</a:p>
        </p:txBody>
      </p:sp>
      <p:sp>
        <p:nvSpPr>
          <p:cNvPr id="38502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67945" y="6459538"/>
            <a:ext cx="4968106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AU" b="1" smtClean="0"/>
              <a:t>IPAW2016: Car &amp; Stanford Enabling Web Service Request Citation by Provenance Information</a:t>
            </a:r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71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9pPr>
    </p:titleStyle>
    <p:bodyStyle>
      <a:lvl1pPr algn="l" rtl="0" fontAlgn="base">
        <a:spcBef>
          <a:spcPct val="50000"/>
        </a:spcBef>
        <a:spcAft>
          <a:spcPct val="0"/>
        </a:spcAft>
        <a:defRPr sz="2200">
          <a:solidFill>
            <a:srgbClr val="4D4D4D"/>
          </a:solidFill>
          <a:latin typeface="+mn-lt"/>
          <a:ea typeface="+mn-ea"/>
          <a:cs typeface="+mn-cs"/>
        </a:defRPr>
      </a:lvl1pPr>
      <a:lvl2pPr marL="447675" indent="-268288" algn="l" rtl="0" fontAlgn="base">
        <a:spcBef>
          <a:spcPct val="50000"/>
        </a:spcBef>
        <a:spcAft>
          <a:spcPct val="0"/>
        </a:spcAft>
        <a:buChar char="•"/>
        <a:defRPr sz="2200">
          <a:solidFill>
            <a:srgbClr val="4D4D4D"/>
          </a:solidFill>
          <a:latin typeface="+mn-lt"/>
        </a:defRPr>
      </a:lvl2pPr>
      <a:lvl3pPr marL="895350" indent="-268288" algn="l" rtl="0" fontAlgn="base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3pPr>
      <a:lvl4pPr marL="1350963" indent="-271463" algn="l" rtl="0" fontAlgn="base">
        <a:spcBef>
          <a:spcPct val="25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4pPr>
      <a:lvl5pPr marL="1792288" indent="-261938" algn="l" rtl="0" fontAlgn="base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5pPr>
      <a:lvl6pPr marL="2249488" indent="-261938" algn="l" rtl="0" fontAlgn="base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chemeClr val="bg1"/>
          </a:solidFill>
          <a:latin typeface="+mn-lt"/>
        </a:defRPr>
      </a:lvl6pPr>
      <a:lvl7pPr marL="2706688" indent="-261938" algn="l" rtl="0" fontAlgn="base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chemeClr val="bg1"/>
          </a:solidFill>
          <a:latin typeface="+mn-lt"/>
        </a:defRPr>
      </a:lvl7pPr>
      <a:lvl8pPr marL="3163888" indent="-261938" algn="l" rtl="0" fontAlgn="base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chemeClr val="bg1"/>
          </a:solidFill>
          <a:latin typeface="+mn-lt"/>
        </a:defRPr>
      </a:lvl8pPr>
      <a:lvl9pPr marL="3621088" indent="-261938" algn="l" rtl="0" fontAlgn="base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.theodi.org/odrs/" TargetMode="External"/><Relationship Id="rId2" Type="http://schemas.openxmlformats.org/officeDocument/2006/relationships/hyperlink" Target="http://labs.creativecommons.org/demos/ns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.theodi.org/odrs/" TargetMode="External"/><Relationship Id="rId2" Type="http://schemas.openxmlformats.org/officeDocument/2006/relationships/hyperlink" Target="http://labs.creativecommons.org/demos/ns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tf.org/rfc/rfc2119.txt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.gov.au/" TargetMode="External"/><Relationship Id="rId2" Type="http://schemas.openxmlformats.org/officeDocument/2006/relationships/hyperlink" Target="mailto:nicholas.car@ga.gov.a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paul.j.box@csiro.au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prov-o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datacon.org/2016/sessions/84/paper/199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Ontology_Language" TargetMode="External"/><Relationship Id="rId2" Type="http://schemas.openxmlformats.org/officeDocument/2006/relationships/hyperlink" Target="http://promsns.org/def/agr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363" y="1860550"/>
            <a:ext cx="8229600" cy="892552"/>
          </a:xfrm>
        </p:spPr>
        <p:txBody>
          <a:bodyPr/>
          <a:lstStyle/>
          <a:p>
            <a:r>
              <a:rPr lang="en-AU" b="0" dirty="0"/>
              <a:t>Agreeing about agreements: </a:t>
            </a:r>
            <a:r>
              <a:rPr lang="en-AU" b="0" dirty="0" smtClean="0"/>
              <a:t/>
            </a:r>
            <a:br>
              <a:rPr lang="en-AU" b="0" dirty="0" smtClean="0"/>
            </a:br>
            <a:r>
              <a:rPr lang="en-AU" b="0" dirty="0" smtClean="0"/>
              <a:t>modelling </a:t>
            </a:r>
            <a:r>
              <a:rPr lang="en-AU" b="0" dirty="0"/>
              <a:t>social contracts, people and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2852936"/>
            <a:ext cx="8229600" cy="430887"/>
          </a:xfrm>
        </p:spPr>
        <p:txBody>
          <a:bodyPr/>
          <a:lstStyle/>
          <a:p>
            <a:r>
              <a:rPr lang="en-AU" dirty="0" smtClean="0"/>
              <a:t>Nicholas J. Car &amp; Paul J. Box</a:t>
            </a:r>
            <a:endParaRPr lang="en-A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9" y="4388911"/>
            <a:ext cx="7704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“You're </a:t>
            </a:r>
            <a:r>
              <a:rPr lang="en-AU" dirty="0"/>
              <a:t>right, I agree, you are perfectly correct, I </a:t>
            </a:r>
            <a:r>
              <a:rPr lang="en-AU" dirty="0" smtClean="0"/>
              <a:t>acquiesce, </a:t>
            </a:r>
            <a:r>
              <a:rPr lang="en-AU" dirty="0"/>
              <a:t>I </a:t>
            </a:r>
            <a:r>
              <a:rPr lang="en-AU" dirty="0" smtClean="0"/>
              <a:t>concur. Yes</a:t>
            </a:r>
            <a:r>
              <a:rPr lang="en-AU" dirty="0"/>
              <a:t>, I </a:t>
            </a:r>
            <a:r>
              <a:rPr lang="en-AU" dirty="0" smtClean="0"/>
              <a:t>assent, </a:t>
            </a:r>
            <a:r>
              <a:rPr lang="en-AU" dirty="0"/>
              <a:t>I am of the same </a:t>
            </a:r>
            <a:r>
              <a:rPr lang="en-AU" dirty="0" smtClean="0"/>
              <a:t>mind, I </a:t>
            </a:r>
            <a:r>
              <a:rPr lang="en-AU" dirty="0"/>
              <a:t>am at one with </a:t>
            </a:r>
            <a:r>
              <a:rPr lang="en-AU" dirty="0" smtClean="0"/>
              <a:t>you, </a:t>
            </a:r>
            <a:r>
              <a:rPr lang="en-AU" dirty="0"/>
              <a:t>I </a:t>
            </a:r>
            <a:r>
              <a:rPr lang="en-AU" dirty="0" smtClean="0"/>
              <a:t>conform, </a:t>
            </a:r>
            <a:r>
              <a:rPr lang="en-AU" dirty="0"/>
              <a:t>I </a:t>
            </a:r>
            <a:r>
              <a:rPr lang="en-AU" dirty="0" smtClean="0"/>
              <a:t>defer, </a:t>
            </a:r>
            <a:r>
              <a:rPr lang="en-AU" dirty="0"/>
              <a:t>I am in </a:t>
            </a:r>
            <a:r>
              <a:rPr lang="en-AU" dirty="0" smtClean="0"/>
              <a:t>accord, </a:t>
            </a:r>
            <a:r>
              <a:rPr lang="en-AU" dirty="0"/>
              <a:t>I agree, I agree (sings) I </a:t>
            </a:r>
            <a:r>
              <a:rPr lang="en-AU" dirty="0" err="1"/>
              <a:t>agreeeeeeeeeeeeeeee</a:t>
            </a:r>
            <a:r>
              <a:rPr lang="en-AU" dirty="0" smtClean="0"/>
              <a:t>!”</a:t>
            </a:r>
          </a:p>
          <a:p>
            <a:r>
              <a:rPr lang="en-AU" dirty="0" smtClean="0"/>
              <a:t>						-- Neddie </a:t>
            </a:r>
            <a:r>
              <a:rPr lang="en-AU" dirty="0" err="1" smtClean="0"/>
              <a:t>Seagoon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107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 is a </a:t>
            </a:r>
            <a:r>
              <a:rPr lang="en-AU" i="1" dirty="0" smtClean="0"/>
              <a:t>Thing, an Entity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 bwMode="auto">
          <a:xfrm>
            <a:off x="3281507" y="3971780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/>
              <a:t>a</a:t>
            </a: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gr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:</a:t>
            </a:r>
            <a:b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</a:b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281507" y="2817819"/>
            <a:ext cx="1728192" cy="825372"/>
          </a:xfrm>
          <a:prstGeom prst="ellipse">
            <a:avLst/>
          </a:prstGeom>
          <a:solidFill>
            <a:srgbClr val="FFFFCC"/>
          </a:solidFill>
          <a:ln w="254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prov:Entity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281507" y="1665691"/>
            <a:ext cx="1728192" cy="825372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owl:Thing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>
            <a:stCxn id="5" idx="0"/>
            <a:endCxn id="6" idx="4"/>
          </p:cNvCxnSpPr>
          <p:nvPr/>
        </p:nvCxnSpPr>
        <p:spPr bwMode="auto">
          <a:xfrm flipV="1">
            <a:off x="4145603" y="3643191"/>
            <a:ext cx="0" cy="3285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0"/>
            <a:endCxn id="7" idx="4"/>
          </p:cNvCxnSpPr>
          <p:nvPr/>
        </p:nvCxnSpPr>
        <p:spPr bwMode="auto">
          <a:xfrm flipV="1">
            <a:off x="4145603" y="2491063"/>
            <a:ext cx="0" cy="3267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4313635" y="2500552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rdfs:subClassOf</a:t>
            </a:r>
            <a:endParaRPr lang="en-A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313635" y="3664003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rdfs:subClassOf</a:t>
            </a:r>
            <a:endParaRPr lang="en-AU" sz="14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6084168" y="3437062"/>
            <a:ext cx="1368152" cy="7408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dirty="0" smtClean="0"/>
              <a:t>Activity</a:t>
            </a:r>
            <a:endParaRPr kumimoji="0" lang="en-A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940152" y="3230505"/>
            <a:ext cx="1512168" cy="115396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5940152" y="3378292"/>
            <a:ext cx="1664568" cy="86879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280229" y="2322564"/>
            <a:ext cx="25202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“</a:t>
            </a:r>
            <a:r>
              <a:rPr lang="en-AU" sz="1600" dirty="0"/>
              <a:t>An </a:t>
            </a:r>
            <a:r>
              <a:rPr lang="en-AU" sz="1600" b="1" dirty="0"/>
              <a:t>entity</a:t>
            </a:r>
            <a:r>
              <a:rPr lang="en-AU" sz="1600" dirty="0"/>
              <a:t> is a physical, digital, conceptual, or other kind of thing with some fixed aspects; entities may be real or imaginary.</a:t>
            </a:r>
            <a:r>
              <a:rPr lang="en-AU" sz="1600" dirty="0" smtClean="0"/>
              <a:t>” </a:t>
            </a:r>
            <a:br>
              <a:rPr lang="en-AU" sz="1600" dirty="0" smtClean="0"/>
            </a:br>
            <a:r>
              <a:rPr lang="en-AU" sz="1600" dirty="0" smtClean="0"/>
              <a:t>(PROV DM)</a:t>
            </a:r>
            <a:endParaRPr lang="en-AU" sz="1600" dirty="0"/>
          </a:p>
        </p:txBody>
      </p:sp>
      <p:cxnSp>
        <p:nvCxnSpPr>
          <p:cNvPr id="21" name="Straight Arrow Connector 20"/>
          <p:cNvCxnSpPr>
            <a:stCxn id="20" idx="3"/>
          </p:cNvCxnSpPr>
          <p:nvPr/>
        </p:nvCxnSpPr>
        <p:spPr bwMode="auto">
          <a:xfrm>
            <a:off x="2800509" y="3230505"/>
            <a:ext cx="36004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3"/>
          <p:cNvSpPr/>
          <p:nvPr/>
        </p:nvSpPr>
        <p:spPr>
          <a:xfrm>
            <a:off x="5189664" y="4814409"/>
            <a:ext cx="31571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600" dirty="0"/>
              <a:t>An </a:t>
            </a:r>
            <a:r>
              <a:rPr lang="en-AU" sz="1600" b="1" dirty="0" smtClean="0"/>
              <a:t>activity</a:t>
            </a:r>
            <a:r>
              <a:rPr lang="en-AU" sz="1600" baseline="30000" dirty="0"/>
              <a:t> </a:t>
            </a:r>
            <a:r>
              <a:rPr lang="en-AU" sz="1600" dirty="0" smtClean="0"/>
              <a:t>is </a:t>
            </a:r>
            <a:r>
              <a:rPr lang="en-AU" sz="1600" dirty="0"/>
              <a:t>something that occurs over a period of time and acts upon or with entities</a:t>
            </a:r>
          </a:p>
        </p:txBody>
      </p:sp>
      <p:cxnSp>
        <p:nvCxnSpPr>
          <p:cNvPr id="26" name="Straight Arrow Connector 25"/>
          <p:cNvCxnSpPr>
            <a:stCxn id="24" idx="0"/>
          </p:cNvCxnSpPr>
          <p:nvPr/>
        </p:nvCxnSpPr>
        <p:spPr bwMode="auto">
          <a:xfrm flipH="1" flipV="1">
            <a:off x="6768243" y="4384466"/>
            <a:ext cx="1" cy="4299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07197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 is a </a:t>
            </a:r>
            <a:r>
              <a:rPr lang="en-AU" i="1" dirty="0" smtClean="0"/>
              <a:t>Thing, an Entity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 bwMode="auto">
          <a:xfrm>
            <a:off x="3281507" y="3971780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/>
              <a:t>a</a:t>
            </a: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gr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:</a:t>
            </a:r>
            <a:b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</a:b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281507" y="2817819"/>
            <a:ext cx="1728192" cy="825372"/>
          </a:xfrm>
          <a:prstGeom prst="ellipse">
            <a:avLst/>
          </a:prstGeom>
          <a:solidFill>
            <a:srgbClr val="FFFFCC"/>
          </a:solidFill>
          <a:ln w="254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prov:Entity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281507" y="1665691"/>
            <a:ext cx="1728192" cy="825372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owl:Thing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>
            <a:stCxn id="5" idx="0"/>
            <a:endCxn id="6" idx="4"/>
          </p:cNvCxnSpPr>
          <p:nvPr/>
        </p:nvCxnSpPr>
        <p:spPr bwMode="auto">
          <a:xfrm flipV="1">
            <a:off x="4145603" y="3643191"/>
            <a:ext cx="0" cy="3285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0"/>
            <a:endCxn id="7" idx="4"/>
          </p:cNvCxnSpPr>
          <p:nvPr/>
        </p:nvCxnSpPr>
        <p:spPr bwMode="auto">
          <a:xfrm flipV="1">
            <a:off x="4145603" y="2491063"/>
            <a:ext cx="0" cy="3267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4313635" y="2500552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rdfs:subClassOf</a:t>
            </a:r>
            <a:endParaRPr lang="en-A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313635" y="3664003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rdfs:subClassOf</a:t>
            </a:r>
            <a:endParaRPr lang="en-AU" sz="1400" dirty="0"/>
          </a:p>
        </p:txBody>
      </p:sp>
      <p:sp>
        <p:nvSpPr>
          <p:cNvPr id="17" name="Oval 16"/>
          <p:cNvSpPr/>
          <p:nvPr/>
        </p:nvSpPr>
        <p:spPr bwMode="auto">
          <a:xfrm>
            <a:off x="1043608" y="3405205"/>
            <a:ext cx="1728192" cy="825372"/>
          </a:xfrm>
          <a:prstGeom prst="ellipse">
            <a:avLst/>
          </a:prstGeom>
          <a:solidFill>
            <a:srgbClr val="FF9900">
              <a:alpha val="25000"/>
            </a:srgbClr>
          </a:solidFill>
          <a:ln w="25400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prov:Plan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22" name="Curved Connector 21"/>
          <p:cNvCxnSpPr>
            <a:stCxn id="5" idx="2"/>
            <a:endCxn id="17" idx="5"/>
          </p:cNvCxnSpPr>
          <p:nvPr/>
        </p:nvCxnSpPr>
        <p:spPr bwMode="auto">
          <a:xfrm rot="10800000">
            <a:off x="2518713" y="4109704"/>
            <a:ext cx="762795" cy="274762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Curved Connector 24"/>
          <p:cNvCxnSpPr>
            <a:stCxn id="17" idx="7"/>
            <a:endCxn id="6" idx="2"/>
          </p:cNvCxnSpPr>
          <p:nvPr/>
        </p:nvCxnSpPr>
        <p:spPr bwMode="auto">
          <a:xfrm rot="5400000" flipH="1" flipV="1">
            <a:off x="2752323" y="2996895"/>
            <a:ext cx="295573" cy="762795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467545" y="5085184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“Plans instruct Agents in some course of action” </a:t>
            </a:r>
            <a:br>
              <a:rPr lang="en-AU" sz="1600" dirty="0" smtClean="0"/>
            </a:br>
            <a:r>
              <a:rPr lang="en-AU" sz="1600" dirty="0" smtClean="0"/>
              <a:t>(PROV DM)</a:t>
            </a:r>
            <a:endParaRPr lang="en-AU" sz="1600" dirty="0"/>
          </a:p>
        </p:txBody>
      </p:sp>
      <p:cxnSp>
        <p:nvCxnSpPr>
          <p:cNvPr id="19" name="Straight Arrow Connector 18"/>
          <p:cNvCxnSpPr>
            <a:stCxn id="3" idx="0"/>
          </p:cNvCxnSpPr>
          <p:nvPr/>
        </p:nvCxnSpPr>
        <p:spPr bwMode="auto">
          <a:xfrm flipV="1">
            <a:off x="1727685" y="4384466"/>
            <a:ext cx="0" cy="70071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7874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 class relationships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 bwMode="auto">
          <a:xfrm>
            <a:off x="3665973" y="3541726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/>
              <a:t>a</a:t>
            </a: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gr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:</a:t>
            </a:r>
            <a:b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</a:b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cxnSp>
        <p:nvCxnSpPr>
          <p:cNvPr id="7" name="Curved Connector 6"/>
          <p:cNvCxnSpPr>
            <a:stCxn id="5" idx="1"/>
            <a:endCxn id="15" idx="5"/>
          </p:cNvCxnSpPr>
          <p:nvPr/>
        </p:nvCxnSpPr>
        <p:spPr bwMode="auto">
          <a:xfrm rot="16200000" flipH="1" flipV="1">
            <a:off x="3325466" y="3209962"/>
            <a:ext cx="140959" cy="1046231"/>
          </a:xfrm>
          <a:prstGeom prst="curvedConnector4">
            <a:avLst>
              <a:gd name="adj1" fmla="val -162175"/>
              <a:gd name="adj2" fmla="val 62095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gular Pentagon 14"/>
          <p:cNvSpPr/>
          <p:nvPr/>
        </p:nvSpPr>
        <p:spPr bwMode="auto">
          <a:xfrm>
            <a:off x="1216648" y="3501008"/>
            <a:ext cx="1656184" cy="792088"/>
          </a:xfrm>
          <a:prstGeom prst="pentagon">
            <a:avLst/>
          </a:prstGeom>
          <a:solidFill>
            <a:srgbClr val="FFCC9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400" dirty="0" err="1" smtClean="0"/>
              <a:t>prov:Agent</a:t>
            </a: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83768" y="3049215"/>
            <a:ext cx="1855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prov:wasAttributedTo</a:t>
            </a:r>
            <a:endParaRPr lang="en-AU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555776" y="4653136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agr:hasScopeOf</a:t>
            </a:r>
            <a:endParaRPr lang="en-AU" sz="1400" dirty="0"/>
          </a:p>
        </p:txBody>
      </p:sp>
      <p:sp>
        <p:nvSpPr>
          <p:cNvPr id="21" name="Oval 20"/>
          <p:cNvSpPr/>
          <p:nvPr/>
        </p:nvSpPr>
        <p:spPr>
          <a:xfrm>
            <a:off x="6300192" y="3541073"/>
            <a:ext cx="1728191" cy="825372"/>
          </a:xfrm>
          <a:prstGeom prst="ellipse">
            <a:avLst/>
          </a:prstGeom>
          <a:solidFill>
            <a:schemeClr val="accent2">
              <a:lumMod val="10000"/>
              <a:lumOff val="9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Requirement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24" name="Curved Connector 23"/>
          <p:cNvCxnSpPr>
            <a:stCxn id="5" idx="3"/>
            <a:endCxn id="15" idx="4"/>
          </p:cNvCxnSpPr>
          <p:nvPr/>
        </p:nvCxnSpPr>
        <p:spPr bwMode="auto">
          <a:xfrm rot="5400000">
            <a:off x="3214361" y="3588393"/>
            <a:ext cx="46869" cy="1362533"/>
          </a:xfrm>
          <a:prstGeom prst="curvedConnector3">
            <a:avLst>
              <a:gd name="adj1" fmla="val 745638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Curved Connector 27"/>
          <p:cNvCxnSpPr>
            <a:stCxn id="5" idx="6"/>
            <a:endCxn id="21" idx="2"/>
          </p:cNvCxnSpPr>
          <p:nvPr/>
        </p:nvCxnSpPr>
        <p:spPr bwMode="auto">
          <a:xfrm flipV="1">
            <a:off x="5394165" y="3953759"/>
            <a:ext cx="906027" cy="65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5313955" y="4234505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agr:requires</a:t>
            </a:r>
            <a:endParaRPr lang="en-AU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39552" y="1628800"/>
            <a:ext cx="301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smtClean="0"/>
              <a:t>Ignore the paper’s diagram!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233187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 actions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Agents make agreements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Could be a Group agent (between individual Agents)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How Agreements apply to Agents</a:t>
            </a:r>
            <a:endParaRPr lang="en-AU" dirty="0"/>
          </a:p>
          <a:p>
            <a:endParaRPr lang="en-AU" dirty="0"/>
          </a:p>
        </p:txBody>
      </p:sp>
      <p:sp>
        <p:nvSpPr>
          <p:cNvPr id="5" name="Oval 4"/>
          <p:cNvSpPr/>
          <p:nvPr/>
        </p:nvSpPr>
        <p:spPr bwMode="auto">
          <a:xfrm>
            <a:off x="4211960" y="2099572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/>
              <a:t>a</a:t>
            </a: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gr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:</a:t>
            </a:r>
            <a:b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</a:b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cxnSp>
        <p:nvCxnSpPr>
          <p:cNvPr id="6" name="Curved Connector 5"/>
          <p:cNvCxnSpPr>
            <a:stCxn id="5" idx="2"/>
            <a:endCxn id="22" idx="5"/>
          </p:cNvCxnSpPr>
          <p:nvPr/>
        </p:nvCxnSpPr>
        <p:spPr bwMode="auto">
          <a:xfrm rot="10800000" flipV="1">
            <a:off x="2051718" y="2512257"/>
            <a:ext cx="2160242" cy="18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2195736" y="2542441"/>
            <a:ext cx="1855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prov:wasAttributedTo</a:t>
            </a:r>
            <a:endParaRPr lang="en-AU" sz="1400" dirty="0"/>
          </a:p>
        </p:txBody>
      </p:sp>
      <p:sp>
        <p:nvSpPr>
          <p:cNvPr id="25" name="Oval 24"/>
          <p:cNvSpPr/>
          <p:nvPr/>
        </p:nvSpPr>
        <p:spPr bwMode="auto">
          <a:xfrm>
            <a:off x="542818" y="4077072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/>
              <a:t>a</a:t>
            </a: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gr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:</a:t>
            </a:r>
            <a:b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</a:b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sp>
        <p:nvSpPr>
          <p:cNvPr id="26" name="Regular Pentagon 25"/>
          <p:cNvSpPr/>
          <p:nvPr/>
        </p:nvSpPr>
        <p:spPr bwMode="auto">
          <a:xfrm>
            <a:off x="4211960" y="4057677"/>
            <a:ext cx="1656184" cy="792088"/>
          </a:xfrm>
          <a:prstGeom prst="pentagon">
            <a:avLst/>
          </a:prstGeom>
          <a:solidFill>
            <a:srgbClr val="FF9900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400" dirty="0" err="1" smtClean="0"/>
              <a:t>org:Group</a:t>
            </a: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 bwMode="auto">
          <a:xfrm flipV="1">
            <a:off x="2271010" y="4360227"/>
            <a:ext cx="1940952" cy="12953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2646611" y="4594667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agr:hasScope</a:t>
            </a:r>
            <a:endParaRPr lang="en-AU" sz="1400" dirty="0"/>
          </a:p>
        </p:txBody>
      </p:sp>
      <p:sp>
        <p:nvSpPr>
          <p:cNvPr id="31" name="Regular Pentagon 30"/>
          <p:cNvSpPr/>
          <p:nvPr/>
        </p:nvSpPr>
        <p:spPr bwMode="auto">
          <a:xfrm>
            <a:off x="6526889" y="5229200"/>
            <a:ext cx="1656184" cy="792088"/>
          </a:xfrm>
          <a:prstGeom prst="pentagon">
            <a:avLst/>
          </a:prstGeom>
          <a:solidFill>
            <a:srgbClr val="FFCC9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 err="1"/>
              <a:t>prov:Agent</a:t>
            </a:r>
            <a:endParaRPr lang="en-AU" sz="1400" dirty="0"/>
          </a:p>
        </p:txBody>
      </p:sp>
      <p:sp>
        <p:nvSpPr>
          <p:cNvPr id="32" name="Regular Pentagon 31"/>
          <p:cNvSpPr/>
          <p:nvPr/>
        </p:nvSpPr>
        <p:spPr bwMode="auto">
          <a:xfrm>
            <a:off x="6526891" y="4272990"/>
            <a:ext cx="1656184" cy="792088"/>
          </a:xfrm>
          <a:prstGeom prst="pentagon">
            <a:avLst/>
          </a:prstGeom>
          <a:solidFill>
            <a:srgbClr val="FFCC9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400" dirty="0" err="1" smtClean="0"/>
              <a:t>prov:Agent</a:t>
            </a: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gular Pentagon 32"/>
          <p:cNvSpPr/>
          <p:nvPr/>
        </p:nvSpPr>
        <p:spPr bwMode="auto">
          <a:xfrm>
            <a:off x="6526889" y="3374467"/>
            <a:ext cx="1656184" cy="792088"/>
          </a:xfrm>
          <a:prstGeom prst="pentagon">
            <a:avLst/>
          </a:prstGeom>
          <a:solidFill>
            <a:srgbClr val="FFCC9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400" dirty="0" err="1" smtClean="0"/>
              <a:t>prov:Agent</a:t>
            </a: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4" name="Curved Connector 33"/>
          <p:cNvCxnSpPr>
            <a:stCxn id="33" idx="1"/>
          </p:cNvCxnSpPr>
          <p:nvPr/>
        </p:nvCxnSpPr>
        <p:spPr bwMode="auto">
          <a:xfrm rot="10800000" flipV="1">
            <a:off x="5868145" y="3677017"/>
            <a:ext cx="658747" cy="48953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Curved Connector 36"/>
          <p:cNvCxnSpPr>
            <a:stCxn id="32" idx="1"/>
          </p:cNvCxnSpPr>
          <p:nvPr/>
        </p:nvCxnSpPr>
        <p:spPr bwMode="auto">
          <a:xfrm rot="10800000">
            <a:off x="6012161" y="4424992"/>
            <a:ext cx="514732" cy="15054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Curved Connector 42"/>
          <p:cNvCxnSpPr>
            <a:stCxn id="31" idx="1"/>
          </p:cNvCxnSpPr>
          <p:nvPr/>
        </p:nvCxnSpPr>
        <p:spPr bwMode="auto">
          <a:xfrm rot="10800000">
            <a:off x="5868145" y="4594668"/>
            <a:ext cx="658747" cy="937083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Oval 46"/>
          <p:cNvSpPr/>
          <p:nvPr/>
        </p:nvSpPr>
        <p:spPr bwMode="auto">
          <a:xfrm>
            <a:off x="5508104" y="3677017"/>
            <a:ext cx="761422" cy="1388061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05827" y="5531752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ORG ontology qualified membership</a:t>
            </a:r>
            <a:endParaRPr lang="en-AU" sz="1600" dirty="0"/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 bwMode="auto">
          <a:xfrm flipV="1">
            <a:off x="5165967" y="5063210"/>
            <a:ext cx="558161" cy="4685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542818" y="5471355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Agents bound by agreements</a:t>
            </a:r>
            <a:endParaRPr lang="en-AU" sz="1400" b="1" dirty="0"/>
          </a:p>
        </p:txBody>
      </p:sp>
      <p:sp>
        <p:nvSpPr>
          <p:cNvPr id="22" name="Regular Pentagon 21"/>
          <p:cNvSpPr/>
          <p:nvPr/>
        </p:nvSpPr>
        <p:spPr bwMode="auto">
          <a:xfrm>
            <a:off x="395536" y="2209897"/>
            <a:ext cx="1656184" cy="792088"/>
          </a:xfrm>
          <a:prstGeom prst="pentagon">
            <a:avLst/>
          </a:prstGeom>
          <a:solidFill>
            <a:srgbClr val="FFCC9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400" dirty="0" err="1" smtClean="0"/>
              <a:t>prov:Agent</a:t>
            </a: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355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 actions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How Agreements apply to Agents (cont.)</a:t>
            </a:r>
            <a:endParaRPr lang="en-AU" dirty="0"/>
          </a:p>
          <a:p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557916" y="1588150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Agents </a:t>
            </a:r>
            <a:r>
              <a:rPr lang="en-AU" b="1" dirty="0" smtClean="0"/>
              <a:t>created by </a:t>
            </a:r>
            <a:r>
              <a:rPr lang="en-AU" b="1" dirty="0"/>
              <a:t>agreements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855115" y="2826899"/>
            <a:ext cx="1368152" cy="7408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dirty="0" smtClean="0"/>
              <a:t>make Agent</a:t>
            </a:r>
            <a:endParaRPr kumimoji="0" lang="en-A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015355" y="2837281"/>
            <a:ext cx="1656183" cy="720080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dirty="0" smtClean="0"/>
              <a:t>Entity</a:t>
            </a:r>
            <a:endParaRPr kumimoji="0" lang="en-A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Curved Connector 27"/>
          <p:cNvCxnSpPr>
            <a:stCxn id="24" idx="2"/>
            <a:endCxn id="23" idx="3"/>
          </p:cNvCxnSpPr>
          <p:nvPr/>
        </p:nvCxnSpPr>
        <p:spPr bwMode="auto">
          <a:xfrm rot="10800000" flipV="1">
            <a:off x="5223267" y="3197320"/>
            <a:ext cx="792088" cy="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Curved Connector 35"/>
          <p:cNvCxnSpPr>
            <a:stCxn id="23" idx="1"/>
            <a:endCxn id="39" idx="6"/>
          </p:cNvCxnSpPr>
          <p:nvPr/>
        </p:nvCxnSpPr>
        <p:spPr bwMode="auto">
          <a:xfrm rot="10800000">
            <a:off x="3059833" y="3197322"/>
            <a:ext cx="795283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2884978" y="2470359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prov:used</a:t>
            </a:r>
            <a:endParaRPr lang="en-AU" sz="1400" dirty="0"/>
          </a:p>
        </p:txBody>
      </p:sp>
      <p:sp>
        <p:nvSpPr>
          <p:cNvPr id="39" name="Oval 38"/>
          <p:cNvSpPr/>
          <p:nvPr/>
        </p:nvSpPr>
        <p:spPr bwMode="auto">
          <a:xfrm>
            <a:off x="1331640" y="2784636"/>
            <a:ext cx="1728192" cy="825372"/>
          </a:xfrm>
          <a:prstGeom prst="ellipse">
            <a:avLst/>
          </a:prstGeom>
          <a:solidFill>
            <a:srgbClr val="FF9900">
              <a:alpha val="25000"/>
            </a:srgbClr>
          </a:solidFill>
          <a:ln w="25400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prov:Plan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91219" y="2470358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prov:wasGeneratedBy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494620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 actions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How Agreements apply to Agents (cont.)</a:t>
            </a:r>
            <a:endParaRPr lang="en-AU" dirty="0"/>
          </a:p>
          <a:p>
            <a:endParaRPr lang="en-AU" dirty="0"/>
          </a:p>
        </p:txBody>
      </p:sp>
      <p:sp>
        <p:nvSpPr>
          <p:cNvPr id="31" name="Regular Pentagon 30"/>
          <p:cNvSpPr/>
          <p:nvPr/>
        </p:nvSpPr>
        <p:spPr bwMode="auto">
          <a:xfrm>
            <a:off x="6015355" y="2890399"/>
            <a:ext cx="1656184" cy="792088"/>
          </a:xfrm>
          <a:prstGeom prst="pentagon">
            <a:avLst/>
          </a:prstGeom>
          <a:solidFill>
            <a:srgbClr val="FFCC9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 err="1"/>
              <a:t>prov:Agent</a:t>
            </a:r>
            <a:endParaRPr lang="en-AU" sz="1400" dirty="0"/>
          </a:p>
        </p:txBody>
      </p:sp>
      <p:sp>
        <p:nvSpPr>
          <p:cNvPr id="9" name="Rectangle 8"/>
          <p:cNvSpPr/>
          <p:nvPr/>
        </p:nvSpPr>
        <p:spPr>
          <a:xfrm>
            <a:off x="557916" y="1588150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Agents </a:t>
            </a:r>
            <a:r>
              <a:rPr lang="en-AU" b="1" dirty="0" smtClean="0"/>
              <a:t>created by </a:t>
            </a:r>
            <a:r>
              <a:rPr lang="en-AU" b="1" dirty="0"/>
              <a:t>agreements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855115" y="2826899"/>
            <a:ext cx="1368152" cy="7408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dirty="0" smtClean="0"/>
              <a:t>make Agent</a:t>
            </a:r>
            <a:endParaRPr kumimoji="0" lang="en-A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8" name="Curved Connector 27"/>
          <p:cNvCxnSpPr>
            <a:stCxn id="31" idx="1"/>
            <a:endCxn id="23" idx="3"/>
          </p:cNvCxnSpPr>
          <p:nvPr/>
        </p:nvCxnSpPr>
        <p:spPr bwMode="auto">
          <a:xfrm rot="10800000" flipV="1">
            <a:off x="5223267" y="3192948"/>
            <a:ext cx="792090" cy="437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Oval 34"/>
          <p:cNvSpPr/>
          <p:nvPr/>
        </p:nvSpPr>
        <p:spPr bwMode="auto">
          <a:xfrm>
            <a:off x="1331640" y="2791730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/>
              <a:t>a</a:t>
            </a: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gr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:</a:t>
            </a:r>
            <a:b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</a:b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cxnSp>
        <p:nvCxnSpPr>
          <p:cNvPr id="36" name="Curved Connector 35"/>
          <p:cNvCxnSpPr>
            <a:stCxn id="23" idx="1"/>
            <a:endCxn id="35" idx="6"/>
          </p:cNvCxnSpPr>
          <p:nvPr/>
        </p:nvCxnSpPr>
        <p:spPr bwMode="auto">
          <a:xfrm rot="10800000" flipV="1">
            <a:off x="3059833" y="3197322"/>
            <a:ext cx="795283" cy="709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2884978" y="2470359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prov:used</a:t>
            </a:r>
            <a:endParaRPr lang="en-AU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791219" y="2470358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prov:wasGeneratedBy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940617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 actions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How Agreements affect Agents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Inspired by Creative Commons’ Rights Expression Language</a:t>
            </a:r>
            <a:r>
              <a:rPr lang="en-AU" baseline="30000" dirty="0" smtClean="0"/>
              <a:t>1</a:t>
            </a:r>
            <a:r>
              <a:rPr lang="en-AU" dirty="0" smtClean="0"/>
              <a:t> and the ODI Rights Statement </a:t>
            </a:r>
            <a:r>
              <a:rPr lang="en-AU" dirty="0" err="1" smtClean="0"/>
              <a:t>Voc</a:t>
            </a:r>
            <a:r>
              <a:rPr lang="en-AU" baseline="30000" dirty="0"/>
              <a:t> 2</a:t>
            </a:r>
            <a:endParaRPr lang="en-AU" baseline="30000" dirty="0" smtClean="0"/>
          </a:p>
          <a:p>
            <a:pPr marL="1238250" lvl="2" indent="-342900">
              <a:buFont typeface="Arial" panose="020B0604020202020204" pitchFamily="34" charset="0"/>
              <a:buChar char="•"/>
            </a:pPr>
            <a:r>
              <a:rPr lang="en-AU" baseline="30000" dirty="0" smtClean="0"/>
              <a:t>1 </a:t>
            </a:r>
            <a:r>
              <a:rPr lang="en-AU" dirty="0" smtClean="0">
                <a:hlinkClick r:id="rId2"/>
              </a:rPr>
              <a:t>http</a:t>
            </a:r>
            <a:r>
              <a:rPr lang="en-AU" dirty="0">
                <a:hlinkClick r:id="rId2"/>
              </a:rPr>
              <a:t>://labs.creativecommons.org/demos/ns</a:t>
            </a:r>
            <a:r>
              <a:rPr lang="en-AU" dirty="0" smtClean="0">
                <a:hlinkClick r:id="rId2"/>
              </a:rPr>
              <a:t>/</a:t>
            </a:r>
            <a:r>
              <a:rPr lang="en-AU" dirty="0"/>
              <a:t> </a:t>
            </a:r>
            <a:br>
              <a:rPr lang="en-AU" dirty="0"/>
            </a:br>
            <a:r>
              <a:rPr lang="en-AU" baseline="30000" dirty="0"/>
              <a:t>2</a:t>
            </a:r>
            <a:r>
              <a:rPr lang="en-AU" dirty="0"/>
              <a:t> </a:t>
            </a:r>
            <a:r>
              <a:rPr lang="en-AU" dirty="0">
                <a:hlinkClick r:id="rId3"/>
              </a:rPr>
              <a:t>http://schema.theodi.org/odrs</a:t>
            </a:r>
            <a:r>
              <a:rPr lang="en-AU" dirty="0" smtClean="0">
                <a:hlinkClick r:id="rId3"/>
              </a:rPr>
              <a:t>/</a:t>
            </a:r>
            <a:r>
              <a:rPr lang="en-AU" dirty="0" smtClean="0"/>
              <a:t> </a:t>
            </a:r>
            <a:endParaRPr lang="en-AU" dirty="0"/>
          </a:p>
          <a:p>
            <a:endParaRPr lang="en-AU" dirty="0"/>
          </a:p>
        </p:txBody>
      </p:sp>
      <p:sp>
        <p:nvSpPr>
          <p:cNvPr id="8" name="Oval 7"/>
          <p:cNvSpPr/>
          <p:nvPr/>
        </p:nvSpPr>
        <p:spPr bwMode="auto">
          <a:xfrm>
            <a:off x="2195736" y="3420616"/>
            <a:ext cx="1728192" cy="82537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smtClean="0"/>
              <a:t>cc:</a:t>
            </a:r>
            <a:br>
              <a:rPr lang="en-AU" sz="1600" dirty="0" smtClean="0"/>
            </a:br>
            <a:r>
              <a:rPr lang="en-AU" sz="1600" dirty="0" smtClean="0"/>
              <a:t>Licence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860032" y="3420616"/>
            <a:ext cx="1728192" cy="82537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smtClean="0"/>
              <a:t>cc:</a:t>
            </a:r>
            <a:br>
              <a:rPr lang="en-AU" sz="1600" dirty="0" smtClean="0"/>
            </a:br>
            <a:r>
              <a:rPr lang="en-AU" sz="1600" dirty="0" smtClean="0"/>
              <a:t>Requirement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Curved Connector 10"/>
          <p:cNvCxnSpPr>
            <a:stCxn id="8" idx="6"/>
            <a:endCxn id="10" idx="2"/>
          </p:cNvCxnSpPr>
          <p:nvPr/>
        </p:nvCxnSpPr>
        <p:spPr bwMode="auto">
          <a:xfrm>
            <a:off x="3923928" y="3833302"/>
            <a:ext cx="936104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859683" y="3266727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/>
              <a:t>c</a:t>
            </a:r>
            <a:r>
              <a:rPr lang="en-AU" sz="1400" dirty="0" err="1" smtClean="0"/>
              <a:t>c:requires</a:t>
            </a:r>
            <a:endParaRPr lang="en-A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373736" y="4941167"/>
            <a:ext cx="270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“an action that may or may not be requested of you</a:t>
            </a:r>
            <a:r>
              <a:rPr lang="en-AU" sz="1600" dirty="0" smtClean="0"/>
              <a:t>”</a:t>
            </a:r>
            <a:br>
              <a:rPr lang="en-AU" sz="1600" dirty="0" smtClean="0"/>
            </a:br>
            <a:r>
              <a:rPr lang="en-AU" sz="1600" dirty="0" smtClean="0"/>
              <a:t>(CC REL)</a:t>
            </a:r>
            <a:endParaRPr lang="en-AU" sz="1600" dirty="0"/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 bwMode="auto">
          <a:xfrm flipV="1">
            <a:off x="5723886" y="4437112"/>
            <a:ext cx="0" cy="5040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56991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 actions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How Agreements affect Agents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Inspired by Creative Commons’ Rights Expression Language</a:t>
            </a:r>
            <a:r>
              <a:rPr lang="en-AU" baseline="30000" dirty="0" smtClean="0"/>
              <a:t>1</a:t>
            </a:r>
            <a:r>
              <a:rPr lang="en-AU" dirty="0" smtClean="0"/>
              <a:t> and the ODI Rights Statement </a:t>
            </a:r>
            <a:r>
              <a:rPr lang="en-AU" dirty="0" err="1" smtClean="0"/>
              <a:t>Voc</a:t>
            </a:r>
            <a:r>
              <a:rPr lang="en-AU" baseline="30000" dirty="0"/>
              <a:t> 2</a:t>
            </a:r>
            <a:endParaRPr lang="en-AU" baseline="30000" dirty="0" smtClean="0"/>
          </a:p>
          <a:p>
            <a:pPr marL="1238250" lvl="2" indent="-342900">
              <a:buFont typeface="Arial" panose="020B0604020202020204" pitchFamily="34" charset="0"/>
              <a:buChar char="•"/>
            </a:pPr>
            <a:r>
              <a:rPr lang="en-AU" baseline="30000" dirty="0" smtClean="0"/>
              <a:t>1 </a:t>
            </a:r>
            <a:r>
              <a:rPr lang="en-AU" dirty="0" smtClean="0">
                <a:hlinkClick r:id="rId2"/>
              </a:rPr>
              <a:t>http</a:t>
            </a:r>
            <a:r>
              <a:rPr lang="en-AU" dirty="0">
                <a:hlinkClick r:id="rId2"/>
              </a:rPr>
              <a:t>://labs.creativecommons.org/demos/ns</a:t>
            </a:r>
            <a:r>
              <a:rPr lang="en-AU" dirty="0" smtClean="0">
                <a:hlinkClick r:id="rId2"/>
              </a:rPr>
              <a:t>/</a:t>
            </a:r>
            <a:r>
              <a:rPr lang="en-AU" dirty="0"/>
              <a:t> </a:t>
            </a:r>
            <a:br>
              <a:rPr lang="en-AU" dirty="0"/>
            </a:br>
            <a:r>
              <a:rPr lang="en-AU" baseline="30000" dirty="0"/>
              <a:t>2</a:t>
            </a:r>
            <a:r>
              <a:rPr lang="en-AU" dirty="0"/>
              <a:t> </a:t>
            </a:r>
            <a:r>
              <a:rPr lang="en-AU" dirty="0">
                <a:hlinkClick r:id="rId3"/>
              </a:rPr>
              <a:t>http://schema.theodi.org/odrs</a:t>
            </a:r>
            <a:r>
              <a:rPr lang="en-AU" dirty="0" smtClean="0">
                <a:hlinkClick r:id="rId3"/>
              </a:rPr>
              <a:t>/</a:t>
            </a:r>
            <a:r>
              <a:rPr lang="en-AU" dirty="0" smtClean="0"/>
              <a:t> </a:t>
            </a:r>
            <a:endParaRPr lang="en-AU" dirty="0"/>
          </a:p>
          <a:p>
            <a:endParaRPr lang="en-AU" dirty="0"/>
          </a:p>
        </p:txBody>
      </p:sp>
      <p:sp>
        <p:nvSpPr>
          <p:cNvPr id="7" name="Oval 6"/>
          <p:cNvSpPr/>
          <p:nvPr/>
        </p:nvSpPr>
        <p:spPr bwMode="auto">
          <a:xfrm>
            <a:off x="2195736" y="3420616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/>
              <a:t>a</a:t>
            </a: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gr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:</a:t>
            </a:r>
            <a:b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</a:b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4860032" y="3420616"/>
            <a:ext cx="1728192" cy="82537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smtClean="0"/>
              <a:t>cc:</a:t>
            </a:r>
            <a:br>
              <a:rPr lang="en-AU" sz="1600" dirty="0" smtClean="0"/>
            </a:br>
            <a:r>
              <a:rPr lang="en-AU" sz="1600" dirty="0" smtClean="0"/>
              <a:t>Requirement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Curved Connector 10"/>
          <p:cNvCxnSpPr>
            <a:stCxn id="7" idx="6"/>
            <a:endCxn id="10" idx="2"/>
          </p:cNvCxnSpPr>
          <p:nvPr/>
        </p:nvCxnSpPr>
        <p:spPr bwMode="auto">
          <a:xfrm>
            <a:off x="3923928" y="3833302"/>
            <a:ext cx="936104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859683" y="3266727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/>
              <a:t>c</a:t>
            </a:r>
            <a:r>
              <a:rPr lang="en-AU" sz="1400" dirty="0" err="1" smtClean="0"/>
              <a:t>c:requires</a:t>
            </a:r>
            <a:endParaRPr lang="en-A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373736" y="4941167"/>
            <a:ext cx="270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“an action that may or may not be requested of you</a:t>
            </a:r>
            <a:r>
              <a:rPr lang="en-AU" sz="1600" dirty="0" smtClean="0"/>
              <a:t>”</a:t>
            </a:r>
            <a:br>
              <a:rPr lang="en-AU" sz="1600" dirty="0" smtClean="0"/>
            </a:br>
            <a:r>
              <a:rPr lang="en-AU" sz="1600" dirty="0" smtClean="0"/>
              <a:t>(CC REL)</a:t>
            </a:r>
            <a:endParaRPr lang="en-AU" sz="1600" dirty="0"/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 bwMode="auto">
          <a:xfrm flipV="1">
            <a:off x="5723886" y="4437112"/>
            <a:ext cx="0" cy="5040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15509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 actions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How Agreements affect Agents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/>
              <a:t>Qualified imperatives from “Key words for use in RFCs to Indicate Requirement </a:t>
            </a:r>
            <a:r>
              <a:rPr lang="en-AU" dirty="0" smtClean="0"/>
              <a:t>Levels”</a:t>
            </a:r>
            <a:r>
              <a:rPr lang="en-AU" baseline="30000" dirty="0" smtClean="0"/>
              <a:t>1</a:t>
            </a:r>
            <a:r>
              <a:rPr lang="en-AU" dirty="0"/>
              <a:t/>
            </a:r>
            <a:br>
              <a:rPr lang="en-AU" dirty="0"/>
            </a:br>
            <a:r>
              <a:rPr lang="en-AU" baseline="30000" dirty="0"/>
              <a:t>1</a:t>
            </a:r>
            <a:r>
              <a:rPr lang="en-AU" dirty="0" smtClean="0">
                <a:hlinkClick r:id="rId2"/>
              </a:rPr>
              <a:t>http</a:t>
            </a:r>
            <a:r>
              <a:rPr lang="en-AU" dirty="0">
                <a:hlinkClick r:id="rId2"/>
              </a:rPr>
              <a:t>://</a:t>
            </a:r>
            <a:r>
              <a:rPr lang="en-AU" dirty="0" smtClean="0">
                <a:hlinkClick r:id="rId2"/>
              </a:rPr>
              <a:t>www.ietf.org/rfc/rfc2119.txt</a:t>
            </a:r>
            <a:r>
              <a:rPr lang="en-AU" dirty="0" smtClean="0"/>
              <a:t> </a:t>
            </a:r>
            <a:endParaRPr lang="en-AU" dirty="0"/>
          </a:p>
          <a:p>
            <a:endParaRPr lang="en-AU" dirty="0"/>
          </a:p>
        </p:txBody>
      </p:sp>
      <p:sp>
        <p:nvSpPr>
          <p:cNvPr id="7" name="Oval 6"/>
          <p:cNvSpPr/>
          <p:nvPr/>
        </p:nvSpPr>
        <p:spPr bwMode="auto">
          <a:xfrm>
            <a:off x="1979712" y="3006825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/>
              <a:t>a</a:t>
            </a: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gr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:</a:t>
            </a:r>
            <a:b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</a:b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4644008" y="3006825"/>
            <a:ext cx="1728192" cy="82537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smtClean="0"/>
              <a:t>cc:</a:t>
            </a:r>
            <a:br>
              <a:rPr lang="en-AU" sz="1600" dirty="0" smtClean="0"/>
            </a:br>
            <a:r>
              <a:rPr lang="en-AU" sz="1600" dirty="0" smtClean="0"/>
              <a:t>Requirement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Curved Connector 10"/>
          <p:cNvCxnSpPr>
            <a:stCxn id="7" idx="6"/>
            <a:endCxn id="10" idx="2"/>
          </p:cNvCxnSpPr>
          <p:nvPr/>
        </p:nvCxnSpPr>
        <p:spPr bwMode="auto">
          <a:xfrm>
            <a:off x="3707904" y="3419511"/>
            <a:ext cx="936104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643659" y="2852936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/>
              <a:t>c</a:t>
            </a:r>
            <a:r>
              <a:rPr lang="en-AU" sz="1400" dirty="0" err="1" smtClean="0"/>
              <a:t>c:requires</a:t>
            </a:r>
            <a:endParaRPr lang="en-AU" sz="1400" dirty="0"/>
          </a:p>
        </p:txBody>
      </p:sp>
      <p:sp>
        <p:nvSpPr>
          <p:cNvPr id="12" name="Oval 11"/>
          <p:cNvSpPr/>
          <p:nvPr/>
        </p:nvSpPr>
        <p:spPr bwMode="auto">
          <a:xfrm>
            <a:off x="4644008" y="4393548"/>
            <a:ext cx="1728192" cy="8253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 smtClean="0"/>
              <a:t>agr</a:t>
            </a:r>
            <a:r>
              <a:rPr lang="en-AU" sz="1600" dirty="0" smtClean="0"/>
              <a:t>:</a:t>
            </a:r>
            <a:br>
              <a:rPr lang="en-AU" sz="1600" dirty="0" smtClean="0"/>
            </a:br>
            <a:r>
              <a:rPr lang="en-AU" sz="1600" dirty="0" smtClean="0"/>
              <a:t>Imperative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6" name="Curved Connector 15"/>
          <p:cNvCxnSpPr>
            <a:stCxn id="10" idx="4"/>
            <a:endCxn id="12" idx="0"/>
          </p:cNvCxnSpPr>
          <p:nvPr/>
        </p:nvCxnSpPr>
        <p:spPr bwMode="auto">
          <a:xfrm rot="5400000">
            <a:off x="5227429" y="4112872"/>
            <a:ext cx="561351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7072684" y="3929071"/>
            <a:ext cx="14029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MUST</a:t>
            </a:r>
          </a:p>
          <a:p>
            <a:r>
              <a:rPr lang="en-AU" dirty="0" smtClean="0"/>
              <a:t>MUST NOT</a:t>
            </a:r>
          </a:p>
          <a:p>
            <a:r>
              <a:rPr lang="en-AU" dirty="0" smtClean="0"/>
              <a:t>REQUIRED</a:t>
            </a:r>
          </a:p>
          <a:p>
            <a:r>
              <a:rPr lang="en-AU" dirty="0" smtClean="0"/>
              <a:t>SHALL</a:t>
            </a:r>
          </a:p>
          <a:p>
            <a:r>
              <a:rPr lang="en-AU" dirty="0" smtClean="0"/>
              <a:t>SHOULD</a:t>
            </a:r>
          </a:p>
          <a:p>
            <a:r>
              <a:rPr lang="en-AU" dirty="0" smtClean="0"/>
              <a:t>MAY…</a:t>
            </a:r>
            <a:endParaRPr lang="en-AU" dirty="0"/>
          </a:p>
        </p:txBody>
      </p:sp>
      <p:cxnSp>
        <p:nvCxnSpPr>
          <p:cNvPr id="18" name="Straight Arrow Connector 17"/>
          <p:cNvCxnSpPr>
            <a:stCxn id="12" idx="6"/>
            <a:endCxn id="9" idx="1"/>
          </p:cNvCxnSpPr>
          <p:nvPr/>
        </p:nvCxnSpPr>
        <p:spPr bwMode="auto">
          <a:xfrm>
            <a:off x="6372200" y="4806234"/>
            <a:ext cx="70048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3131840" y="3965333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agr:hasRequirementLevel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510060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 actions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How Agreements affect Agents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Requirement Resolution</a:t>
            </a:r>
            <a:endParaRPr lang="en-AU" dirty="0"/>
          </a:p>
          <a:p>
            <a:endParaRPr lang="en-AU" dirty="0"/>
          </a:p>
        </p:txBody>
      </p:sp>
      <p:sp>
        <p:nvSpPr>
          <p:cNvPr id="7" name="Oval 6"/>
          <p:cNvSpPr/>
          <p:nvPr/>
        </p:nvSpPr>
        <p:spPr bwMode="auto">
          <a:xfrm>
            <a:off x="311077" y="2748027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/>
              <a:t>a</a:t>
            </a: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gr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:</a:t>
            </a:r>
            <a:b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</a:b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2975373" y="2748027"/>
            <a:ext cx="1728192" cy="82537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smtClean="0"/>
              <a:t>cc:</a:t>
            </a:r>
            <a:br>
              <a:rPr lang="en-AU" sz="1600" dirty="0" smtClean="0"/>
            </a:br>
            <a:r>
              <a:rPr lang="en-AU" sz="1600" dirty="0" smtClean="0"/>
              <a:t>Requirement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Curved Connector 10"/>
          <p:cNvCxnSpPr>
            <a:stCxn id="7" idx="6"/>
            <a:endCxn id="10" idx="2"/>
          </p:cNvCxnSpPr>
          <p:nvPr/>
        </p:nvCxnSpPr>
        <p:spPr bwMode="auto">
          <a:xfrm>
            <a:off x="2039269" y="3160713"/>
            <a:ext cx="936104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1975024" y="2594138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/>
              <a:t>c</a:t>
            </a:r>
            <a:r>
              <a:rPr lang="en-AU" sz="1400" dirty="0" err="1" smtClean="0"/>
              <a:t>c:requires</a:t>
            </a:r>
            <a:endParaRPr lang="en-AU" sz="1400" dirty="0"/>
          </a:p>
        </p:txBody>
      </p:sp>
      <p:sp>
        <p:nvSpPr>
          <p:cNvPr id="12" name="Oval 11"/>
          <p:cNvSpPr/>
          <p:nvPr/>
        </p:nvSpPr>
        <p:spPr bwMode="auto">
          <a:xfrm>
            <a:off x="2975373" y="4134750"/>
            <a:ext cx="1728192" cy="8253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 smtClean="0"/>
              <a:t>agr</a:t>
            </a:r>
            <a:r>
              <a:rPr lang="en-AU" sz="1600" dirty="0" smtClean="0"/>
              <a:t>:</a:t>
            </a:r>
            <a:br>
              <a:rPr lang="en-AU" sz="1600" dirty="0" smtClean="0"/>
            </a:br>
            <a:r>
              <a:rPr lang="en-AU" sz="1600" dirty="0" smtClean="0"/>
              <a:t>Imperative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6" name="Curved Connector 15"/>
          <p:cNvCxnSpPr>
            <a:stCxn id="10" idx="4"/>
            <a:endCxn id="12" idx="0"/>
          </p:cNvCxnSpPr>
          <p:nvPr/>
        </p:nvCxnSpPr>
        <p:spPr bwMode="auto">
          <a:xfrm rot="5400000">
            <a:off x="3558794" y="3854074"/>
            <a:ext cx="561351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Oval 13"/>
          <p:cNvSpPr/>
          <p:nvPr/>
        </p:nvSpPr>
        <p:spPr>
          <a:xfrm>
            <a:off x="5580112" y="2760727"/>
            <a:ext cx="1728192" cy="8126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600" dirty="0" err="1" smtClean="0">
                <a:solidFill>
                  <a:schemeClr val="bg1"/>
                </a:solidFill>
              </a:rPr>
              <a:t>agr</a:t>
            </a:r>
            <a:r>
              <a:rPr lang="en-AU" sz="1600" dirty="0" smtClean="0">
                <a:solidFill>
                  <a:schemeClr val="bg1"/>
                </a:solidFill>
              </a:rPr>
              <a:t>: </a:t>
            </a:r>
            <a:r>
              <a:rPr lang="en-AU" sz="1600" dirty="0" err="1" smtClean="0">
                <a:solidFill>
                  <a:schemeClr val="bg1"/>
                </a:solidFill>
              </a:rPr>
              <a:t>RequirementResolution</a:t>
            </a:r>
            <a:endParaRPr lang="en-AU" sz="1600" dirty="0">
              <a:solidFill>
                <a:schemeClr val="bg1"/>
              </a:solidFill>
            </a:endParaRPr>
          </a:p>
        </p:txBody>
      </p:sp>
      <p:cxnSp>
        <p:nvCxnSpPr>
          <p:cNvPr id="17" name="Curved Connector 16"/>
          <p:cNvCxnSpPr>
            <a:stCxn id="14" idx="2"/>
            <a:endCxn id="10" idx="6"/>
          </p:cNvCxnSpPr>
          <p:nvPr/>
        </p:nvCxnSpPr>
        <p:spPr bwMode="auto">
          <a:xfrm rot="10800000">
            <a:off x="4703566" y="3160713"/>
            <a:ext cx="876547" cy="635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/>
          <p:nvPr/>
        </p:nvSpPr>
        <p:spPr bwMode="auto">
          <a:xfrm>
            <a:off x="5760132" y="4134750"/>
            <a:ext cx="1368152" cy="7408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dirty="0" smtClean="0"/>
              <a:t>Resolves </a:t>
            </a:r>
            <a:r>
              <a:rPr lang="en-AU" dirty="0" err="1" smtClean="0"/>
              <a:t>req</a:t>
            </a:r>
            <a:r>
              <a:rPr lang="en-AU" dirty="0" smtClean="0"/>
              <a:t> X</a:t>
            </a:r>
            <a:endParaRPr kumimoji="0" lang="en-A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0" name="Curved Connector 19"/>
          <p:cNvCxnSpPr>
            <a:stCxn id="19" idx="0"/>
            <a:endCxn id="14" idx="4"/>
          </p:cNvCxnSpPr>
          <p:nvPr/>
        </p:nvCxnSpPr>
        <p:spPr bwMode="auto">
          <a:xfrm rot="5400000" flipH="1" flipV="1">
            <a:off x="6163533" y="3854075"/>
            <a:ext cx="561351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4611886" y="2606838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/>
              <a:t>a</a:t>
            </a:r>
            <a:r>
              <a:rPr lang="en-AU" sz="1400" dirty="0" err="1" smtClean="0"/>
              <a:t>gr:resolves</a:t>
            </a:r>
            <a:endParaRPr lang="en-AU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728658" y="3706536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prov:generated</a:t>
            </a:r>
            <a:endParaRPr lang="en-AU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475656" y="3657556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agr:hasRequirementLevel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95955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Motivation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This session:</a:t>
            </a:r>
            <a:endParaRPr lang="en-AU" dirty="0"/>
          </a:p>
          <a:p>
            <a:r>
              <a:rPr lang="en-AU" dirty="0" smtClean="0"/>
              <a:t>“We </a:t>
            </a:r>
            <a:r>
              <a:rPr lang="en-AU" dirty="0"/>
              <a:t>are especially interested in review or position papers that can be used to form a coherent research plan for </a:t>
            </a:r>
            <a:r>
              <a:rPr lang="en-AU" dirty="0" smtClean="0"/>
              <a:t>the </a:t>
            </a:r>
            <a:r>
              <a:rPr lang="en-AU" dirty="0"/>
              <a:t>future</a:t>
            </a:r>
            <a:r>
              <a:rPr lang="en-AU" dirty="0" smtClean="0"/>
              <a:t>.”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0361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 actions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How agreements apply to data</a:t>
            </a:r>
          </a:p>
          <a:p>
            <a:endParaRPr lang="en-AU" dirty="0"/>
          </a:p>
        </p:txBody>
      </p:sp>
      <p:sp>
        <p:nvSpPr>
          <p:cNvPr id="18" name="Oval 17"/>
          <p:cNvSpPr/>
          <p:nvPr/>
        </p:nvSpPr>
        <p:spPr bwMode="auto">
          <a:xfrm>
            <a:off x="2489419" y="3971780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/>
              <a:t>a</a:t>
            </a: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gr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:</a:t>
            </a:r>
            <a:b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</a:b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2489419" y="2817819"/>
            <a:ext cx="1728192" cy="825372"/>
          </a:xfrm>
          <a:prstGeom prst="ellipse">
            <a:avLst/>
          </a:prstGeom>
          <a:solidFill>
            <a:srgbClr val="FFFFCC"/>
          </a:solidFill>
          <a:ln w="254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prov:Entity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2489419" y="1665691"/>
            <a:ext cx="1728192" cy="825372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owl:Thing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26" name="Straight Arrow Connector 25"/>
          <p:cNvCxnSpPr>
            <a:stCxn id="24" idx="0"/>
            <a:endCxn id="25" idx="4"/>
          </p:cNvCxnSpPr>
          <p:nvPr/>
        </p:nvCxnSpPr>
        <p:spPr bwMode="auto">
          <a:xfrm flipV="1">
            <a:off x="3353515" y="2491063"/>
            <a:ext cx="0" cy="3267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Oval 26"/>
          <p:cNvSpPr/>
          <p:nvPr/>
        </p:nvSpPr>
        <p:spPr bwMode="auto">
          <a:xfrm>
            <a:off x="251520" y="3405205"/>
            <a:ext cx="1728192" cy="825372"/>
          </a:xfrm>
          <a:prstGeom prst="ellipse">
            <a:avLst/>
          </a:prstGeom>
          <a:solidFill>
            <a:srgbClr val="FF9900">
              <a:alpha val="25000"/>
            </a:srgbClr>
          </a:solidFill>
          <a:ln w="25400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prov:Plan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28" name="Curved Connector 27"/>
          <p:cNvCxnSpPr>
            <a:stCxn id="18" idx="2"/>
            <a:endCxn id="27" idx="5"/>
          </p:cNvCxnSpPr>
          <p:nvPr/>
        </p:nvCxnSpPr>
        <p:spPr bwMode="auto">
          <a:xfrm rot="10800000">
            <a:off x="1726625" y="4109704"/>
            <a:ext cx="762795" cy="274762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Curved Connector 28"/>
          <p:cNvCxnSpPr>
            <a:stCxn id="27" idx="7"/>
            <a:endCxn id="24" idx="2"/>
          </p:cNvCxnSpPr>
          <p:nvPr/>
        </p:nvCxnSpPr>
        <p:spPr bwMode="auto">
          <a:xfrm rot="5400000" flipH="1" flipV="1">
            <a:off x="1960235" y="2996895"/>
            <a:ext cx="295573" cy="762795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18" idx="0"/>
            <a:endCxn id="24" idx="4"/>
          </p:cNvCxnSpPr>
          <p:nvPr/>
        </p:nvCxnSpPr>
        <p:spPr bwMode="auto">
          <a:xfrm flipV="1">
            <a:off x="3353515" y="3643191"/>
            <a:ext cx="0" cy="3285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Oval 30"/>
          <p:cNvSpPr/>
          <p:nvPr/>
        </p:nvSpPr>
        <p:spPr bwMode="auto">
          <a:xfrm>
            <a:off x="2493488" y="5157192"/>
            <a:ext cx="1728192" cy="82537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smtClean="0"/>
              <a:t>cc:</a:t>
            </a:r>
            <a:br>
              <a:rPr lang="en-AU" sz="1600" dirty="0" smtClean="0"/>
            </a:br>
            <a:r>
              <a:rPr lang="en-AU" sz="1600" dirty="0" smtClean="0"/>
              <a:t>Licence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32" name="Straight Arrow Connector 31"/>
          <p:cNvCxnSpPr>
            <a:stCxn id="31" idx="0"/>
            <a:endCxn id="18" idx="4"/>
          </p:cNvCxnSpPr>
          <p:nvPr/>
        </p:nvCxnSpPr>
        <p:spPr bwMode="auto">
          <a:xfrm flipH="1" flipV="1">
            <a:off x="3353515" y="4797152"/>
            <a:ext cx="4069" cy="3600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4931798" y="5400601"/>
            <a:ext cx="270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Generalising over Licenses</a:t>
            </a:r>
            <a:endParaRPr lang="en-AU" sz="1600" dirty="0"/>
          </a:p>
        </p:txBody>
      </p:sp>
      <p:cxnSp>
        <p:nvCxnSpPr>
          <p:cNvPr id="34" name="Straight Arrow Connector 33"/>
          <p:cNvCxnSpPr>
            <a:stCxn id="33" idx="1"/>
          </p:cNvCxnSpPr>
          <p:nvPr/>
        </p:nvCxnSpPr>
        <p:spPr bwMode="auto">
          <a:xfrm flipH="1">
            <a:off x="4427984" y="5569878"/>
            <a:ext cx="50381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45805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 actions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How agreements apply to data</a:t>
            </a:r>
          </a:p>
          <a:p>
            <a:endParaRPr lang="en-AU" dirty="0"/>
          </a:p>
        </p:txBody>
      </p:sp>
      <p:sp>
        <p:nvSpPr>
          <p:cNvPr id="18" name="Oval 17"/>
          <p:cNvSpPr/>
          <p:nvPr/>
        </p:nvSpPr>
        <p:spPr bwMode="auto">
          <a:xfrm>
            <a:off x="2489419" y="3971780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/>
              <a:t>a</a:t>
            </a: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gr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:</a:t>
            </a:r>
            <a:b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</a:b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2489419" y="2817819"/>
            <a:ext cx="1728192" cy="825372"/>
          </a:xfrm>
          <a:prstGeom prst="ellipse">
            <a:avLst/>
          </a:prstGeom>
          <a:solidFill>
            <a:srgbClr val="FFFFCC"/>
          </a:solidFill>
          <a:ln w="254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prov:Entity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2489419" y="1665691"/>
            <a:ext cx="1728192" cy="825372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owl:Thing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26" name="Straight Arrow Connector 25"/>
          <p:cNvCxnSpPr>
            <a:stCxn id="24" idx="0"/>
            <a:endCxn id="25" idx="4"/>
          </p:cNvCxnSpPr>
          <p:nvPr/>
        </p:nvCxnSpPr>
        <p:spPr bwMode="auto">
          <a:xfrm flipV="1">
            <a:off x="3353515" y="2491063"/>
            <a:ext cx="0" cy="3267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Oval 26"/>
          <p:cNvSpPr/>
          <p:nvPr/>
        </p:nvSpPr>
        <p:spPr bwMode="auto">
          <a:xfrm>
            <a:off x="251520" y="3405205"/>
            <a:ext cx="1728192" cy="825372"/>
          </a:xfrm>
          <a:prstGeom prst="ellipse">
            <a:avLst/>
          </a:prstGeom>
          <a:solidFill>
            <a:srgbClr val="FF9900">
              <a:alpha val="25000"/>
            </a:srgbClr>
          </a:solidFill>
          <a:ln w="25400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prov:Plan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28" name="Curved Connector 27"/>
          <p:cNvCxnSpPr>
            <a:stCxn id="18" idx="2"/>
            <a:endCxn id="27" idx="5"/>
          </p:cNvCxnSpPr>
          <p:nvPr/>
        </p:nvCxnSpPr>
        <p:spPr bwMode="auto">
          <a:xfrm rot="10800000">
            <a:off x="1726625" y="4109704"/>
            <a:ext cx="762795" cy="274762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Curved Connector 28"/>
          <p:cNvCxnSpPr>
            <a:stCxn id="27" idx="7"/>
            <a:endCxn id="24" idx="2"/>
          </p:cNvCxnSpPr>
          <p:nvPr/>
        </p:nvCxnSpPr>
        <p:spPr bwMode="auto">
          <a:xfrm rot="5400000" flipH="1" flipV="1">
            <a:off x="1960235" y="2996895"/>
            <a:ext cx="295573" cy="762795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18" idx="0"/>
            <a:endCxn id="24" idx="4"/>
          </p:cNvCxnSpPr>
          <p:nvPr/>
        </p:nvCxnSpPr>
        <p:spPr bwMode="auto">
          <a:xfrm flipV="1">
            <a:off x="3353515" y="3643191"/>
            <a:ext cx="0" cy="3285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Oval 30"/>
          <p:cNvSpPr/>
          <p:nvPr/>
        </p:nvSpPr>
        <p:spPr bwMode="auto">
          <a:xfrm>
            <a:off x="2493488" y="5157192"/>
            <a:ext cx="1728192" cy="82537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smtClean="0"/>
              <a:t>cc:</a:t>
            </a:r>
            <a:br>
              <a:rPr lang="en-AU" sz="1600" dirty="0" smtClean="0"/>
            </a:br>
            <a:r>
              <a:rPr lang="en-AU" sz="1600" dirty="0" smtClean="0"/>
              <a:t>Licence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32" name="Straight Arrow Connector 31"/>
          <p:cNvCxnSpPr>
            <a:stCxn id="31" idx="0"/>
            <a:endCxn id="18" idx="4"/>
          </p:cNvCxnSpPr>
          <p:nvPr/>
        </p:nvCxnSpPr>
        <p:spPr bwMode="auto">
          <a:xfrm flipH="1" flipV="1">
            <a:off x="3353515" y="4797152"/>
            <a:ext cx="4069" cy="3600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37"/>
          <p:cNvSpPr/>
          <p:nvPr/>
        </p:nvSpPr>
        <p:spPr bwMode="auto">
          <a:xfrm>
            <a:off x="7308304" y="2883054"/>
            <a:ext cx="1728192" cy="82537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smtClean="0"/>
              <a:t>cc:</a:t>
            </a:r>
            <a:br>
              <a:rPr lang="en-AU" sz="1600" dirty="0" smtClean="0"/>
            </a:br>
            <a:r>
              <a:rPr lang="en-AU" sz="1600" dirty="0" smtClean="0"/>
              <a:t>Licence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4599139" y="2887680"/>
            <a:ext cx="1728192" cy="825372"/>
          </a:xfrm>
          <a:prstGeom prst="ellipse">
            <a:avLst/>
          </a:prstGeom>
          <a:solidFill>
            <a:srgbClr val="FFFFCC"/>
          </a:solidFill>
          <a:ln w="254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Dataset</a:t>
            </a:r>
          </a:p>
        </p:txBody>
      </p:sp>
      <p:cxnSp>
        <p:nvCxnSpPr>
          <p:cNvPr id="40" name="Straight Arrow Connector 39"/>
          <p:cNvCxnSpPr>
            <a:stCxn id="39" idx="6"/>
            <a:endCxn id="38" idx="2"/>
          </p:cNvCxnSpPr>
          <p:nvPr/>
        </p:nvCxnSpPr>
        <p:spPr bwMode="auto">
          <a:xfrm flipV="1">
            <a:off x="6327331" y="3295740"/>
            <a:ext cx="980973" cy="462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6238171" y="2761183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dct:license</a:t>
            </a:r>
            <a:endParaRPr lang="en-AU" sz="1400" dirty="0"/>
          </a:p>
        </p:txBody>
      </p:sp>
      <p:sp>
        <p:nvSpPr>
          <p:cNvPr id="20" name="Oval 19"/>
          <p:cNvSpPr/>
          <p:nvPr/>
        </p:nvSpPr>
        <p:spPr bwMode="auto">
          <a:xfrm>
            <a:off x="7308304" y="3874584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/>
              <a:t>a</a:t>
            </a: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gr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:</a:t>
            </a:r>
            <a:b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</a:b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625407" y="3876430"/>
            <a:ext cx="1728192" cy="825372"/>
          </a:xfrm>
          <a:prstGeom prst="ellipse">
            <a:avLst/>
          </a:prstGeom>
          <a:solidFill>
            <a:srgbClr val="FFFFCC"/>
          </a:solidFill>
          <a:ln w="254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prov:Entity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22" name="Straight Arrow Connector 21"/>
          <p:cNvCxnSpPr>
            <a:stCxn id="21" idx="6"/>
            <a:endCxn id="20" idx="2"/>
          </p:cNvCxnSpPr>
          <p:nvPr/>
        </p:nvCxnSpPr>
        <p:spPr bwMode="auto">
          <a:xfrm flipV="1">
            <a:off x="6353599" y="4287270"/>
            <a:ext cx="954705" cy="184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6157529" y="4561926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agr:agreement</a:t>
            </a:r>
            <a:endParaRPr lang="en-AU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422740" y="5397789"/>
            <a:ext cx="270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generic thing/agreement version of the specific dataset/license relationship</a:t>
            </a:r>
            <a:endParaRPr lang="en-AU" sz="1600" dirty="0"/>
          </a:p>
        </p:txBody>
      </p:sp>
      <p:cxnSp>
        <p:nvCxnSpPr>
          <p:cNvPr id="33" name="Straight Arrow Connector 32"/>
          <p:cNvCxnSpPr>
            <a:stCxn id="23" idx="0"/>
          </p:cNvCxnSpPr>
          <p:nvPr/>
        </p:nvCxnSpPr>
        <p:spPr bwMode="auto">
          <a:xfrm flipV="1">
            <a:off x="7772890" y="4893735"/>
            <a:ext cx="0" cy="50405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05514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 actions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How agreements apply to data</a:t>
            </a:r>
          </a:p>
          <a:p>
            <a:endParaRPr lang="en-AU" dirty="0"/>
          </a:p>
        </p:txBody>
      </p:sp>
      <p:sp>
        <p:nvSpPr>
          <p:cNvPr id="18" name="Oval 17"/>
          <p:cNvSpPr/>
          <p:nvPr/>
        </p:nvSpPr>
        <p:spPr bwMode="auto">
          <a:xfrm>
            <a:off x="7020272" y="3146677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/>
              <a:t>a</a:t>
            </a: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gr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:</a:t>
            </a:r>
            <a:b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</a:b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sp>
        <p:nvSpPr>
          <p:cNvPr id="16" name="Regular Pentagon 15"/>
          <p:cNvSpPr/>
          <p:nvPr/>
        </p:nvSpPr>
        <p:spPr bwMode="auto">
          <a:xfrm>
            <a:off x="2555776" y="3130035"/>
            <a:ext cx="1656184" cy="792088"/>
          </a:xfrm>
          <a:prstGeom prst="pentagon">
            <a:avLst/>
          </a:prstGeom>
          <a:solidFill>
            <a:srgbClr val="FFCC9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400" dirty="0" err="1" smtClean="0"/>
              <a:t>prov:Agent</a:t>
            </a: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gular Pentagon 18"/>
          <p:cNvSpPr/>
          <p:nvPr/>
        </p:nvSpPr>
        <p:spPr bwMode="auto">
          <a:xfrm>
            <a:off x="4788024" y="3130035"/>
            <a:ext cx="1656184" cy="792088"/>
          </a:xfrm>
          <a:prstGeom prst="pentagon">
            <a:avLst/>
          </a:prstGeom>
          <a:solidFill>
            <a:srgbClr val="FF9900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400" dirty="0" err="1" smtClean="0"/>
              <a:t>org:Group</a:t>
            </a: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07504" y="3146677"/>
            <a:ext cx="1728192" cy="825372"/>
          </a:xfrm>
          <a:prstGeom prst="ellipse">
            <a:avLst/>
          </a:prstGeom>
          <a:solidFill>
            <a:srgbClr val="FFFFCC"/>
          </a:solidFill>
          <a:ln w="254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Dataset</a:t>
            </a:r>
          </a:p>
        </p:txBody>
      </p:sp>
      <p:cxnSp>
        <p:nvCxnSpPr>
          <p:cNvPr id="21" name="Curved Connector 20"/>
          <p:cNvCxnSpPr>
            <a:stCxn id="20" idx="6"/>
            <a:endCxn id="16" idx="1"/>
          </p:cNvCxnSpPr>
          <p:nvPr/>
        </p:nvCxnSpPr>
        <p:spPr bwMode="auto">
          <a:xfrm flipV="1">
            <a:off x="1835696" y="3432585"/>
            <a:ext cx="720082" cy="12677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16" idx="5"/>
            <a:endCxn id="19" idx="1"/>
          </p:cNvCxnSpPr>
          <p:nvPr/>
        </p:nvCxnSpPr>
        <p:spPr bwMode="auto">
          <a:xfrm>
            <a:off x="4211958" y="3432585"/>
            <a:ext cx="5760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5993094" y="2838900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agr:hasScopeOf</a:t>
            </a:r>
            <a:endParaRPr lang="en-AU" sz="1400" dirty="0"/>
          </a:p>
        </p:txBody>
      </p:sp>
      <p:cxnSp>
        <p:nvCxnSpPr>
          <p:cNvPr id="37" name="Curved Connector 36"/>
          <p:cNvCxnSpPr>
            <a:stCxn id="19" idx="5"/>
            <a:endCxn id="18" idx="2"/>
          </p:cNvCxnSpPr>
          <p:nvPr/>
        </p:nvCxnSpPr>
        <p:spPr bwMode="auto">
          <a:xfrm>
            <a:off x="6444206" y="3432585"/>
            <a:ext cx="576066" cy="12677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1267758" y="2838900"/>
            <a:ext cx="1855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prov:wasAttributedTo</a:t>
            </a:r>
            <a:endParaRPr lang="en-AU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831379" y="2871100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org:memberOf</a:t>
            </a:r>
            <a:endParaRPr lang="en-AU" sz="1400" dirty="0"/>
          </a:p>
        </p:txBody>
      </p:sp>
      <p:cxnSp>
        <p:nvCxnSpPr>
          <p:cNvPr id="14" name="Curved Connector 13"/>
          <p:cNvCxnSpPr>
            <a:stCxn id="18" idx="4"/>
            <a:endCxn id="20" idx="4"/>
          </p:cNvCxnSpPr>
          <p:nvPr/>
        </p:nvCxnSpPr>
        <p:spPr bwMode="auto">
          <a:xfrm rot="5400000">
            <a:off x="4427984" y="515665"/>
            <a:ext cx="12700" cy="6912768"/>
          </a:xfrm>
          <a:prstGeom prst="curvedConnector3">
            <a:avLst>
              <a:gd name="adj1" fmla="val 500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3023586" y="5157192"/>
            <a:ext cx="270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transitive relationship, inferred</a:t>
            </a:r>
            <a:endParaRPr lang="en-AU" sz="1600" dirty="0"/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 bwMode="auto">
          <a:xfrm flipV="1">
            <a:off x="4373736" y="4653138"/>
            <a:ext cx="0" cy="50405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78104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scenarios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 smtClean="0"/>
              <a:t>Discovering </a:t>
            </a:r>
            <a:r>
              <a:rPr lang="en-AU" dirty="0"/>
              <a:t>the agreements </a:t>
            </a:r>
            <a:r>
              <a:rPr lang="en-AU" dirty="0" smtClean="0"/>
              <a:t>affecting a </a:t>
            </a:r>
            <a:r>
              <a:rPr lang="en-AU" dirty="0"/>
              <a:t>particular </a:t>
            </a:r>
            <a:r>
              <a:rPr lang="en-AU" dirty="0" smtClean="0"/>
              <a:t>dataset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Discovering </a:t>
            </a:r>
            <a:r>
              <a:rPr lang="en-AU" dirty="0"/>
              <a:t>datasets based on the agreements </a:t>
            </a:r>
            <a:r>
              <a:rPr lang="en-AU" dirty="0" smtClean="0"/>
              <a:t>they are affected by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Discovering </a:t>
            </a:r>
            <a:r>
              <a:rPr lang="en-AU" dirty="0"/>
              <a:t>the </a:t>
            </a:r>
            <a:r>
              <a:rPr lang="en-AU" dirty="0" smtClean="0"/>
              <a:t>Requirements imposed on an Agent </a:t>
            </a:r>
            <a:r>
              <a:rPr lang="en-AU" dirty="0"/>
              <a:t>via the </a:t>
            </a:r>
            <a:r>
              <a:rPr lang="en-AU" dirty="0" smtClean="0"/>
              <a:t>Agreements </a:t>
            </a:r>
            <a:r>
              <a:rPr lang="en-AU" dirty="0"/>
              <a:t>they are within the scope </a:t>
            </a:r>
            <a:r>
              <a:rPr lang="en-AU" dirty="0" smtClean="0"/>
              <a:t>of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Resolving </a:t>
            </a:r>
            <a:r>
              <a:rPr lang="en-AU" dirty="0"/>
              <a:t>the </a:t>
            </a:r>
            <a:r>
              <a:rPr lang="en-AU" dirty="0" smtClean="0"/>
              <a:t>Requirements </a:t>
            </a:r>
            <a:r>
              <a:rPr lang="en-AU" dirty="0"/>
              <a:t>of conflicting agreements (licence v. </a:t>
            </a:r>
            <a:r>
              <a:rPr lang="en-AU" dirty="0" smtClean="0"/>
              <a:t>MoU)</a:t>
            </a:r>
          </a:p>
          <a:p>
            <a:pPr marL="904875" lvl="1" indent="-457200"/>
            <a:r>
              <a:rPr lang="en-AU" dirty="0" smtClean="0">
                <a:solidFill>
                  <a:srgbClr val="C00000"/>
                </a:solidFill>
              </a:rPr>
              <a:t>TODO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Demonstrating </a:t>
            </a:r>
            <a:r>
              <a:rPr lang="en-AU" dirty="0"/>
              <a:t>the </a:t>
            </a:r>
            <a:r>
              <a:rPr lang="en-AU" dirty="0" smtClean="0"/>
              <a:t>automated satisfaction </a:t>
            </a:r>
            <a:r>
              <a:rPr lang="en-AU" dirty="0"/>
              <a:t>of </a:t>
            </a:r>
            <a:r>
              <a:rPr lang="en-AU" dirty="0" smtClean="0"/>
              <a:t>Requirements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7394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Conclusions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We can model agreements, their relations to Agents and Entities using existing ontologies as a starting 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Only a few new relations are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Relationship qualification is a good ontology design pattern for these tasks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0651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 work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Consider an Agreements hierarchy or speciation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Model my organisation’s agreements using AGR-O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We are starting with Licenses &amp; Requirements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I expect to see a rationalisation of agreements, as per previous License work</a:t>
            </a:r>
          </a:p>
        </p:txBody>
      </p:sp>
    </p:spTree>
    <p:extLst>
      <p:ext uri="{BB962C8B-B14F-4D97-AF65-F5344CB8AC3E}">
        <p14:creationId xmlns:p14="http://schemas.microsoft.com/office/powerpoint/2010/main" val="3282610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Thanks!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2409825"/>
            <a:ext cx="8229600" cy="3816429"/>
          </a:xfrm>
        </p:spPr>
        <p:txBody>
          <a:bodyPr/>
          <a:lstStyle/>
          <a:p>
            <a:r>
              <a:rPr lang="en-AU" b="1" dirty="0" smtClean="0"/>
              <a:t>Nicholas J. Car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Data Architect, Geoscience Australia</a:t>
            </a:r>
            <a:br>
              <a:rPr lang="en-AU" dirty="0" smtClean="0"/>
            </a:br>
            <a:r>
              <a:rPr lang="en-AU" dirty="0" smtClean="0"/>
              <a:t>Canberra, Australia</a:t>
            </a:r>
          </a:p>
          <a:p>
            <a:r>
              <a:rPr lang="en-AU" dirty="0" smtClean="0">
                <a:hlinkClick r:id="rId2"/>
              </a:rPr>
              <a:t>nicholas.car@ga.gov.au</a:t>
            </a:r>
            <a:r>
              <a:rPr lang="en-AU" dirty="0" smtClean="0"/>
              <a:t> | </a:t>
            </a:r>
            <a:r>
              <a:rPr lang="en-AU" dirty="0" smtClean="0">
                <a:hlinkClick r:id="rId3"/>
              </a:rPr>
              <a:t>www.ga.gov.au</a:t>
            </a:r>
            <a:r>
              <a:rPr lang="en-AU" dirty="0" smtClean="0"/>
              <a:t> </a:t>
            </a:r>
          </a:p>
          <a:p>
            <a:endParaRPr lang="en-AU" dirty="0"/>
          </a:p>
          <a:p>
            <a:r>
              <a:rPr lang="en-AU" b="1" dirty="0" smtClean="0"/>
              <a:t>Paul J</a:t>
            </a:r>
            <a:r>
              <a:rPr lang="en-AU" b="1" dirty="0"/>
              <a:t>. </a:t>
            </a:r>
            <a:r>
              <a:rPr lang="en-AU" b="1" dirty="0" smtClean="0"/>
              <a:t>Box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>Research Consultant, CSIRO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>Sydney, </a:t>
            </a:r>
            <a:r>
              <a:rPr lang="en-AU" dirty="0"/>
              <a:t>Australia</a:t>
            </a:r>
          </a:p>
          <a:p>
            <a:r>
              <a:rPr lang="en-AU" dirty="0" smtClean="0">
                <a:hlinkClick r:id="rId4"/>
              </a:rPr>
              <a:t>paul.j.box@csiro.au</a:t>
            </a:r>
            <a:r>
              <a:rPr lang="en-AU" dirty="0" smtClean="0"/>
              <a:t>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152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Background - PROV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PROV is a family of documents by the W3C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There is a PROV Data Model and an Ontology</a:t>
            </a:r>
            <a:r>
              <a:rPr lang="en-AU" baseline="30000" dirty="0" smtClean="0">
                <a:solidFill>
                  <a:schemeClr val="tx1"/>
                </a:solidFill>
              </a:rPr>
              <a:t>1</a:t>
            </a:r>
            <a:r>
              <a:rPr lang="en-AU" dirty="0" smtClean="0"/>
              <a:t> form</a:t>
            </a:r>
            <a:br>
              <a:rPr lang="en-AU" dirty="0" smtClean="0"/>
            </a:br>
            <a:r>
              <a:rPr lang="en-AU" baseline="30000" dirty="0" smtClean="0">
                <a:solidFill>
                  <a:schemeClr val="tx1"/>
                </a:solidFill>
              </a:rPr>
              <a:t>1 </a:t>
            </a:r>
            <a:r>
              <a:rPr lang="en-AU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AU" dirty="0" smtClean="0">
                <a:solidFill>
                  <a:schemeClr val="bg1"/>
                </a:solidFill>
                <a:hlinkClick r:id="rId2"/>
              </a:rPr>
              <a:t>www.w3.org/TR/prov-o/</a:t>
            </a:r>
            <a:r>
              <a:rPr lang="en-AU" dirty="0" smtClean="0">
                <a:solidFill>
                  <a:schemeClr val="bg1"/>
                </a:solidFill>
              </a:rPr>
              <a:t> </a:t>
            </a:r>
            <a:endParaRPr lang="en-AU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5" name="Oval 4"/>
          <p:cNvSpPr/>
          <p:nvPr/>
        </p:nvSpPr>
        <p:spPr bwMode="auto">
          <a:xfrm>
            <a:off x="2382243" y="3537685"/>
            <a:ext cx="1656183" cy="720080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dirty="0" smtClean="0"/>
              <a:t>Entity</a:t>
            </a:r>
            <a:endParaRPr kumimoji="0" lang="en-A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038426" y="4905837"/>
            <a:ext cx="1368152" cy="7408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dirty="0" smtClean="0"/>
              <a:t>Activity</a:t>
            </a:r>
            <a:endParaRPr kumimoji="0" lang="en-A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gular Pentagon 7"/>
          <p:cNvSpPr/>
          <p:nvPr/>
        </p:nvSpPr>
        <p:spPr bwMode="auto">
          <a:xfrm>
            <a:off x="5004048" y="3294059"/>
            <a:ext cx="1656184" cy="792088"/>
          </a:xfrm>
          <a:prstGeom prst="pentagon">
            <a:avLst/>
          </a:prstGeom>
          <a:solidFill>
            <a:srgbClr val="FFCC9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Agent</a:t>
            </a:r>
          </a:p>
        </p:txBody>
      </p:sp>
      <p:cxnSp>
        <p:nvCxnSpPr>
          <p:cNvPr id="9" name="Curved Connector 8"/>
          <p:cNvCxnSpPr>
            <a:stCxn id="5" idx="4"/>
            <a:endCxn id="7" idx="1"/>
          </p:cNvCxnSpPr>
          <p:nvPr/>
        </p:nvCxnSpPr>
        <p:spPr bwMode="auto">
          <a:xfrm rot="16200000" flipH="1">
            <a:off x="3115133" y="4352966"/>
            <a:ext cx="1018495" cy="828091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Curved Connector 11"/>
          <p:cNvCxnSpPr>
            <a:stCxn id="7" idx="3"/>
            <a:endCxn id="8" idx="3"/>
          </p:cNvCxnSpPr>
          <p:nvPr/>
        </p:nvCxnSpPr>
        <p:spPr bwMode="auto">
          <a:xfrm flipV="1">
            <a:off x="5406578" y="4086147"/>
            <a:ext cx="425562" cy="1190113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urved Connector 14"/>
          <p:cNvCxnSpPr>
            <a:stCxn id="5" idx="0"/>
            <a:endCxn id="8" idx="0"/>
          </p:cNvCxnSpPr>
          <p:nvPr/>
        </p:nvCxnSpPr>
        <p:spPr bwMode="auto">
          <a:xfrm rot="5400000" flipH="1" flipV="1">
            <a:off x="4399424" y="2104970"/>
            <a:ext cx="243626" cy="2621805"/>
          </a:xfrm>
          <a:prstGeom prst="curvedConnector3">
            <a:avLst>
              <a:gd name="adj1" fmla="val 193832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urved Connector 17"/>
          <p:cNvCxnSpPr>
            <a:stCxn id="7" idx="0"/>
            <a:endCxn id="5" idx="5"/>
          </p:cNvCxnSpPr>
          <p:nvPr/>
        </p:nvCxnSpPr>
        <p:spPr bwMode="auto">
          <a:xfrm rot="16200000" flipV="1">
            <a:off x="3882431" y="4065766"/>
            <a:ext cx="753525" cy="92661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Curved Connector 20"/>
          <p:cNvCxnSpPr>
            <a:stCxn id="5" idx="1"/>
            <a:endCxn id="5" idx="3"/>
          </p:cNvCxnSpPr>
          <p:nvPr/>
        </p:nvCxnSpPr>
        <p:spPr bwMode="auto">
          <a:xfrm rot="16200000" flipH="1">
            <a:off x="2370198" y="3897725"/>
            <a:ext cx="509174" cy="12700"/>
          </a:xfrm>
          <a:prstGeom prst="curvedConnector5">
            <a:avLst>
              <a:gd name="adj1" fmla="val -44896"/>
              <a:gd name="adj2" fmla="val -6444071"/>
              <a:gd name="adj3" fmla="val 144896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Curved Connector 25"/>
          <p:cNvCxnSpPr>
            <a:stCxn id="8" idx="5"/>
            <a:endCxn id="8" idx="4"/>
          </p:cNvCxnSpPr>
          <p:nvPr/>
        </p:nvCxnSpPr>
        <p:spPr bwMode="auto">
          <a:xfrm flipH="1">
            <a:off x="6343928" y="3596609"/>
            <a:ext cx="316302" cy="489536"/>
          </a:xfrm>
          <a:prstGeom prst="curvedConnector4">
            <a:avLst>
              <a:gd name="adj1" fmla="val -72273"/>
              <a:gd name="adj2" fmla="val 146698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Curved Connector 29"/>
          <p:cNvCxnSpPr>
            <a:stCxn id="7" idx="2"/>
            <a:endCxn id="7" idx="3"/>
          </p:cNvCxnSpPr>
          <p:nvPr/>
        </p:nvCxnSpPr>
        <p:spPr bwMode="auto">
          <a:xfrm rot="5400000" flipH="1" flipV="1">
            <a:off x="4879329" y="5119433"/>
            <a:ext cx="370422" cy="684076"/>
          </a:xfrm>
          <a:prstGeom prst="curvedConnector4">
            <a:avLst>
              <a:gd name="adj1" fmla="val -115514"/>
              <a:gd name="adj2" fmla="val 133417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3795884" y="2668270"/>
            <a:ext cx="164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err="1" smtClean="0"/>
              <a:t>wasAttributedTo</a:t>
            </a:r>
            <a:endParaRPr lang="en-AU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0" y="3651975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err="1" smtClean="0"/>
              <a:t>wasDerivedFrom</a:t>
            </a:r>
            <a:endParaRPr lang="en-AU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7020272" y="3649488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err="1" smtClean="0"/>
              <a:t>actedOnBehalfOf</a:t>
            </a:r>
            <a:endParaRPr lang="en-AU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5680539" y="5805264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err="1" smtClean="0"/>
              <a:t>wasInformedBy</a:t>
            </a:r>
            <a:endParaRPr lang="en-AU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1756722" y="4905837"/>
            <a:ext cx="1757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err="1" smtClean="0"/>
              <a:t>wasGeneratedBy</a:t>
            </a:r>
            <a:endParaRPr lang="en-AU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4168504" y="3939093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u</a:t>
            </a:r>
            <a:r>
              <a:rPr lang="en-AU" sz="1600" dirty="0" smtClean="0"/>
              <a:t>sed</a:t>
            </a:r>
            <a:br>
              <a:rPr lang="en-AU" sz="1600" dirty="0" smtClean="0"/>
            </a:br>
            <a:r>
              <a:rPr lang="en-AU" sz="1600" dirty="0" smtClean="0"/>
              <a:t>generated</a:t>
            </a:r>
            <a:endParaRPr lang="en-AU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5832939" y="4767011"/>
            <a:ext cx="1960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err="1" smtClean="0"/>
              <a:t>wasAssociatedWith</a:t>
            </a:r>
            <a:endParaRPr lang="en-AU" sz="1600" dirty="0" smtClean="0"/>
          </a:p>
        </p:txBody>
      </p:sp>
    </p:spTree>
    <p:extLst>
      <p:ext uri="{BB962C8B-B14F-4D97-AF65-F5344CB8AC3E}">
        <p14:creationId xmlns:p14="http://schemas.microsoft.com/office/powerpoint/2010/main" val="627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Aim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To improve the efficiency </a:t>
            </a:r>
            <a:r>
              <a:rPr lang="en-AU" dirty="0"/>
              <a:t>of dealing with different forms of agreement within a data sharing </a:t>
            </a:r>
            <a:r>
              <a:rPr lang="en-AU" dirty="0" smtClean="0"/>
              <a:t>scenario</a:t>
            </a:r>
          </a:p>
          <a:p>
            <a:r>
              <a:rPr lang="en-AU" dirty="0" smtClean="0"/>
              <a:t>By providing: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A</a:t>
            </a:r>
            <a:r>
              <a:rPr lang="en-AU" dirty="0" smtClean="0"/>
              <a:t> prototype </a:t>
            </a:r>
            <a:r>
              <a:rPr lang="en-AU" dirty="0"/>
              <a:t>agreements ontology which models agreements themselves as ‘things’ and the relationships between </a:t>
            </a:r>
            <a:r>
              <a:rPr lang="en-AU" dirty="0" smtClean="0"/>
              <a:t>them, </a:t>
            </a:r>
            <a:r>
              <a:rPr lang="en-AU" dirty="0"/>
              <a:t>and between them and </a:t>
            </a:r>
            <a:r>
              <a:rPr lang="en-AU" dirty="0" smtClean="0"/>
              <a:t>data, </a:t>
            </a:r>
            <a:r>
              <a:rPr lang="en-AU" dirty="0"/>
              <a:t>and them and agents</a:t>
            </a:r>
            <a:endParaRPr lang="en-AU" dirty="0" smtClean="0"/>
          </a:p>
        </p:txBody>
      </p:sp>
      <p:sp>
        <p:nvSpPr>
          <p:cNvPr id="5" name="Oval 4"/>
          <p:cNvSpPr/>
          <p:nvPr/>
        </p:nvSpPr>
        <p:spPr bwMode="auto">
          <a:xfrm>
            <a:off x="1142323" y="3862881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537665" y="5195916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3129953" y="5195916"/>
            <a:ext cx="1728192" cy="825372"/>
          </a:xfrm>
          <a:prstGeom prst="ellipse">
            <a:avLst/>
          </a:prstGeom>
          <a:solidFill>
            <a:srgbClr val="FFFFCC"/>
          </a:solidFill>
          <a:ln w="254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Dataset</a:t>
            </a:r>
          </a:p>
        </p:txBody>
      </p:sp>
      <p:cxnSp>
        <p:nvCxnSpPr>
          <p:cNvPr id="12" name="Straight Arrow Connector 11"/>
          <p:cNvCxnSpPr>
            <a:stCxn id="10" idx="6"/>
            <a:endCxn id="11" idx="2"/>
          </p:cNvCxnSpPr>
          <p:nvPr/>
        </p:nvCxnSpPr>
        <p:spPr bwMode="auto">
          <a:xfrm>
            <a:off x="2265857" y="5608602"/>
            <a:ext cx="86409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urved Connector 15"/>
          <p:cNvCxnSpPr>
            <a:stCxn id="5" idx="7"/>
            <a:endCxn id="5" idx="5"/>
          </p:cNvCxnSpPr>
          <p:nvPr/>
        </p:nvCxnSpPr>
        <p:spPr bwMode="auto">
          <a:xfrm rot="16200000" flipH="1">
            <a:off x="2325614" y="4275567"/>
            <a:ext cx="583626" cy="12700"/>
          </a:xfrm>
          <a:prstGeom prst="curvedConnector5">
            <a:avLst>
              <a:gd name="adj1" fmla="val -39169"/>
              <a:gd name="adj2" fmla="val 13414992"/>
              <a:gd name="adj3" fmla="val 139169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Oval 17"/>
          <p:cNvSpPr/>
          <p:nvPr/>
        </p:nvSpPr>
        <p:spPr bwMode="auto">
          <a:xfrm>
            <a:off x="4572000" y="4254968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sp>
        <p:nvSpPr>
          <p:cNvPr id="19" name="Regular Pentagon 18"/>
          <p:cNvSpPr/>
          <p:nvPr/>
        </p:nvSpPr>
        <p:spPr bwMode="auto">
          <a:xfrm>
            <a:off x="6806135" y="4365104"/>
            <a:ext cx="1656184" cy="792088"/>
          </a:xfrm>
          <a:prstGeom prst="pentagon">
            <a:avLst/>
          </a:prstGeom>
          <a:solidFill>
            <a:srgbClr val="FFCC9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Agent</a:t>
            </a:r>
          </a:p>
        </p:txBody>
      </p:sp>
      <p:cxnSp>
        <p:nvCxnSpPr>
          <p:cNvPr id="20" name="Straight Arrow Connector 19"/>
          <p:cNvCxnSpPr>
            <a:stCxn id="18" idx="6"/>
            <a:endCxn id="19" idx="1"/>
          </p:cNvCxnSpPr>
          <p:nvPr/>
        </p:nvCxnSpPr>
        <p:spPr bwMode="auto">
          <a:xfrm>
            <a:off x="6300192" y="4667654"/>
            <a:ext cx="505945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2658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 smtClean="0"/>
              <a:t>Benefits of concept modelling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By modelling them , we demonstrate we agree about Agreements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A</a:t>
            </a:r>
            <a:r>
              <a:rPr lang="en-AU" dirty="0" smtClean="0"/>
              <a:t>n </a:t>
            </a:r>
            <a:r>
              <a:rPr lang="en-AU" dirty="0"/>
              <a:t>agreements ontology allows us to start automating tasks that require knowledge of </a:t>
            </a:r>
            <a:r>
              <a:rPr lang="en-AU" dirty="0" smtClean="0"/>
              <a:t>them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/>
              <a:t>D</a:t>
            </a:r>
            <a:r>
              <a:rPr lang="en-AU" dirty="0" smtClean="0"/>
              <a:t>ata </a:t>
            </a:r>
            <a:r>
              <a:rPr lang="en-AU" dirty="0"/>
              <a:t>repositories that can make </a:t>
            </a:r>
            <a:r>
              <a:rPr lang="en-AU" dirty="0" smtClean="0"/>
              <a:t>better choices </a:t>
            </a:r>
            <a:r>
              <a:rPr lang="en-AU" dirty="0"/>
              <a:t>about how to deliver or withhold data without human </a:t>
            </a:r>
            <a:r>
              <a:rPr lang="en-AU" dirty="0" smtClean="0"/>
              <a:t>intervention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See </a:t>
            </a:r>
            <a:r>
              <a:rPr lang="en-AU" dirty="0"/>
              <a:t>my Licenses paper, </a:t>
            </a:r>
            <a:r>
              <a:rPr lang="en-AU" dirty="0">
                <a:hlinkClick r:id="rId2"/>
              </a:rPr>
              <a:t>http://www.scidatacon.org/2016/sessions/84/paper/199</a:t>
            </a:r>
            <a:r>
              <a:rPr lang="en-AU" dirty="0" smtClean="0">
                <a:hlinkClick r:id="rId2"/>
              </a:rPr>
              <a:t>/</a:t>
            </a:r>
            <a:r>
              <a:rPr lang="en-A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392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Introduction – Agreements as a concept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Standards for </a:t>
            </a:r>
            <a:r>
              <a:rPr lang="en-AU" dirty="0"/>
              <a:t>data sharing between organisations and even teams within </a:t>
            </a:r>
            <a:r>
              <a:rPr lang="en-AU" dirty="0" smtClean="0"/>
              <a:t>organisations is well established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Standards are a form of </a:t>
            </a:r>
            <a:r>
              <a:rPr lang="en-AU" dirty="0" smtClean="0"/>
              <a:t>agreement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So are </a:t>
            </a:r>
            <a:r>
              <a:rPr lang="en-AU" dirty="0"/>
              <a:t>MoUs, charters, deeds, licences, rules of the road and even the definitions for </a:t>
            </a:r>
            <a:r>
              <a:rPr lang="en-AU" dirty="0" smtClean="0"/>
              <a:t>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Many of these other sorts of agreements are also important for data sharing communities </a:t>
            </a:r>
            <a:r>
              <a:rPr lang="en-AU" dirty="0" smtClean="0"/>
              <a:t>too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912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Background – Data Agreements in </a:t>
            </a:r>
            <a:r>
              <a:rPr lang="en-AU" dirty="0"/>
              <a:t>A</a:t>
            </a:r>
            <a:r>
              <a:rPr lang="en-AU" dirty="0" smtClean="0"/>
              <a:t>ustralia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We have a series </a:t>
            </a:r>
            <a:r>
              <a:rPr lang="en-AU" dirty="0"/>
              <a:t>of large inter-agency </a:t>
            </a:r>
            <a:r>
              <a:rPr lang="en-AU" dirty="0" smtClean="0"/>
              <a:t>and intergovernmental </a:t>
            </a:r>
            <a:r>
              <a:rPr lang="en-AU" dirty="0"/>
              <a:t>information infrastructures </a:t>
            </a:r>
            <a:r>
              <a:rPr lang="en-AU" dirty="0" smtClean="0"/>
              <a:t>built over </a:t>
            </a:r>
            <a:r>
              <a:rPr lang="en-AU" dirty="0"/>
              <a:t>the last </a:t>
            </a:r>
            <a:r>
              <a:rPr lang="en-AU" dirty="0" smtClean="0"/>
              <a:t>decade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sz="1800" dirty="0"/>
              <a:t>observational and modelled data </a:t>
            </a:r>
            <a:r>
              <a:rPr lang="en-AU" sz="1800" dirty="0" smtClean="0"/>
              <a:t>about </a:t>
            </a:r>
            <a:r>
              <a:rPr lang="en-AU" sz="1800" dirty="0"/>
              <a:t>the Great Barrier Reef (</a:t>
            </a:r>
            <a:r>
              <a:rPr lang="en-AU" sz="1800" dirty="0" err="1"/>
              <a:t>eReefs</a:t>
            </a:r>
            <a:r>
              <a:rPr lang="en-AU" sz="1800" dirty="0" smtClean="0"/>
              <a:t>)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sz="1800" dirty="0" smtClean="0"/>
              <a:t>Australia’s </a:t>
            </a:r>
            <a:r>
              <a:rPr lang="en-AU" sz="1800" dirty="0"/>
              <a:t>water supply organisation’s accounts (Water Regulations</a:t>
            </a:r>
            <a:r>
              <a:rPr lang="en-AU" sz="1800" dirty="0" smtClean="0"/>
              <a:t>)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sz="1800" dirty="0" smtClean="0"/>
              <a:t>data </a:t>
            </a:r>
            <a:r>
              <a:rPr lang="en-AU" sz="1800" dirty="0"/>
              <a:t>on Australia’s living species (Atlas of Living Australia</a:t>
            </a:r>
            <a:r>
              <a:rPr lang="en-AU" sz="1800" dirty="0" smtClean="0"/>
              <a:t>)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sz="1800" dirty="0" smtClean="0"/>
              <a:t>terrestrial </a:t>
            </a:r>
            <a:r>
              <a:rPr lang="en-AU" sz="1800" dirty="0"/>
              <a:t>ecosystems’ data (</a:t>
            </a:r>
            <a:r>
              <a:rPr lang="en-AU" sz="1800" dirty="0" smtClean="0"/>
              <a:t>TERN)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Authority structures are established for each initiative to govern communities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A range of agreements, required to facilitate data sharing, are created through these structures </a:t>
            </a:r>
          </a:p>
        </p:txBody>
      </p:sp>
    </p:spTree>
    <p:extLst>
      <p:ext uri="{BB962C8B-B14F-4D97-AF65-F5344CB8AC3E}">
        <p14:creationId xmlns:p14="http://schemas.microsoft.com/office/powerpoint/2010/main" val="172411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Background – Data Agreements in </a:t>
            </a:r>
            <a:r>
              <a:rPr lang="en-AU" dirty="0"/>
              <a:t>A</a:t>
            </a:r>
            <a:r>
              <a:rPr lang="en-AU" dirty="0" smtClean="0"/>
              <a:t>ustralia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Agreements, of all the sorts mentioned before, </a:t>
            </a:r>
            <a:r>
              <a:rPr lang="en-AU" dirty="0"/>
              <a:t>provide the rules of the game for those participating in collaborative </a:t>
            </a:r>
            <a:r>
              <a:rPr lang="en-AU" dirty="0" smtClean="0"/>
              <a:t>activities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rgbClr val="C00000"/>
                </a:solidFill>
              </a:rPr>
              <a:t>These agreements are not </a:t>
            </a:r>
            <a:r>
              <a:rPr lang="en-AU" dirty="0">
                <a:solidFill>
                  <a:srgbClr val="C00000"/>
                </a:solidFill>
              </a:rPr>
              <a:t>explicitly described either in relation to the data sharing that the agreements facilitate, or the agents (organisations and people) that generate and subscribe to </a:t>
            </a:r>
            <a:r>
              <a:rPr lang="en-AU" dirty="0" smtClean="0">
                <a:solidFill>
                  <a:srgbClr val="C00000"/>
                </a:solidFill>
              </a:rPr>
              <a:t>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This </a:t>
            </a:r>
            <a:r>
              <a:rPr lang="en-AU" dirty="0" smtClean="0"/>
              <a:t>creates </a:t>
            </a:r>
            <a:r>
              <a:rPr lang="en-AU" dirty="0"/>
              <a:t>confusion, conflict and cost for </a:t>
            </a:r>
            <a:r>
              <a:rPr lang="en-AU" dirty="0" smtClean="0"/>
              <a:t>data sharing and access.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Explicit </a:t>
            </a:r>
            <a:r>
              <a:rPr lang="en-AU" dirty="0"/>
              <a:t>modelling and subsequent declaration of agreements and their relation to data and agents can </a:t>
            </a:r>
            <a:r>
              <a:rPr lang="en-AU" dirty="0" smtClean="0"/>
              <a:t>assist!</a:t>
            </a:r>
            <a:endParaRPr lang="en-AU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76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Agreements Ontology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Agreements Ontology (AGR-O) presented </a:t>
            </a:r>
            <a:r>
              <a:rPr lang="en-AU" dirty="0" smtClean="0"/>
              <a:t>at </a:t>
            </a:r>
            <a:r>
              <a:rPr lang="en-AU" dirty="0" smtClean="0">
                <a:hlinkClick r:id="rId2"/>
              </a:rPr>
              <a:t>http</a:t>
            </a:r>
            <a:r>
              <a:rPr lang="en-AU" dirty="0">
                <a:hlinkClick r:id="rId2"/>
              </a:rPr>
              <a:t>://</a:t>
            </a:r>
            <a:r>
              <a:rPr lang="en-AU" dirty="0" smtClean="0">
                <a:hlinkClick r:id="rId2"/>
              </a:rPr>
              <a:t>promsns.org/def/agr</a:t>
            </a:r>
            <a:endParaRPr lang="en-AU" dirty="0" smtClean="0"/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We are using OWL</a:t>
            </a:r>
            <a:r>
              <a:rPr lang="en-AU" baseline="30000" dirty="0" smtClean="0"/>
              <a:t> </a:t>
            </a:r>
            <a:r>
              <a:rPr lang="en-AU" baseline="30000" dirty="0"/>
              <a:t>1</a:t>
            </a:r>
            <a:r>
              <a:rPr lang="en-AU" dirty="0" smtClean="0"/>
              <a:t> for the ontology in order for it to work well with existing ontologies</a:t>
            </a:r>
          </a:p>
          <a:p>
            <a:pPr marL="1238250" lvl="2" indent="-342900">
              <a:buFont typeface="Arial" panose="020B0604020202020204" pitchFamily="34" charset="0"/>
              <a:buChar char="•"/>
            </a:pPr>
            <a:r>
              <a:rPr lang="en-AU" dirty="0" smtClean="0"/>
              <a:t>DCAT (dataset relations), Licences (my other talk), PROV (provenance) ORG &amp; FOAF (humans &amp; organisations)</a:t>
            </a:r>
          </a:p>
          <a:p>
            <a:pPr marL="1238250" lvl="2" indent="-342900">
              <a:buFont typeface="Arial" panose="020B0604020202020204" pitchFamily="34" charset="0"/>
              <a:buChar char="•"/>
            </a:pPr>
            <a:r>
              <a:rPr lang="en-AU" baseline="30000" dirty="0" smtClean="0"/>
              <a:t>1</a:t>
            </a:r>
            <a:r>
              <a:rPr lang="en-AU" dirty="0" smtClean="0"/>
              <a:t> </a:t>
            </a:r>
            <a:r>
              <a:rPr lang="en-AU" dirty="0" smtClean="0">
                <a:hlinkClick r:id="rId3"/>
              </a:rPr>
              <a:t>https</a:t>
            </a:r>
            <a:r>
              <a:rPr lang="en-AU" dirty="0">
                <a:hlinkClick r:id="rId3"/>
              </a:rPr>
              <a:t>://</a:t>
            </a:r>
            <a:r>
              <a:rPr lang="en-AU" dirty="0" smtClean="0">
                <a:hlinkClick r:id="rId3"/>
              </a:rPr>
              <a:t>en.wikipedia.org/wiki/Web_Ontology_Language</a:t>
            </a:r>
            <a:r>
              <a:rPr lang="en-AU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A 'middle</a:t>
            </a:r>
            <a:r>
              <a:rPr lang="en-AU" dirty="0"/>
              <a:t>' </a:t>
            </a:r>
            <a:r>
              <a:rPr lang="en-AU" dirty="0" smtClean="0"/>
              <a:t>ontology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specializes </a:t>
            </a:r>
            <a:r>
              <a:rPr lang="en-AU" dirty="0"/>
              <a:t>well-known, abstract, upper </a:t>
            </a:r>
            <a:r>
              <a:rPr lang="en-AU" dirty="0" smtClean="0"/>
              <a:t>ontologies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expected </a:t>
            </a:r>
            <a:r>
              <a:rPr lang="en-AU" dirty="0"/>
              <a:t>to be used in particular contexts in conjunction with detailed, domain-specific, lower </a:t>
            </a:r>
            <a:r>
              <a:rPr lang="en-AU" dirty="0" smtClean="0"/>
              <a:t>ontologies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240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 is a </a:t>
            </a:r>
            <a:r>
              <a:rPr lang="en-AU" i="1" dirty="0" smtClean="0"/>
              <a:t>Thing, an Entity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 bwMode="auto">
          <a:xfrm>
            <a:off x="3281507" y="3971780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/>
              <a:t>a</a:t>
            </a: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gr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:</a:t>
            </a:r>
            <a:b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</a:b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281507" y="2817819"/>
            <a:ext cx="1728192" cy="825372"/>
          </a:xfrm>
          <a:prstGeom prst="ellipse">
            <a:avLst/>
          </a:prstGeom>
          <a:solidFill>
            <a:srgbClr val="FFFFCC"/>
          </a:solidFill>
          <a:ln w="254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prov:Entity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281507" y="1665691"/>
            <a:ext cx="1728192" cy="825372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owl:Thing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>
            <a:stCxn id="5" idx="0"/>
            <a:endCxn id="6" idx="4"/>
          </p:cNvCxnSpPr>
          <p:nvPr/>
        </p:nvCxnSpPr>
        <p:spPr bwMode="auto">
          <a:xfrm flipV="1">
            <a:off x="4145603" y="3643191"/>
            <a:ext cx="0" cy="3285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0"/>
            <a:endCxn id="7" idx="4"/>
          </p:cNvCxnSpPr>
          <p:nvPr/>
        </p:nvCxnSpPr>
        <p:spPr bwMode="auto">
          <a:xfrm flipV="1">
            <a:off x="4145603" y="2491063"/>
            <a:ext cx="0" cy="3267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4313635" y="2500552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rdfs:subClassOf</a:t>
            </a:r>
            <a:endParaRPr lang="en-A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313635" y="3664003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rdfs:subClassOf</a:t>
            </a:r>
            <a:endParaRPr lang="en-AU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80229" y="2322564"/>
            <a:ext cx="25202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“</a:t>
            </a:r>
            <a:r>
              <a:rPr lang="en-AU" sz="1600" dirty="0"/>
              <a:t>An </a:t>
            </a:r>
            <a:r>
              <a:rPr lang="en-AU" sz="1600" b="1" dirty="0"/>
              <a:t>entity</a:t>
            </a:r>
            <a:r>
              <a:rPr lang="en-AU" sz="1600" dirty="0"/>
              <a:t> is a physical, digital, conceptual, or other kind of thing with some fixed aspects; entities may be real or imaginary.</a:t>
            </a:r>
            <a:r>
              <a:rPr lang="en-AU" sz="1600" dirty="0" smtClean="0"/>
              <a:t>” </a:t>
            </a:r>
            <a:br>
              <a:rPr lang="en-AU" sz="1600" dirty="0" smtClean="0"/>
            </a:br>
            <a:r>
              <a:rPr lang="en-AU" sz="1600" dirty="0" smtClean="0"/>
              <a:t>(PROV DM)</a:t>
            </a:r>
            <a:endParaRPr lang="en-AU" sz="1600" dirty="0"/>
          </a:p>
        </p:txBody>
      </p:sp>
      <p:cxnSp>
        <p:nvCxnSpPr>
          <p:cNvPr id="21" name="Straight Arrow Connector 20"/>
          <p:cNvCxnSpPr>
            <a:stCxn id="20" idx="3"/>
          </p:cNvCxnSpPr>
          <p:nvPr/>
        </p:nvCxnSpPr>
        <p:spPr bwMode="auto">
          <a:xfrm>
            <a:off x="2800509" y="3230505"/>
            <a:ext cx="36004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45330201"/>
      </p:ext>
    </p:extLst>
  </p:cSld>
  <p:clrMapOvr>
    <a:masterClrMapping/>
  </p:clrMapOvr>
</p:sld>
</file>

<file path=ppt/theme/theme1.xml><?xml version="1.0" encoding="utf-8"?>
<a:theme xmlns:a="http://schemas.openxmlformats.org/drawingml/2006/main" name="GA White Bkgd">
  <a:themeElements>
    <a:clrScheme name="GA Conclusion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A Conclusion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A Conclusion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Conclusion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Conclusion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Conclusion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Conclusion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Conclusion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Conclusion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Conclusion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Conclusion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Conclusion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Conclusion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Conclusion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GA Blue Pages">
  <a:themeElements>
    <a:clrScheme name="GA Blue Pages 13">
      <a:dk1>
        <a:srgbClr val="4D4D4F"/>
      </a:dk1>
      <a:lt1>
        <a:srgbClr val="FFFFFF"/>
      </a:lt1>
      <a:dk2>
        <a:srgbClr val="267485"/>
      </a:dk2>
      <a:lt2>
        <a:srgbClr val="808080"/>
      </a:lt2>
      <a:accent1>
        <a:srgbClr val="A0D7E4"/>
      </a:accent1>
      <a:accent2>
        <a:srgbClr val="333399"/>
      </a:accent2>
      <a:accent3>
        <a:srgbClr val="FFFFFF"/>
      </a:accent3>
      <a:accent4>
        <a:srgbClr val="404042"/>
      </a:accent4>
      <a:accent5>
        <a:srgbClr val="CDE8EF"/>
      </a:accent5>
      <a:accent6>
        <a:srgbClr val="2D2D8A"/>
      </a:accent6>
      <a:hlink>
        <a:srgbClr val="0000FF"/>
      </a:hlink>
      <a:folHlink>
        <a:srgbClr val="99CC00"/>
      </a:folHlink>
    </a:clrScheme>
    <a:fontScheme name="GA Blue Pag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A Blue Pag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Blue Pag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Blue Pag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Blue Pag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Blue Pag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Blue Pag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13">
        <a:dk1>
          <a:srgbClr val="4D4D4F"/>
        </a:dk1>
        <a:lt1>
          <a:srgbClr val="FFFFFF"/>
        </a:lt1>
        <a:dk2>
          <a:srgbClr val="267485"/>
        </a:dk2>
        <a:lt2>
          <a:srgbClr val="808080"/>
        </a:lt2>
        <a:accent1>
          <a:srgbClr val="A0D7E4"/>
        </a:accent1>
        <a:accent2>
          <a:srgbClr val="333399"/>
        </a:accent2>
        <a:accent3>
          <a:srgbClr val="FFFFFF"/>
        </a:accent3>
        <a:accent4>
          <a:srgbClr val="404042"/>
        </a:accent4>
        <a:accent5>
          <a:srgbClr val="CDE8EF"/>
        </a:accent5>
        <a:accent6>
          <a:srgbClr val="2D2D8A"/>
        </a:accent6>
        <a:hlink>
          <a:srgbClr val="0000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 White Bkgd</Template>
  <TotalTime>2242</TotalTime>
  <Words>1059</Words>
  <Application>Microsoft Office PowerPoint</Application>
  <PresentationFormat>On-screen Show (4:3)</PresentationFormat>
  <Paragraphs>223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GA White Bkgd</vt:lpstr>
      <vt:lpstr>GA Blue Pages</vt:lpstr>
      <vt:lpstr>Agreeing about agreements:  modelling social contracts, people and data</vt:lpstr>
      <vt:lpstr>Motivation</vt:lpstr>
      <vt:lpstr>Aim</vt:lpstr>
      <vt:lpstr>Introduction</vt:lpstr>
      <vt:lpstr>Introduction – Agreements as a concept</vt:lpstr>
      <vt:lpstr>Background – Data Agreements in Australia</vt:lpstr>
      <vt:lpstr>Background – Data Agreements in Australia</vt:lpstr>
      <vt:lpstr>The Agreements Ontology</vt:lpstr>
      <vt:lpstr>Agreement is a Thing, an Entity</vt:lpstr>
      <vt:lpstr>Agreement is a Thing, an Entity</vt:lpstr>
      <vt:lpstr>Agreement is a Thing, an Entity</vt:lpstr>
      <vt:lpstr>Agreement class relationships</vt:lpstr>
      <vt:lpstr>Agreement actions</vt:lpstr>
      <vt:lpstr>Agreement actions</vt:lpstr>
      <vt:lpstr>Agreement actions</vt:lpstr>
      <vt:lpstr>Agreement actions</vt:lpstr>
      <vt:lpstr>Agreement actions</vt:lpstr>
      <vt:lpstr>Agreement actions</vt:lpstr>
      <vt:lpstr>Agreement actions</vt:lpstr>
      <vt:lpstr>Agreement actions</vt:lpstr>
      <vt:lpstr>Agreement actions</vt:lpstr>
      <vt:lpstr>Agreement actions</vt:lpstr>
      <vt:lpstr>Example scenarios</vt:lpstr>
      <vt:lpstr>Conclusions</vt:lpstr>
      <vt:lpstr>Future work</vt:lpstr>
      <vt:lpstr>Thanks!</vt:lpstr>
      <vt:lpstr>Background - PROV</vt:lpstr>
    </vt:vector>
  </TitlesOfParts>
  <Company>Geoscience Australia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Geoscience Australia</dc:creator>
  <cp:lastModifiedBy>PC User</cp:lastModifiedBy>
  <cp:revision>174</cp:revision>
  <dcterms:created xsi:type="dcterms:W3CDTF">2015-05-05T23:32:38Z</dcterms:created>
  <dcterms:modified xsi:type="dcterms:W3CDTF">2016-09-14T00:54:27Z</dcterms:modified>
</cp:coreProperties>
</file>