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7" r:id="rId2"/>
  </p:sldMasterIdLst>
  <p:notesMasterIdLst>
    <p:notesMasterId r:id="rId30"/>
  </p:notesMasterIdLst>
  <p:sldIdLst>
    <p:sldId id="256" r:id="rId3"/>
    <p:sldId id="354" r:id="rId4"/>
    <p:sldId id="280" r:id="rId5"/>
    <p:sldId id="356" r:id="rId6"/>
    <p:sldId id="355" r:id="rId7"/>
    <p:sldId id="358" r:id="rId8"/>
    <p:sldId id="359" r:id="rId9"/>
    <p:sldId id="357" r:id="rId10"/>
    <p:sldId id="362" r:id="rId11"/>
    <p:sldId id="365" r:id="rId12"/>
    <p:sldId id="363" r:id="rId13"/>
    <p:sldId id="364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51" r:id="rId26"/>
    <p:sldId id="350" r:id="rId27"/>
    <p:sldId id="261" r:id="rId28"/>
    <p:sldId id="340" r:id="rId29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CC6600"/>
    <a:srgbClr val="FFCC66"/>
    <a:srgbClr val="FFCC00"/>
    <a:srgbClr val="FFFFCC"/>
    <a:srgbClr val="FF5050"/>
    <a:srgbClr val="99FF66"/>
    <a:srgbClr val="33CC33"/>
    <a:srgbClr val="CC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1545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" y="744538"/>
            <a:ext cx="3968750" cy="297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1638" y="4025900"/>
            <a:ext cx="59944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884230-34D9-4471-9399-5E5375172E0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3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IPAW2016: Car &amp; Stanford Enabling Web Service Request Citation by Provenance Information</a:t>
            </a:r>
            <a:endParaRPr lang="en-AU" b="0"/>
          </a:p>
        </p:txBody>
      </p:sp>
    </p:spTree>
    <p:extLst>
      <p:ext uri="{BB962C8B-B14F-4D97-AF65-F5344CB8AC3E}">
        <p14:creationId xmlns:p14="http://schemas.microsoft.com/office/powerpoint/2010/main" val="70794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860550"/>
            <a:ext cx="7916862" cy="549275"/>
          </a:xfrm>
        </p:spPr>
        <p:txBody>
          <a:bodyPr lIns="90000" tIns="46800" rIns="90000" bIns="46800"/>
          <a:lstStyle>
            <a:lvl1pPr>
              <a:defRPr sz="3000">
                <a:solidFill>
                  <a:srgbClr val="4D4D4D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482850"/>
            <a:ext cx="7916862" cy="396875"/>
          </a:xfrm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 smtClean="0"/>
              <a:t>Click to edit Master Author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b="1" smtClean="0"/>
              <a:t>IPAW2016: Car &amp; Stanford Enabling Web Service Request Citation by Provenance Information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062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409825"/>
            <a:ext cx="82296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349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1860550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35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5084763"/>
            <a:ext cx="820896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80000"/>
              </a:lnSpc>
              <a:spcBef>
                <a:spcPct val="50000"/>
              </a:spcBef>
              <a:defRPr sz="1700" b="1">
                <a:solidFill>
                  <a:srgbClr val="4D4D4D"/>
                </a:solidFill>
              </a:defRPr>
            </a:lvl1pPr>
          </a:lstStyle>
          <a:p>
            <a:r>
              <a:rPr lang="en-AU" smtClean="0"/>
              <a:t>IPAW2016: Car &amp; Stanford Enabling Web Service Request Citation by Provenance Information</a:t>
            </a:r>
            <a:endParaRPr lang="en-AU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eaLnBrk="1" fontAlgn="base" hangingPunct="1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5113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44613" indent="-268288" algn="l" rtl="0" eaLnBrk="1" fontAlgn="base" hangingPunct="1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6pPr>
      <a:lvl7pPr marL="27066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7pPr>
      <a:lvl8pPr marL="31638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8pPr>
      <a:lvl9pPr marL="36210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5925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 smtClean="0"/>
              <a:t>Click to edit Master Title style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7945" y="6459538"/>
            <a:ext cx="4968106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 b="1" smtClean="0"/>
              <a:t>IPAW2016: Car &amp; Stanford Enabling Web Service Request Citation by Provenance Information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fontAlgn="base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828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50963" indent="-271463" algn="l" rtl="0" fontAlgn="base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6pPr>
      <a:lvl7pPr marL="27066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7pPr>
      <a:lvl8pPr marL="31638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8pPr>
      <a:lvl9pPr marL="36210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theodi.org/odrs/" TargetMode="External"/><Relationship Id="rId2" Type="http://schemas.openxmlformats.org/officeDocument/2006/relationships/hyperlink" Target="http://labs.creativecommons.org/demos/ns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theodi.org/odrs/" TargetMode="External"/><Relationship Id="rId2" Type="http://schemas.openxmlformats.org/officeDocument/2006/relationships/hyperlink" Target="http://labs.creativecommons.org/demos/ns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2119.txt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.gov.au/" TargetMode="External"/><Relationship Id="rId2" Type="http://schemas.openxmlformats.org/officeDocument/2006/relationships/hyperlink" Target="mailto:nicholas.car@ga.gov.a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aul.j.box@csiro.au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prov-o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datacon.org/2016/sessions/84/paper/199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Ontology_Language" TargetMode="External"/><Relationship Id="rId2" Type="http://schemas.openxmlformats.org/officeDocument/2006/relationships/hyperlink" Target="http://promsns.org/def/agr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1860550"/>
            <a:ext cx="8229600" cy="892552"/>
          </a:xfrm>
        </p:spPr>
        <p:txBody>
          <a:bodyPr/>
          <a:lstStyle/>
          <a:p>
            <a:r>
              <a:rPr lang="en-AU" b="0" dirty="0"/>
              <a:t>Agreeing about agreements: </a:t>
            </a:r>
            <a:r>
              <a:rPr lang="en-AU" b="0" dirty="0" smtClean="0"/>
              <a:t/>
            </a:r>
            <a:br>
              <a:rPr lang="en-AU" b="0" dirty="0" smtClean="0"/>
            </a:br>
            <a:r>
              <a:rPr lang="en-AU" b="0" dirty="0" smtClean="0"/>
              <a:t>modelling </a:t>
            </a:r>
            <a:r>
              <a:rPr lang="en-AU" b="0" dirty="0"/>
              <a:t>social contracts, people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852936"/>
            <a:ext cx="8229600" cy="430887"/>
          </a:xfrm>
        </p:spPr>
        <p:txBody>
          <a:bodyPr/>
          <a:lstStyle/>
          <a:p>
            <a:r>
              <a:rPr lang="en-AU" dirty="0" smtClean="0"/>
              <a:t>Nicholas J. Car &amp; Paul J. Box</a:t>
            </a:r>
            <a:endParaRPr lang="en-A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9" y="4388911"/>
            <a:ext cx="7704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“You're </a:t>
            </a:r>
            <a:r>
              <a:rPr lang="en-AU" dirty="0"/>
              <a:t>right, I agree, you are perfectly correct, I </a:t>
            </a:r>
            <a:r>
              <a:rPr lang="en-AU" dirty="0" smtClean="0"/>
              <a:t>acquiesce, </a:t>
            </a:r>
            <a:r>
              <a:rPr lang="en-AU" dirty="0"/>
              <a:t>I </a:t>
            </a:r>
            <a:r>
              <a:rPr lang="en-AU" dirty="0" smtClean="0"/>
              <a:t>concur. Yes</a:t>
            </a:r>
            <a:r>
              <a:rPr lang="en-AU" dirty="0"/>
              <a:t>, I </a:t>
            </a:r>
            <a:r>
              <a:rPr lang="en-AU" dirty="0" smtClean="0"/>
              <a:t>assent, </a:t>
            </a:r>
            <a:r>
              <a:rPr lang="en-AU" dirty="0"/>
              <a:t>I am of the same </a:t>
            </a:r>
            <a:r>
              <a:rPr lang="en-AU" dirty="0" smtClean="0"/>
              <a:t>mind, I </a:t>
            </a:r>
            <a:r>
              <a:rPr lang="en-AU" dirty="0"/>
              <a:t>am at one with </a:t>
            </a:r>
            <a:r>
              <a:rPr lang="en-AU" dirty="0" smtClean="0"/>
              <a:t>you, </a:t>
            </a:r>
            <a:r>
              <a:rPr lang="en-AU" dirty="0"/>
              <a:t>I </a:t>
            </a:r>
            <a:r>
              <a:rPr lang="en-AU" dirty="0" smtClean="0"/>
              <a:t>conform, </a:t>
            </a:r>
            <a:r>
              <a:rPr lang="en-AU" dirty="0"/>
              <a:t>I </a:t>
            </a:r>
            <a:r>
              <a:rPr lang="en-AU" dirty="0" smtClean="0"/>
              <a:t>defer, </a:t>
            </a:r>
            <a:r>
              <a:rPr lang="en-AU" dirty="0"/>
              <a:t>I am in </a:t>
            </a:r>
            <a:r>
              <a:rPr lang="en-AU" dirty="0" smtClean="0"/>
              <a:t>accord, </a:t>
            </a:r>
            <a:r>
              <a:rPr lang="en-AU" dirty="0"/>
              <a:t>I agree, I agree (sings) I </a:t>
            </a:r>
            <a:r>
              <a:rPr lang="en-AU" dirty="0" err="1"/>
              <a:t>agreeeeeeeeeeeeeeee</a:t>
            </a:r>
            <a:r>
              <a:rPr lang="en-AU" dirty="0" smtClean="0"/>
              <a:t>!”</a:t>
            </a:r>
          </a:p>
          <a:p>
            <a:r>
              <a:rPr lang="en-AU" dirty="0" smtClean="0"/>
              <a:t>						-- Neddie </a:t>
            </a:r>
            <a:r>
              <a:rPr lang="en-AU" dirty="0" err="1" smtClean="0"/>
              <a:t>Seagoon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0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is a </a:t>
            </a:r>
            <a:r>
              <a:rPr lang="en-AU" i="1" dirty="0" smtClean="0"/>
              <a:t>Thing, an Entity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281507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81507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81507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4"/>
          </p:cNvCxnSpPr>
          <p:nvPr/>
        </p:nvCxnSpPr>
        <p:spPr bwMode="auto">
          <a:xfrm flipV="1">
            <a:off x="4145603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 bwMode="auto">
          <a:xfrm flipV="1">
            <a:off x="4145603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313635" y="250055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3635" y="3664003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084168" y="3437062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Activity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940152" y="3230505"/>
            <a:ext cx="1512168" cy="11539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5940152" y="3378292"/>
            <a:ext cx="1664568" cy="8687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80229" y="2322564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“</a:t>
            </a:r>
            <a:r>
              <a:rPr lang="en-AU" sz="1600" dirty="0"/>
              <a:t>An </a:t>
            </a:r>
            <a:r>
              <a:rPr lang="en-AU" sz="1600" b="1" dirty="0"/>
              <a:t>entity</a:t>
            </a:r>
            <a:r>
              <a:rPr lang="en-AU" sz="1600" dirty="0"/>
              <a:t> is a physical, digital, conceptual, or other kind of thing with some fixed aspects; entities may be real or imaginary.</a:t>
            </a:r>
            <a:r>
              <a:rPr lang="en-AU" sz="1600" dirty="0" smtClean="0"/>
              <a:t>” </a:t>
            </a:r>
            <a:br>
              <a:rPr lang="en-AU" sz="1600" dirty="0" smtClean="0"/>
            </a:br>
            <a:r>
              <a:rPr lang="en-AU" sz="1600" dirty="0" smtClean="0"/>
              <a:t>(PROV DM)</a:t>
            </a:r>
            <a:endParaRPr lang="en-AU" sz="16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 bwMode="auto">
          <a:xfrm>
            <a:off x="2800509" y="3230505"/>
            <a:ext cx="3600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>
          <a:xfrm>
            <a:off x="5189664" y="4814409"/>
            <a:ext cx="31571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/>
              <a:t>An </a:t>
            </a:r>
            <a:r>
              <a:rPr lang="en-AU" sz="1600" b="1" dirty="0" smtClean="0"/>
              <a:t>activity</a:t>
            </a:r>
            <a:r>
              <a:rPr lang="en-AU" sz="1600" baseline="30000" dirty="0"/>
              <a:t> </a:t>
            </a:r>
            <a:r>
              <a:rPr lang="en-AU" sz="1600" dirty="0" smtClean="0"/>
              <a:t>is </a:t>
            </a:r>
            <a:r>
              <a:rPr lang="en-AU" sz="1600" dirty="0"/>
              <a:t>something that occurs over a period of time and acts upon or with entities</a:t>
            </a: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 bwMode="auto">
          <a:xfrm flipH="1" flipV="1">
            <a:off x="6768243" y="4384466"/>
            <a:ext cx="1" cy="4299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719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is a </a:t>
            </a:r>
            <a:r>
              <a:rPr lang="en-AU" i="1" dirty="0" smtClean="0"/>
              <a:t>Thing, an Entity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281507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81507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81507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4"/>
          </p:cNvCxnSpPr>
          <p:nvPr/>
        </p:nvCxnSpPr>
        <p:spPr bwMode="auto">
          <a:xfrm flipV="1">
            <a:off x="4145603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 bwMode="auto">
          <a:xfrm flipV="1">
            <a:off x="4145603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313635" y="250055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3635" y="3664003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7" name="Oval 16"/>
          <p:cNvSpPr/>
          <p:nvPr/>
        </p:nvSpPr>
        <p:spPr bwMode="auto">
          <a:xfrm>
            <a:off x="1043608" y="3405205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2" name="Curved Connector 21"/>
          <p:cNvCxnSpPr>
            <a:stCxn id="5" idx="2"/>
            <a:endCxn id="17" idx="5"/>
          </p:cNvCxnSpPr>
          <p:nvPr/>
        </p:nvCxnSpPr>
        <p:spPr bwMode="auto">
          <a:xfrm rot="10800000">
            <a:off x="2518713" y="4109704"/>
            <a:ext cx="762795" cy="27476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>
            <a:stCxn id="17" idx="7"/>
            <a:endCxn id="6" idx="2"/>
          </p:cNvCxnSpPr>
          <p:nvPr/>
        </p:nvCxnSpPr>
        <p:spPr bwMode="auto">
          <a:xfrm rot="5400000" flipH="1" flipV="1">
            <a:off x="2752323" y="2996895"/>
            <a:ext cx="295573" cy="76279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67545" y="5085184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“Plans instruct Agents in some course of action” </a:t>
            </a:r>
            <a:br>
              <a:rPr lang="en-AU" sz="1600" dirty="0" smtClean="0"/>
            </a:br>
            <a:r>
              <a:rPr lang="en-AU" sz="1600" dirty="0" smtClean="0"/>
              <a:t>(PROV DM)</a:t>
            </a:r>
            <a:endParaRPr lang="en-AU" sz="1600" dirty="0"/>
          </a:p>
        </p:txBody>
      </p:sp>
      <p:cxnSp>
        <p:nvCxnSpPr>
          <p:cNvPr id="19" name="Straight Arrow Connector 18"/>
          <p:cNvCxnSpPr>
            <a:stCxn id="3" idx="0"/>
          </p:cNvCxnSpPr>
          <p:nvPr/>
        </p:nvCxnSpPr>
        <p:spPr bwMode="auto">
          <a:xfrm flipV="1">
            <a:off x="1727685" y="4384466"/>
            <a:ext cx="0" cy="7007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874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class relationships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665973" y="3541726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cxnSp>
        <p:nvCxnSpPr>
          <p:cNvPr id="7" name="Curved Connector 6"/>
          <p:cNvCxnSpPr>
            <a:stCxn id="5" idx="1"/>
            <a:endCxn id="15" idx="5"/>
          </p:cNvCxnSpPr>
          <p:nvPr/>
        </p:nvCxnSpPr>
        <p:spPr bwMode="auto">
          <a:xfrm rot="16200000" flipV="1">
            <a:off x="3318662" y="3062200"/>
            <a:ext cx="309108" cy="891690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gular Pentagon 14"/>
          <p:cNvSpPr/>
          <p:nvPr/>
        </p:nvSpPr>
        <p:spPr bwMode="auto">
          <a:xfrm>
            <a:off x="1371189" y="3050941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1840" y="2897052"/>
            <a:ext cx="185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prov:wasAttributedTo</a:t>
            </a:r>
            <a:endParaRPr lang="en-A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112964" y="4694021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agr:hasScopeOf</a:t>
            </a:r>
            <a:endParaRPr lang="en-AU" sz="1400" dirty="0"/>
          </a:p>
        </p:txBody>
      </p:sp>
      <p:sp>
        <p:nvSpPr>
          <p:cNvPr id="21" name="Oval 20"/>
          <p:cNvSpPr/>
          <p:nvPr/>
        </p:nvSpPr>
        <p:spPr>
          <a:xfrm>
            <a:off x="6372200" y="3541073"/>
            <a:ext cx="1728191" cy="825372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Requirement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24" name="Curved Connector 23"/>
          <p:cNvCxnSpPr>
            <a:stCxn id="5" idx="3"/>
            <a:endCxn id="13" idx="5"/>
          </p:cNvCxnSpPr>
          <p:nvPr/>
        </p:nvCxnSpPr>
        <p:spPr bwMode="auto">
          <a:xfrm rot="5400000">
            <a:off x="3331048" y="3942550"/>
            <a:ext cx="284338" cy="891688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urved Connector 27"/>
          <p:cNvCxnSpPr>
            <a:stCxn id="5" idx="6"/>
            <a:endCxn id="21" idx="2"/>
          </p:cNvCxnSpPr>
          <p:nvPr/>
        </p:nvCxnSpPr>
        <p:spPr bwMode="auto">
          <a:xfrm flipV="1">
            <a:off x="5394165" y="3953759"/>
            <a:ext cx="978035" cy="65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5313955" y="4234505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agr:requires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9552" y="1628800"/>
            <a:ext cx="30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/>
              <a:t>Ignore the paper’s diagram!</a:t>
            </a:r>
            <a:endParaRPr lang="en-AU" i="1" dirty="0"/>
          </a:p>
        </p:txBody>
      </p:sp>
      <p:sp>
        <p:nvSpPr>
          <p:cNvPr id="13" name="Regular Pentagon 12"/>
          <p:cNvSpPr/>
          <p:nvPr/>
        </p:nvSpPr>
        <p:spPr bwMode="auto">
          <a:xfrm>
            <a:off x="1371191" y="4228013"/>
            <a:ext cx="1656184" cy="792088"/>
          </a:xfrm>
          <a:prstGeom prst="pentagon">
            <a:avLst/>
          </a:prstGeom>
          <a:solidFill>
            <a:srgbClr val="FF9900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org:Group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7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Agents make agreements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Could be a Group agent (between individual Agents)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Agents</a:t>
            </a:r>
            <a:endParaRPr lang="en-AU" dirty="0"/>
          </a:p>
          <a:p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4211960" y="2099572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cxnSp>
        <p:nvCxnSpPr>
          <p:cNvPr id="6" name="Curved Connector 5"/>
          <p:cNvCxnSpPr>
            <a:stCxn id="5" idx="2"/>
            <a:endCxn id="22" idx="5"/>
          </p:cNvCxnSpPr>
          <p:nvPr/>
        </p:nvCxnSpPr>
        <p:spPr bwMode="auto">
          <a:xfrm rot="10800000" flipV="1">
            <a:off x="2051718" y="2512257"/>
            <a:ext cx="2160242" cy="1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95736" y="2542441"/>
            <a:ext cx="185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prov:wasAttributedTo</a:t>
            </a:r>
            <a:endParaRPr lang="en-AU" sz="1400" dirty="0"/>
          </a:p>
        </p:txBody>
      </p:sp>
      <p:sp>
        <p:nvSpPr>
          <p:cNvPr id="25" name="Oval 24"/>
          <p:cNvSpPr/>
          <p:nvPr/>
        </p:nvSpPr>
        <p:spPr bwMode="auto">
          <a:xfrm>
            <a:off x="542818" y="4077072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6" name="Regular Pentagon 25"/>
          <p:cNvSpPr/>
          <p:nvPr/>
        </p:nvSpPr>
        <p:spPr bwMode="auto">
          <a:xfrm>
            <a:off x="4211960" y="4057677"/>
            <a:ext cx="1656184" cy="792088"/>
          </a:xfrm>
          <a:prstGeom prst="pentagon">
            <a:avLst/>
          </a:prstGeom>
          <a:solidFill>
            <a:srgbClr val="FF9900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org:Group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 bwMode="auto">
          <a:xfrm flipV="1">
            <a:off x="2271010" y="4360227"/>
            <a:ext cx="1940952" cy="12953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46611" y="459466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agr:hasScope</a:t>
            </a:r>
            <a:endParaRPr lang="en-AU" sz="1400" dirty="0"/>
          </a:p>
        </p:txBody>
      </p:sp>
      <p:sp>
        <p:nvSpPr>
          <p:cNvPr id="31" name="Regular Pentagon 30"/>
          <p:cNvSpPr/>
          <p:nvPr/>
        </p:nvSpPr>
        <p:spPr bwMode="auto">
          <a:xfrm>
            <a:off x="6526889" y="5229200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prov:Agent</a:t>
            </a:r>
            <a:endParaRPr lang="en-AU" sz="1400" dirty="0"/>
          </a:p>
        </p:txBody>
      </p:sp>
      <p:sp>
        <p:nvSpPr>
          <p:cNvPr id="32" name="Regular Pentagon 31"/>
          <p:cNvSpPr/>
          <p:nvPr/>
        </p:nvSpPr>
        <p:spPr bwMode="auto">
          <a:xfrm>
            <a:off x="6526891" y="4272990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gular Pentagon 32"/>
          <p:cNvSpPr/>
          <p:nvPr/>
        </p:nvSpPr>
        <p:spPr bwMode="auto">
          <a:xfrm>
            <a:off x="6526889" y="3374467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Curved Connector 33"/>
          <p:cNvCxnSpPr>
            <a:stCxn id="33" idx="1"/>
          </p:cNvCxnSpPr>
          <p:nvPr/>
        </p:nvCxnSpPr>
        <p:spPr bwMode="auto">
          <a:xfrm rot="10800000" flipV="1">
            <a:off x="5868145" y="3677017"/>
            <a:ext cx="658747" cy="4895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Curved Connector 36"/>
          <p:cNvCxnSpPr>
            <a:stCxn id="32" idx="1"/>
          </p:cNvCxnSpPr>
          <p:nvPr/>
        </p:nvCxnSpPr>
        <p:spPr bwMode="auto">
          <a:xfrm rot="10800000">
            <a:off x="6012161" y="4424992"/>
            <a:ext cx="514732" cy="1505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urved Connector 42"/>
          <p:cNvCxnSpPr>
            <a:stCxn id="31" idx="1"/>
          </p:cNvCxnSpPr>
          <p:nvPr/>
        </p:nvCxnSpPr>
        <p:spPr bwMode="auto">
          <a:xfrm rot="10800000">
            <a:off x="5868145" y="4594668"/>
            <a:ext cx="658747" cy="937083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46"/>
          <p:cNvSpPr/>
          <p:nvPr/>
        </p:nvSpPr>
        <p:spPr bwMode="auto">
          <a:xfrm>
            <a:off x="5508104" y="3677017"/>
            <a:ext cx="761422" cy="1388061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05827" y="553175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ORG ontology qualified membership</a:t>
            </a:r>
            <a:endParaRPr lang="en-AU" sz="1600" dirty="0"/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flipV="1">
            <a:off x="5165967" y="5063210"/>
            <a:ext cx="558161" cy="4685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542818" y="547135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Agents bound by agreements</a:t>
            </a:r>
            <a:endParaRPr lang="en-AU" sz="1400" b="1" dirty="0"/>
          </a:p>
        </p:txBody>
      </p:sp>
      <p:sp>
        <p:nvSpPr>
          <p:cNvPr id="22" name="Regular Pentagon 21"/>
          <p:cNvSpPr/>
          <p:nvPr/>
        </p:nvSpPr>
        <p:spPr bwMode="auto">
          <a:xfrm>
            <a:off x="395536" y="2209897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5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Agents (cont.)</a:t>
            </a:r>
            <a:endParaRPr lang="en-AU" dirty="0"/>
          </a:p>
          <a:p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57916" y="158815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Agents </a:t>
            </a:r>
            <a:r>
              <a:rPr lang="en-AU" b="1" dirty="0" smtClean="0"/>
              <a:t>created by </a:t>
            </a:r>
            <a:r>
              <a:rPr lang="en-AU" b="1" dirty="0"/>
              <a:t>agreements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855115" y="2826899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make Agent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015355" y="2837281"/>
            <a:ext cx="1656183" cy="720080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Entity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Curved Connector 27"/>
          <p:cNvCxnSpPr>
            <a:stCxn id="24" idx="2"/>
            <a:endCxn id="23" idx="3"/>
          </p:cNvCxnSpPr>
          <p:nvPr/>
        </p:nvCxnSpPr>
        <p:spPr bwMode="auto">
          <a:xfrm rot="10800000" flipV="1">
            <a:off x="5223267" y="3197320"/>
            <a:ext cx="792088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urved Connector 35"/>
          <p:cNvCxnSpPr>
            <a:stCxn id="23" idx="1"/>
            <a:endCxn id="39" idx="6"/>
          </p:cNvCxnSpPr>
          <p:nvPr/>
        </p:nvCxnSpPr>
        <p:spPr bwMode="auto">
          <a:xfrm rot="10800000">
            <a:off x="3059833" y="3197322"/>
            <a:ext cx="795283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884978" y="247035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prov:used</a:t>
            </a:r>
            <a:endParaRPr lang="en-AU" sz="1400" dirty="0"/>
          </a:p>
        </p:txBody>
      </p:sp>
      <p:sp>
        <p:nvSpPr>
          <p:cNvPr id="39" name="Oval 38"/>
          <p:cNvSpPr/>
          <p:nvPr/>
        </p:nvSpPr>
        <p:spPr bwMode="auto">
          <a:xfrm>
            <a:off x="1331640" y="2784636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91219" y="2470358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prov:wasGeneratedBy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49462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Agents (cont.)</a:t>
            </a:r>
            <a:endParaRPr lang="en-AU" dirty="0"/>
          </a:p>
          <a:p>
            <a:endParaRPr lang="en-AU" dirty="0"/>
          </a:p>
        </p:txBody>
      </p:sp>
      <p:sp>
        <p:nvSpPr>
          <p:cNvPr id="31" name="Regular Pentagon 30"/>
          <p:cNvSpPr/>
          <p:nvPr/>
        </p:nvSpPr>
        <p:spPr bwMode="auto">
          <a:xfrm>
            <a:off x="6015355" y="2890399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prov:Agent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557916" y="158815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Agents </a:t>
            </a:r>
            <a:r>
              <a:rPr lang="en-AU" b="1" dirty="0" smtClean="0"/>
              <a:t>created by </a:t>
            </a:r>
            <a:r>
              <a:rPr lang="en-AU" b="1" dirty="0"/>
              <a:t>agreements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855115" y="2826899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make Agent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8" name="Curved Connector 27"/>
          <p:cNvCxnSpPr>
            <a:stCxn id="31" idx="1"/>
            <a:endCxn id="23" idx="3"/>
          </p:cNvCxnSpPr>
          <p:nvPr/>
        </p:nvCxnSpPr>
        <p:spPr bwMode="auto">
          <a:xfrm rot="10800000" flipV="1">
            <a:off x="5223267" y="3192948"/>
            <a:ext cx="792090" cy="437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34"/>
          <p:cNvSpPr/>
          <p:nvPr/>
        </p:nvSpPr>
        <p:spPr bwMode="auto">
          <a:xfrm>
            <a:off x="1331640" y="279173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cxnSp>
        <p:nvCxnSpPr>
          <p:cNvPr id="36" name="Curved Connector 35"/>
          <p:cNvCxnSpPr>
            <a:stCxn id="23" idx="1"/>
            <a:endCxn id="35" idx="6"/>
          </p:cNvCxnSpPr>
          <p:nvPr/>
        </p:nvCxnSpPr>
        <p:spPr bwMode="auto">
          <a:xfrm rot="10800000" flipV="1">
            <a:off x="3059833" y="3197322"/>
            <a:ext cx="795283" cy="709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884978" y="247035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prov:used</a:t>
            </a:r>
            <a:endParaRPr lang="en-A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791219" y="2470358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prov:wasGeneratedBy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94061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Inspired by Creative Commons’ Rights Expression Language</a:t>
            </a:r>
            <a:r>
              <a:rPr lang="en-AU" baseline="30000" dirty="0" smtClean="0"/>
              <a:t>1</a:t>
            </a:r>
            <a:r>
              <a:rPr lang="en-AU" dirty="0" smtClean="0"/>
              <a:t> and the ODI Rights Statement </a:t>
            </a:r>
            <a:r>
              <a:rPr lang="en-AU" dirty="0" err="1" smtClean="0"/>
              <a:t>Voc</a:t>
            </a:r>
            <a:r>
              <a:rPr lang="en-AU" baseline="30000" dirty="0"/>
              <a:t> 2</a:t>
            </a:r>
            <a:endParaRPr lang="en-AU" baseline="30000" dirty="0" smtClean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baseline="30000" dirty="0" smtClean="0"/>
              <a:t>1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://labs.creativecommons.org/demos/ns</a:t>
            </a:r>
            <a:r>
              <a:rPr lang="en-AU" dirty="0" smtClean="0">
                <a:hlinkClick r:id="rId2"/>
              </a:rPr>
              <a:t>/</a:t>
            </a:r>
            <a:r>
              <a:rPr lang="en-AU" dirty="0"/>
              <a:t> </a:t>
            </a:r>
            <a:br>
              <a:rPr lang="en-AU" dirty="0"/>
            </a:br>
            <a:r>
              <a:rPr lang="en-AU" baseline="30000" dirty="0"/>
              <a:t>2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http://schema.theodi.org/odrs</a:t>
            </a:r>
            <a:r>
              <a:rPr lang="en-AU" dirty="0" smtClean="0">
                <a:hlinkClick r:id="rId3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8" name="Oval 7"/>
          <p:cNvSpPr/>
          <p:nvPr/>
        </p:nvSpPr>
        <p:spPr bwMode="auto">
          <a:xfrm>
            <a:off x="2195736" y="3420616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60032" y="3420616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8" idx="6"/>
            <a:endCxn id="10" idx="2"/>
          </p:cNvCxnSpPr>
          <p:nvPr/>
        </p:nvCxnSpPr>
        <p:spPr bwMode="auto">
          <a:xfrm>
            <a:off x="3923928" y="3833302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859683" y="326672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73736" y="4941167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“an action that may or may not be requested of you</a:t>
            </a:r>
            <a:r>
              <a:rPr lang="en-AU" sz="1600" dirty="0" smtClean="0"/>
              <a:t>”</a:t>
            </a:r>
            <a:br>
              <a:rPr lang="en-AU" sz="1600" dirty="0" smtClean="0"/>
            </a:br>
            <a:r>
              <a:rPr lang="en-AU" sz="1600" dirty="0" smtClean="0"/>
              <a:t>(CC REL)</a:t>
            </a:r>
            <a:endParaRPr lang="en-AU" sz="16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V="1">
            <a:off x="5723886" y="4437112"/>
            <a:ext cx="0" cy="5040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5699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Inspired by Creative Commons’ Rights Expression Language</a:t>
            </a:r>
            <a:r>
              <a:rPr lang="en-AU" baseline="30000" dirty="0" smtClean="0"/>
              <a:t>1</a:t>
            </a:r>
            <a:r>
              <a:rPr lang="en-AU" dirty="0" smtClean="0"/>
              <a:t> and the ODI Rights Statement </a:t>
            </a:r>
            <a:r>
              <a:rPr lang="en-AU" dirty="0" err="1" smtClean="0"/>
              <a:t>Voc</a:t>
            </a:r>
            <a:r>
              <a:rPr lang="en-AU" baseline="30000" dirty="0"/>
              <a:t> 2</a:t>
            </a:r>
            <a:endParaRPr lang="en-AU" baseline="30000" dirty="0" smtClean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baseline="30000" dirty="0" smtClean="0"/>
              <a:t>1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://labs.creativecommons.org/demos/ns</a:t>
            </a:r>
            <a:r>
              <a:rPr lang="en-AU" dirty="0" smtClean="0">
                <a:hlinkClick r:id="rId2"/>
              </a:rPr>
              <a:t>/</a:t>
            </a:r>
            <a:r>
              <a:rPr lang="en-AU" dirty="0"/>
              <a:t> </a:t>
            </a:r>
            <a:br>
              <a:rPr lang="en-AU" dirty="0"/>
            </a:br>
            <a:r>
              <a:rPr lang="en-AU" baseline="30000" dirty="0"/>
              <a:t>2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http://schema.theodi.org/odrs</a:t>
            </a:r>
            <a:r>
              <a:rPr lang="en-AU" dirty="0" smtClean="0">
                <a:hlinkClick r:id="rId3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7" name="Oval 6"/>
          <p:cNvSpPr/>
          <p:nvPr/>
        </p:nvSpPr>
        <p:spPr bwMode="auto">
          <a:xfrm>
            <a:off x="2195736" y="3420616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860032" y="3420616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7" idx="6"/>
            <a:endCxn id="10" idx="2"/>
          </p:cNvCxnSpPr>
          <p:nvPr/>
        </p:nvCxnSpPr>
        <p:spPr bwMode="auto">
          <a:xfrm>
            <a:off x="3923928" y="3833302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859683" y="326672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73736" y="4941167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“an action that may or may not be requested of you</a:t>
            </a:r>
            <a:r>
              <a:rPr lang="en-AU" sz="1600" dirty="0" smtClean="0"/>
              <a:t>”</a:t>
            </a:r>
            <a:br>
              <a:rPr lang="en-AU" sz="1600" dirty="0" smtClean="0"/>
            </a:br>
            <a:r>
              <a:rPr lang="en-AU" sz="1600" dirty="0" smtClean="0"/>
              <a:t>(CC REL)</a:t>
            </a:r>
            <a:endParaRPr lang="en-AU" sz="16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V="1">
            <a:off x="5723886" y="4437112"/>
            <a:ext cx="0" cy="5040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550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Qualified imperatives from “Key words for use in RFCs to Indicate Requirement </a:t>
            </a:r>
            <a:r>
              <a:rPr lang="en-AU" dirty="0" smtClean="0"/>
              <a:t>Levels”</a:t>
            </a:r>
            <a:r>
              <a:rPr lang="en-AU" baseline="30000" dirty="0" smtClean="0"/>
              <a:t>1</a:t>
            </a:r>
            <a:r>
              <a:rPr lang="en-AU" dirty="0"/>
              <a:t/>
            </a:r>
            <a:br>
              <a:rPr lang="en-AU" dirty="0"/>
            </a:br>
            <a:r>
              <a:rPr lang="en-AU" baseline="30000" dirty="0"/>
              <a:t>1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www.ietf.org/rfc/rfc2119.txt</a:t>
            </a:r>
            <a:r>
              <a:rPr lang="en-AU" dirty="0" smtClean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7" name="Oval 6"/>
          <p:cNvSpPr/>
          <p:nvPr/>
        </p:nvSpPr>
        <p:spPr bwMode="auto">
          <a:xfrm>
            <a:off x="1979712" y="3006825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644008" y="3006825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7" idx="6"/>
            <a:endCxn id="10" idx="2"/>
          </p:cNvCxnSpPr>
          <p:nvPr/>
        </p:nvCxnSpPr>
        <p:spPr bwMode="auto">
          <a:xfrm>
            <a:off x="3707904" y="3419511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643659" y="285293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2" name="Oval 11"/>
          <p:cNvSpPr/>
          <p:nvPr/>
        </p:nvSpPr>
        <p:spPr bwMode="auto">
          <a:xfrm>
            <a:off x="4644008" y="4393548"/>
            <a:ext cx="1728192" cy="825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 smtClean="0"/>
              <a:t>agr</a:t>
            </a:r>
            <a:r>
              <a:rPr lang="en-AU" sz="1600" dirty="0" smtClean="0"/>
              <a:t>:</a:t>
            </a:r>
            <a:br>
              <a:rPr lang="en-AU" sz="1600" dirty="0" smtClean="0"/>
            </a:br>
            <a:r>
              <a:rPr lang="en-AU" sz="1600" dirty="0" smtClean="0"/>
              <a:t>Imperative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6" name="Curved Connector 15"/>
          <p:cNvCxnSpPr>
            <a:stCxn id="10" idx="4"/>
            <a:endCxn id="12" idx="0"/>
          </p:cNvCxnSpPr>
          <p:nvPr/>
        </p:nvCxnSpPr>
        <p:spPr bwMode="auto">
          <a:xfrm rot="5400000">
            <a:off x="5227429" y="4112872"/>
            <a:ext cx="561351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072684" y="3929071"/>
            <a:ext cx="1402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MUST</a:t>
            </a:r>
          </a:p>
          <a:p>
            <a:r>
              <a:rPr lang="en-AU" dirty="0" smtClean="0"/>
              <a:t>MUST NOT</a:t>
            </a:r>
          </a:p>
          <a:p>
            <a:r>
              <a:rPr lang="en-AU" dirty="0" smtClean="0"/>
              <a:t>REQUIRED</a:t>
            </a:r>
          </a:p>
          <a:p>
            <a:r>
              <a:rPr lang="en-AU" dirty="0" smtClean="0"/>
              <a:t>SHALL</a:t>
            </a:r>
          </a:p>
          <a:p>
            <a:r>
              <a:rPr lang="en-AU" dirty="0" smtClean="0"/>
              <a:t>SHOULD</a:t>
            </a:r>
          </a:p>
          <a:p>
            <a:r>
              <a:rPr lang="en-AU" dirty="0" smtClean="0"/>
              <a:t>MAY…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2" idx="6"/>
            <a:endCxn id="9" idx="1"/>
          </p:cNvCxnSpPr>
          <p:nvPr/>
        </p:nvCxnSpPr>
        <p:spPr bwMode="auto">
          <a:xfrm>
            <a:off x="6372200" y="4806234"/>
            <a:ext cx="7004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131840" y="3965333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agr:hasRequirementLevel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1006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Requirement Resolution</a:t>
            </a:r>
            <a:endParaRPr lang="en-AU" dirty="0"/>
          </a:p>
          <a:p>
            <a:endParaRPr lang="en-AU" dirty="0"/>
          </a:p>
        </p:txBody>
      </p:sp>
      <p:sp>
        <p:nvSpPr>
          <p:cNvPr id="7" name="Oval 6"/>
          <p:cNvSpPr/>
          <p:nvPr/>
        </p:nvSpPr>
        <p:spPr bwMode="auto">
          <a:xfrm>
            <a:off x="311077" y="2748027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975373" y="2748027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7" idx="6"/>
            <a:endCxn id="10" idx="2"/>
          </p:cNvCxnSpPr>
          <p:nvPr/>
        </p:nvCxnSpPr>
        <p:spPr bwMode="auto">
          <a:xfrm>
            <a:off x="2039269" y="3160713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975024" y="259413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2" name="Oval 11"/>
          <p:cNvSpPr/>
          <p:nvPr/>
        </p:nvSpPr>
        <p:spPr bwMode="auto">
          <a:xfrm>
            <a:off x="2975373" y="4134750"/>
            <a:ext cx="1728192" cy="825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 smtClean="0"/>
              <a:t>agr</a:t>
            </a:r>
            <a:r>
              <a:rPr lang="en-AU" sz="1600" dirty="0" smtClean="0"/>
              <a:t>:</a:t>
            </a:r>
            <a:br>
              <a:rPr lang="en-AU" sz="1600" dirty="0" smtClean="0"/>
            </a:br>
            <a:r>
              <a:rPr lang="en-AU" sz="1600" dirty="0" smtClean="0"/>
              <a:t>Imperative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6" name="Curved Connector 15"/>
          <p:cNvCxnSpPr>
            <a:stCxn id="10" idx="4"/>
            <a:endCxn id="12" idx="0"/>
          </p:cNvCxnSpPr>
          <p:nvPr/>
        </p:nvCxnSpPr>
        <p:spPr bwMode="auto">
          <a:xfrm rot="5400000">
            <a:off x="3558794" y="3854074"/>
            <a:ext cx="561351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>
          <a:xfrm>
            <a:off x="5580112" y="2760727"/>
            <a:ext cx="1728192" cy="8126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agr</a:t>
            </a:r>
            <a:r>
              <a:rPr lang="en-AU" sz="1600" dirty="0" smtClean="0">
                <a:solidFill>
                  <a:schemeClr val="bg1"/>
                </a:solidFill>
              </a:rPr>
              <a:t>: </a:t>
            </a:r>
            <a:r>
              <a:rPr lang="en-AU" sz="1600" dirty="0" err="1" smtClean="0">
                <a:solidFill>
                  <a:schemeClr val="bg1"/>
                </a:solidFill>
              </a:rPr>
              <a:t>RequirementResolution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17" name="Curved Connector 16"/>
          <p:cNvCxnSpPr>
            <a:stCxn id="14" idx="2"/>
            <a:endCxn id="10" idx="6"/>
          </p:cNvCxnSpPr>
          <p:nvPr/>
        </p:nvCxnSpPr>
        <p:spPr bwMode="auto">
          <a:xfrm rot="10800000">
            <a:off x="4703566" y="3160713"/>
            <a:ext cx="876547" cy="63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5760132" y="4134750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Resolves </a:t>
            </a:r>
            <a:r>
              <a:rPr lang="en-AU" dirty="0" err="1" smtClean="0"/>
              <a:t>req</a:t>
            </a:r>
            <a:r>
              <a:rPr lang="en-AU" dirty="0" smtClean="0"/>
              <a:t> X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0" name="Curved Connector 19"/>
          <p:cNvCxnSpPr>
            <a:stCxn id="19" idx="0"/>
            <a:endCxn id="14" idx="4"/>
          </p:cNvCxnSpPr>
          <p:nvPr/>
        </p:nvCxnSpPr>
        <p:spPr bwMode="auto">
          <a:xfrm rot="5400000" flipH="1" flipV="1">
            <a:off x="6163533" y="3854075"/>
            <a:ext cx="561351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611886" y="260683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a</a:t>
            </a:r>
            <a:r>
              <a:rPr lang="en-AU" sz="1400" dirty="0" err="1" smtClean="0"/>
              <a:t>gr:resolves</a:t>
            </a:r>
            <a:endParaRPr lang="en-A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28658" y="370653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prov:generated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75656" y="365755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agr:hasRequirementLevel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95955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Motivation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session:</a:t>
            </a:r>
            <a:endParaRPr lang="en-AU" dirty="0"/>
          </a:p>
          <a:p>
            <a:r>
              <a:rPr lang="en-AU" dirty="0" smtClean="0"/>
              <a:t>“We </a:t>
            </a:r>
            <a:r>
              <a:rPr lang="en-AU" dirty="0"/>
              <a:t>are especially interested in review or position papers that can be used to form a coherent research plan for </a:t>
            </a:r>
            <a:r>
              <a:rPr lang="en-AU" dirty="0" smtClean="0"/>
              <a:t>the </a:t>
            </a:r>
            <a:r>
              <a:rPr lang="en-AU" dirty="0"/>
              <a:t>future</a:t>
            </a:r>
            <a:r>
              <a:rPr lang="en-AU" dirty="0" smtClean="0"/>
              <a:t>.”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036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How agreements apply to data</a:t>
            </a:r>
          </a:p>
          <a:p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2489419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489419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489419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4"/>
          </p:cNvCxnSpPr>
          <p:nvPr/>
        </p:nvCxnSpPr>
        <p:spPr bwMode="auto">
          <a:xfrm flipV="1">
            <a:off x="3353515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/>
          <p:nvPr/>
        </p:nvSpPr>
        <p:spPr bwMode="auto">
          <a:xfrm>
            <a:off x="251520" y="3405205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8" name="Curved Connector 27"/>
          <p:cNvCxnSpPr>
            <a:stCxn id="18" idx="2"/>
            <a:endCxn id="27" idx="5"/>
          </p:cNvCxnSpPr>
          <p:nvPr/>
        </p:nvCxnSpPr>
        <p:spPr bwMode="auto">
          <a:xfrm rot="10800000">
            <a:off x="1726625" y="4109704"/>
            <a:ext cx="762795" cy="27476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>
            <a:stCxn id="27" idx="7"/>
            <a:endCxn id="24" idx="2"/>
          </p:cNvCxnSpPr>
          <p:nvPr/>
        </p:nvCxnSpPr>
        <p:spPr bwMode="auto">
          <a:xfrm rot="5400000" flipH="1" flipV="1">
            <a:off x="1960235" y="2996895"/>
            <a:ext cx="295573" cy="76279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8" idx="0"/>
            <a:endCxn id="24" idx="4"/>
          </p:cNvCxnSpPr>
          <p:nvPr/>
        </p:nvCxnSpPr>
        <p:spPr bwMode="auto">
          <a:xfrm flipV="1">
            <a:off x="3353515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493488" y="5157192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>
            <a:stCxn id="31" idx="0"/>
            <a:endCxn id="18" idx="4"/>
          </p:cNvCxnSpPr>
          <p:nvPr/>
        </p:nvCxnSpPr>
        <p:spPr bwMode="auto">
          <a:xfrm flipH="1" flipV="1">
            <a:off x="3353515" y="4797152"/>
            <a:ext cx="4069" cy="3600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4931798" y="540060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Generalising over Licenses</a:t>
            </a:r>
            <a:endParaRPr lang="en-AU" sz="1600" dirty="0"/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 bwMode="auto">
          <a:xfrm flipH="1">
            <a:off x="4427984" y="5569878"/>
            <a:ext cx="50381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5805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data</a:t>
            </a:r>
          </a:p>
          <a:p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2489419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489419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489419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4"/>
          </p:cNvCxnSpPr>
          <p:nvPr/>
        </p:nvCxnSpPr>
        <p:spPr bwMode="auto">
          <a:xfrm flipV="1">
            <a:off x="3353515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/>
          <p:nvPr/>
        </p:nvSpPr>
        <p:spPr bwMode="auto">
          <a:xfrm>
            <a:off x="251520" y="3405205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8" name="Curved Connector 27"/>
          <p:cNvCxnSpPr>
            <a:stCxn id="18" idx="2"/>
            <a:endCxn id="27" idx="5"/>
          </p:cNvCxnSpPr>
          <p:nvPr/>
        </p:nvCxnSpPr>
        <p:spPr bwMode="auto">
          <a:xfrm rot="10800000">
            <a:off x="1726625" y="4109704"/>
            <a:ext cx="762795" cy="27476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>
            <a:stCxn id="27" idx="7"/>
            <a:endCxn id="24" idx="2"/>
          </p:cNvCxnSpPr>
          <p:nvPr/>
        </p:nvCxnSpPr>
        <p:spPr bwMode="auto">
          <a:xfrm rot="5400000" flipH="1" flipV="1">
            <a:off x="1960235" y="2996895"/>
            <a:ext cx="295573" cy="76279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8" idx="0"/>
            <a:endCxn id="24" idx="4"/>
          </p:cNvCxnSpPr>
          <p:nvPr/>
        </p:nvCxnSpPr>
        <p:spPr bwMode="auto">
          <a:xfrm flipV="1">
            <a:off x="3353515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493488" y="5157192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>
            <a:stCxn id="31" idx="0"/>
            <a:endCxn id="18" idx="4"/>
          </p:cNvCxnSpPr>
          <p:nvPr/>
        </p:nvCxnSpPr>
        <p:spPr bwMode="auto">
          <a:xfrm flipH="1" flipV="1">
            <a:off x="3353515" y="4797152"/>
            <a:ext cx="4069" cy="3600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/>
          <p:cNvSpPr/>
          <p:nvPr/>
        </p:nvSpPr>
        <p:spPr bwMode="auto">
          <a:xfrm>
            <a:off x="7308304" y="2883054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599139" y="2887680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Dataset</a:t>
            </a:r>
          </a:p>
        </p:txBody>
      </p:sp>
      <p:cxnSp>
        <p:nvCxnSpPr>
          <p:cNvPr id="40" name="Straight Arrow Connector 39"/>
          <p:cNvCxnSpPr>
            <a:stCxn id="39" idx="6"/>
            <a:endCxn id="38" idx="2"/>
          </p:cNvCxnSpPr>
          <p:nvPr/>
        </p:nvCxnSpPr>
        <p:spPr bwMode="auto">
          <a:xfrm flipV="1">
            <a:off x="6327331" y="3295740"/>
            <a:ext cx="980973" cy="46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238171" y="276118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dct:license</a:t>
            </a:r>
            <a:endParaRPr lang="en-AU" sz="1400" dirty="0"/>
          </a:p>
        </p:txBody>
      </p:sp>
      <p:sp>
        <p:nvSpPr>
          <p:cNvPr id="20" name="Oval 19"/>
          <p:cNvSpPr/>
          <p:nvPr/>
        </p:nvSpPr>
        <p:spPr bwMode="auto">
          <a:xfrm>
            <a:off x="7308304" y="3874584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625407" y="3876430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>
            <a:stCxn id="21" idx="6"/>
            <a:endCxn id="20" idx="2"/>
          </p:cNvCxnSpPr>
          <p:nvPr/>
        </p:nvCxnSpPr>
        <p:spPr bwMode="auto">
          <a:xfrm flipV="1">
            <a:off x="6353599" y="4287270"/>
            <a:ext cx="954705" cy="18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6157529" y="4561926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agr:agreement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422740" y="5397789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generic thing/agreement version of the specific dataset/license relationship</a:t>
            </a:r>
            <a:endParaRPr lang="en-AU" sz="1600" dirty="0"/>
          </a:p>
        </p:txBody>
      </p:sp>
      <p:cxnSp>
        <p:nvCxnSpPr>
          <p:cNvPr id="33" name="Straight Arrow Connector 32"/>
          <p:cNvCxnSpPr>
            <a:stCxn id="23" idx="0"/>
          </p:cNvCxnSpPr>
          <p:nvPr/>
        </p:nvCxnSpPr>
        <p:spPr bwMode="auto">
          <a:xfrm flipV="1">
            <a:off x="7772890" y="4893735"/>
            <a:ext cx="0" cy="5040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551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How agreements apply to data</a:t>
            </a:r>
          </a:p>
          <a:p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7020272" y="3146677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6" name="Regular Pentagon 15"/>
          <p:cNvSpPr/>
          <p:nvPr/>
        </p:nvSpPr>
        <p:spPr bwMode="auto">
          <a:xfrm>
            <a:off x="2555776" y="3130035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gular Pentagon 18"/>
          <p:cNvSpPr/>
          <p:nvPr/>
        </p:nvSpPr>
        <p:spPr bwMode="auto">
          <a:xfrm>
            <a:off x="4788024" y="3130035"/>
            <a:ext cx="1656184" cy="792088"/>
          </a:xfrm>
          <a:prstGeom prst="pentagon">
            <a:avLst/>
          </a:prstGeom>
          <a:solidFill>
            <a:srgbClr val="FF9900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org:Group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07504" y="3146677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Dataset</a:t>
            </a:r>
          </a:p>
        </p:txBody>
      </p:sp>
      <p:cxnSp>
        <p:nvCxnSpPr>
          <p:cNvPr id="21" name="Curved Connector 20"/>
          <p:cNvCxnSpPr>
            <a:stCxn id="20" idx="6"/>
            <a:endCxn id="16" idx="1"/>
          </p:cNvCxnSpPr>
          <p:nvPr/>
        </p:nvCxnSpPr>
        <p:spPr bwMode="auto">
          <a:xfrm flipV="1">
            <a:off x="1835696" y="3432585"/>
            <a:ext cx="720082" cy="1267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6" idx="5"/>
            <a:endCxn id="19" idx="1"/>
          </p:cNvCxnSpPr>
          <p:nvPr/>
        </p:nvCxnSpPr>
        <p:spPr bwMode="auto">
          <a:xfrm>
            <a:off x="4211958" y="3432585"/>
            <a:ext cx="5760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5993094" y="28389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agr:hasScopeOf</a:t>
            </a:r>
            <a:endParaRPr lang="en-AU" sz="1400" dirty="0"/>
          </a:p>
        </p:txBody>
      </p:sp>
      <p:cxnSp>
        <p:nvCxnSpPr>
          <p:cNvPr id="37" name="Curved Connector 36"/>
          <p:cNvCxnSpPr>
            <a:stCxn id="19" idx="5"/>
            <a:endCxn id="18" idx="2"/>
          </p:cNvCxnSpPr>
          <p:nvPr/>
        </p:nvCxnSpPr>
        <p:spPr bwMode="auto">
          <a:xfrm>
            <a:off x="6444206" y="3432585"/>
            <a:ext cx="576066" cy="1267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1267758" y="2838900"/>
            <a:ext cx="185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prov:wasAttributedTo</a:t>
            </a:r>
            <a:endParaRPr lang="en-A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831379" y="2871100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org:memberOf</a:t>
            </a:r>
            <a:endParaRPr lang="en-AU" sz="1400" dirty="0"/>
          </a:p>
        </p:txBody>
      </p:sp>
      <p:cxnSp>
        <p:nvCxnSpPr>
          <p:cNvPr id="14" name="Curved Connector 13"/>
          <p:cNvCxnSpPr>
            <a:stCxn id="18" idx="4"/>
            <a:endCxn id="20" idx="4"/>
          </p:cNvCxnSpPr>
          <p:nvPr/>
        </p:nvCxnSpPr>
        <p:spPr bwMode="auto">
          <a:xfrm rot="5400000">
            <a:off x="4427984" y="515665"/>
            <a:ext cx="12700" cy="6912768"/>
          </a:xfrm>
          <a:prstGeom prst="curvedConnector3">
            <a:avLst>
              <a:gd name="adj1" fmla="val 50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023586" y="5157192"/>
            <a:ext cx="27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transitive relationship, inferred</a:t>
            </a:r>
            <a:endParaRPr lang="en-AU" sz="1600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 bwMode="auto">
          <a:xfrm flipV="1">
            <a:off x="4373736" y="4653138"/>
            <a:ext cx="0" cy="5040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810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scenarios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Discovering </a:t>
            </a:r>
            <a:r>
              <a:rPr lang="en-AU" dirty="0"/>
              <a:t>the agreements </a:t>
            </a:r>
            <a:r>
              <a:rPr lang="en-AU" dirty="0" smtClean="0"/>
              <a:t>affecting a </a:t>
            </a:r>
            <a:r>
              <a:rPr lang="en-AU" dirty="0"/>
              <a:t>particular </a:t>
            </a:r>
            <a:r>
              <a:rPr lang="en-AU" dirty="0" smtClean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Discovering </a:t>
            </a:r>
            <a:r>
              <a:rPr lang="en-AU" dirty="0"/>
              <a:t>datasets based on the agreements </a:t>
            </a:r>
            <a:r>
              <a:rPr lang="en-AU" dirty="0" smtClean="0"/>
              <a:t>they are affected by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Discovering </a:t>
            </a:r>
            <a:r>
              <a:rPr lang="en-AU" dirty="0"/>
              <a:t>the </a:t>
            </a:r>
            <a:r>
              <a:rPr lang="en-AU" dirty="0" smtClean="0"/>
              <a:t>Requirements imposed on an Agent </a:t>
            </a:r>
            <a:r>
              <a:rPr lang="en-AU" dirty="0"/>
              <a:t>via the </a:t>
            </a:r>
            <a:r>
              <a:rPr lang="en-AU" dirty="0" smtClean="0"/>
              <a:t>Agreements </a:t>
            </a:r>
            <a:r>
              <a:rPr lang="en-AU" dirty="0"/>
              <a:t>they are within the scope </a:t>
            </a:r>
            <a:r>
              <a:rPr lang="en-AU" dirty="0" smtClean="0"/>
              <a:t>of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Resolving </a:t>
            </a:r>
            <a:r>
              <a:rPr lang="en-AU" dirty="0"/>
              <a:t>the </a:t>
            </a:r>
            <a:r>
              <a:rPr lang="en-AU" dirty="0" smtClean="0"/>
              <a:t>Requirements </a:t>
            </a:r>
            <a:r>
              <a:rPr lang="en-AU" dirty="0"/>
              <a:t>of conflicting agreements (licence v. </a:t>
            </a:r>
            <a:r>
              <a:rPr lang="en-AU" dirty="0" smtClean="0"/>
              <a:t>MoU)</a:t>
            </a:r>
          </a:p>
          <a:p>
            <a:pPr marL="904875" lvl="1" indent="-457200"/>
            <a:r>
              <a:rPr lang="en-AU" dirty="0" smtClean="0">
                <a:solidFill>
                  <a:srgbClr val="C00000"/>
                </a:solidFill>
              </a:rPr>
              <a:t>TODO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Demonstrating </a:t>
            </a:r>
            <a:r>
              <a:rPr lang="en-AU" dirty="0"/>
              <a:t>the </a:t>
            </a:r>
            <a:r>
              <a:rPr lang="en-AU" dirty="0" smtClean="0"/>
              <a:t>automated satisfaction </a:t>
            </a:r>
            <a:r>
              <a:rPr lang="en-AU" dirty="0"/>
              <a:t>of </a:t>
            </a:r>
            <a:r>
              <a:rPr lang="en-AU" dirty="0" smtClean="0"/>
              <a:t>Requirements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7394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We can model agreements, their relations to Agents and Entities using existing ontologies as a starting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Only a few new relations are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Relationship qualification is a good ontology design pattern for these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065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Consider an Agreements hierarchy or speciation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Model my organisation’s agreements using AGR-O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We are starting with Licenses &amp; Requirements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I expect to see a rationalisation of agreements, as per previous License work</a:t>
            </a:r>
          </a:p>
        </p:txBody>
      </p:sp>
    </p:spTree>
    <p:extLst>
      <p:ext uri="{BB962C8B-B14F-4D97-AF65-F5344CB8AC3E}">
        <p14:creationId xmlns:p14="http://schemas.microsoft.com/office/powerpoint/2010/main" val="328261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409825"/>
            <a:ext cx="8229600" cy="3816429"/>
          </a:xfrm>
        </p:spPr>
        <p:txBody>
          <a:bodyPr/>
          <a:lstStyle/>
          <a:p>
            <a:r>
              <a:rPr lang="en-AU" b="1" dirty="0" smtClean="0"/>
              <a:t>Nicholas J. Car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Data Architect, Geoscience Australia</a:t>
            </a:r>
            <a:br>
              <a:rPr lang="en-AU" dirty="0" smtClean="0"/>
            </a:br>
            <a:r>
              <a:rPr lang="en-AU" dirty="0" smtClean="0"/>
              <a:t>Canberra, Australia</a:t>
            </a:r>
          </a:p>
          <a:p>
            <a:r>
              <a:rPr lang="en-AU" dirty="0" smtClean="0">
                <a:hlinkClick r:id="rId2"/>
              </a:rPr>
              <a:t>nicholas.car@ga.gov.au</a:t>
            </a:r>
            <a:r>
              <a:rPr lang="en-AU" dirty="0" smtClean="0"/>
              <a:t> | </a:t>
            </a:r>
            <a:r>
              <a:rPr lang="en-AU" dirty="0" smtClean="0">
                <a:hlinkClick r:id="rId3"/>
              </a:rPr>
              <a:t>www.ga.gov.au</a:t>
            </a:r>
            <a:r>
              <a:rPr lang="en-AU" dirty="0" smtClean="0"/>
              <a:t> </a:t>
            </a:r>
          </a:p>
          <a:p>
            <a:endParaRPr lang="en-AU" dirty="0"/>
          </a:p>
          <a:p>
            <a:r>
              <a:rPr lang="en-AU" b="1" dirty="0" smtClean="0"/>
              <a:t>Paul J</a:t>
            </a:r>
            <a:r>
              <a:rPr lang="en-AU" b="1" dirty="0"/>
              <a:t>. </a:t>
            </a:r>
            <a:r>
              <a:rPr lang="en-AU" b="1" dirty="0" smtClean="0"/>
              <a:t>Box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Research Consultant, CSIRO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Sydney, </a:t>
            </a:r>
            <a:r>
              <a:rPr lang="en-AU" dirty="0"/>
              <a:t>Australia</a:t>
            </a:r>
          </a:p>
          <a:p>
            <a:r>
              <a:rPr lang="en-AU" dirty="0" smtClean="0">
                <a:hlinkClick r:id="rId4"/>
              </a:rPr>
              <a:t>paul.j.box@csiro.au</a:t>
            </a:r>
            <a:r>
              <a:rPr lang="en-AU" dirty="0" smtClean="0"/>
              <a:t>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15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- PROV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PROV is a family of documents by the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There is a PROV Data Model and an Ontology</a:t>
            </a:r>
            <a:r>
              <a:rPr lang="en-AU" baseline="30000" dirty="0" smtClean="0">
                <a:solidFill>
                  <a:schemeClr val="tx1"/>
                </a:solidFill>
              </a:rPr>
              <a:t>1</a:t>
            </a:r>
            <a:r>
              <a:rPr lang="en-AU" dirty="0" smtClean="0"/>
              <a:t> form</a:t>
            </a:r>
            <a:br>
              <a:rPr lang="en-AU" dirty="0" smtClean="0"/>
            </a:br>
            <a:r>
              <a:rPr lang="en-AU" baseline="30000" dirty="0" smtClean="0">
                <a:solidFill>
                  <a:schemeClr val="tx1"/>
                </a:solidFill>
              </a:rPr>
              <a:t>1 </a:t>
            </a:r>
            <a:r>
              <a:rPr lang="en-AU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AU" dirty="0" smtClean="0">
                <a:solidFill>
                  <a:schemeClr val="bg1"/>
                </a:solidFill>
                <a:hlinkClick r:id="rId2"/>
              </a:rPr>
              <a:t>www.w3.org/TR/prov-o/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endParaRPr lang="en-AU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2382243" y="3537685"/>
            <a:ext cx="1656183" cy="720080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Entity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38426" y="4905837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Activity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gular Pentagon 7"/>
          <p:cNvSpPr/>
          <p:nvPr/>
        </p:nvSpPr>
        <p:spPr bwMode="auto">
          <a:xfrm>
            <a:off x="5004048" y="3294059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Agent</a:t>
            </a:r>
          </a:p>
        </p:txBody>
      </p:sp>
      <p:cxnSp>
        <p:nvCxnSpPr>
          <p:cNvPr id="9" name="Curved Connector 8"/>
          <p:cNvCxnSpPr>
            <a:stCxn id="5" idx="4"/>
            <a:endCxn id="7" idx="1"/>
          </p:cNvCxnSpPr>
          <p:nvPr/>
        </p:nvCxnSpPr>
        <p:spPr bwMode="auto">
          <a:xfrm rot="16200000" flipH="1">
            <a:off x="3115133" y="4352966"/>
            <a:ext cx="1018495" cy="828091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urved Connector 11"/>
          <p:cNvCxnSpPr>
            <a:stCxn id="7" idx="3"/>
            <a:endCxn id="8" idx="3"/>
          </p:cNvCxnSpPr>
          <p:nvPr/>
        </p:nvCxnSpPr>
        <p:spPr bwMode="auto">
          <a:xfrm flipV="1">
            <a:off x="5406578" y="4086147"/>
            <a:ext cx="425562" cy="1190113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5" idx="0"/>
            <a:endCxn id="8" idx="0"/>
          </p:cNvCxnSpPr>
          <p:nvPr/>
        </p:nvCxnSpPr>
        <p:spPr bwMode="auto">
          <a:xfrm rot="5400000" flipH="1" flipV="1">
            <a:off x="4399424" y="2104970"/>
            <a:ext cx="243626" cy="2621805"/>
          </a:xfrm>
          <a:prstGeom prst="curvedConnector3">
            <a:avLst>
              <a:gd name="adj1" fmla="val 19383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urved Connector 17"/>
          <p:cNvCxnSpPr>
            <a:stCxn id="7" idx="0"/>
            <a:endCxn id="5" idx="5"/>
          </p:cNvCxnSpPr>
          <p:nvPr/>
        </p:nvCxnSpPr>
        <p:spPr bwMode="auto">
          <a:xfrm rot="16200000" flipV="1">
            <a:off x="3882431" y="4065766"/>
            <a:ext cx="753525" cy="9266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>
            <a:stCxn id="5" idx="1"/>
            <a:endCxn id="5" idx="3"/>
          </p:cNvCxnSpPr>
          <p:nvPr/>
        </p:nvCxnSpPr>
        <p:spPr bwMode="auto">
          <a:xfrm rot="16200000" flipH="1">
            <a:off x="2370198" y="3897725"/>
            <a:ext cx="509174" cy="12700"/>
          </a:xfrm>
          <a:prstGeom prst="curvedConnector5">
            <a:avLst>
              <a:gd name="adj1" fmla="val -44896"/>
              <a:gd name="adj2" fmla="val -6444071"/>
              <a:gd name="adj3" fmla="val 14489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8" idx="5"/>
            <a:endCxn id="8" idx="4"/>
          </p:cNvCxnSpPr>
          <p:nvPr/>
        </p:nvCxnSpPr>
        <p:spPr bwMode="auto">
          <a:xfrm flipH="1">
            <a:off x="6343928" y="3596609"/>
            <a:ext cx="316302" cy="489536"/>
          </a:xfrm>
          <a:prstGeom prst="curvedConnector4">
            <a:avLst>
              <a:gd name="adj1" fmla="val -72273"/>
              <a:gd name="adj2" fmla="val 14669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urved Connector 29"/>
          <p:cNvCxnSpPr>
            <a:stCxn id="7" idx="2"/>
            <a:endCxn id="7" idx="3"/>
          </p:cNvCxnSpPr>
          <p:nvPr/>
        </p:nvCxnSpPr>
        <p:spPr bwMode="auto">
          <a:xfrm rot="5400000" flipH="1" flipV="1">
            <a:off x="4879329" y="5119433"/>
            <a:ext cx="370422" cy="684076"/>
          </a:xfrm>
          <a:prstGeom prst="curvedConnector4">
            <a:avLst>
              <a:gd name="adj1" fmla="val -115514"/>
              <a:gd name="adj2" fmla="val 13341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795884" y="2668270"/>
            <a:ext cx="16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wasAttributedTo</a:t>
            </a:r>
            <a:endParaRPr lang="en-AU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3651975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wasDerivedFrom</a:t>
            </a:r>
            <a:endParaRPr lang="en-AU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020272" y="3649488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actedOnBehalfOf</a:t>
            </a:r>
            <a:endParaRPr lang="en-AU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680539" y="5805264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wasInformedBy</a:t>
            </a:r>
            <a:endParaRPr lang="en-AU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756722" y="4905837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wasGeneratedBy</a:t>
            </a:r>
            <a:endParaRPr lang="en-AU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168504" y="3939093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u</a:t>
            </a:r>
            <a:r>
              <a:rPr lang="en-AU" sz="1600" dirty="0" smtClean="0"/>
              <a:t>sed</a:t>
            </a:r>
            <a:br>
              <a:rPr lang="en-AU" sz="1600" dirty="0" smtClean="0"/>
            </a:br>
            <a:r>
              <a:rPr lang="en-AU" sz="1600" dirty="0" smtClean="0"/>
              <a:t>generated</a:t>
            </a:r>
            <a:endParaRPr lang="en-AU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32939" y="4767011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wasAssociatedWith</a:t>
            </a: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627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To improve the efficiency </a:t>
            </a:r>
            <a:r>
              <a:rPr lang="en-AU" dirty="0"/>
              <a:t>of dealing with different forms of agreement within a data sharing </a:t>
            </a:r>
            <a:r>
              <a:rPr lang="en-AU" dirty="0" smtClean="0"/>
              <a:t>scenario</a:t>
            </a:r>
          </a:p>
          <a:p>
            <a:r>
              <a:rPr lang="en-AU" dirty="0" smtClean="0"/>
              <a:t>By providing: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</a:t>
            </a:r>
            <a:r>
              <a:rPr lang="en-AU" dirty="0" smtClean="0"/>
              <a:t> prototype </a:t>
            </a:r>
            <a:r>
              <a:rPr lang="en-AU" dirty="0"/>
              <a:t>agreements ontology which models agreements themselves as ‘things’ and the relationships between </a:t>
            </a:r>
            <a:r>
              <a:rPr lang="en-AU" dirty="0" smtClean="0"/>
              <a:t>them, </a:t>
            </a:r>
            <a:r>
              <a:rPr lang="en-AU" dirty="0"/>
              <a:t>and between them and </a:t>
            </a:r>
            <a:r>
              <a:rPr lang="en-AU" dirty="0" smtClean="0"/>
              <a:t>data, </a:t>
            </a:r>
            <a:r>
              <a:rPr lang="en-AU" dirty="0"/>
              <a:t>and them and agents</a:t>
            </a:r>
            <a:endParaRPr lang="en-AU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1142323" y="3862881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7665" y="5195916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129953" y="5195916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Dataset</a:t>
            </a:r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 bwMode="auto">
          <a:xfrm>
            <a:off x="2265857" y="5608602"/>
            <a:ext cx="8640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urved Connector 15"/>
          <p:cNvCxnSpPr>
            <a:stCxn id="5" idx="7"/>
            <a:endCxn id="5" idx="5"/>
          </p:cNvCxnSpPr>
          <p:nvPr/>
        </p:nvCxnSpPr>
        <p:spPr bwMode="auto">
          <a:xfrm rot="16200000" flipH="1">
            <a:off x="2325614" y="4275567"/>
            <a:ext cx="583626" cy="12700"/>
          </a:xfrm>
          <a:prstGeom prst="curvedConnector5">
            <a:avLst>
              <a:gd name="adj1" fmla="val -39169"/>
              <a:gd name="adj2" fmla="val 13414992"/>
              <a:gd name="adj3" fmla="val 13916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4572000" y="4254968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9" name="Regular Pentagon 18"/>
          <p:cNvSpPr/>
          <p:nvPr/>
        </p:nvSpPr>
        <p:spPr bwMode="auto">
          <a:xfrm>
            <a:off x="6806135" y="4365104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Agent</a:t>
            </a:r>
          </a:p>
        </p:txBody>
      </p:sp>
      <p:cxnSp>
        <p:nvCxnSpPr>
          <p:cNvPr id="20" name="Straight Arrow Connector 19"/>
          <p:cNvCxnSpPr>
            <a:stCxn id="18" idx="6"/>
            <a:endCxn id="19" idx="1"/>
          </p:cNvCxnSpPr>
          <p:nvPr/>
        </p:nvCxnSpPr>
        <p:spPr bwMode="auto">
          <a:xfrm>
            <a:off x="6300192" y="4667654"/>
            <a:ext cx="50594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65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Benefits of concept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By modelling them , we demonstrate we agree about Agreements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</a:t>
            </a:r>
            <a:r>
              <a:rPr lang="en-AU" dirty="0" smtClean="0"/>
              <a:t>n </a:t>
            </a:r>
            <a:r>
              <a:rPr lang="en-AU" dirty="0"/>
              <a:t>agreements ontology allows us to start automating tasks that require knowledge of </a:t>
            </a:r>
            <a:r>
              <a:rPr lang="en-AU" dirty="0" smtClean="0"/>
              <a:t>them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D</a:t>
            </a:r>
            <a:r>
              <a:rPr lang="en-AU" dirty="0" smtClean="0"/>
              <a:t>ata </a:t>
            </a:r>
            <a:r>
              <a:rPr lang="en-AU" dirty="0"/>
              <a:t>repositories that can make </a:t>
            </a:r>
            <a:r>
              <a:rPr lang="en-AU" dirty="0" smtClean="0"/>
              <a:t>better choices </a:t>
            </a:r>
            <a:r>
              <a:rPr lang="en-AU" dirty="0"/>
              <a:t>about how to deliver or withhold data without human </a:t>
            </a:r>
            <a:r>
              <a:rPr lang="en-AU" dirty="0" smtClean="0"/>
              <a:t>intervention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See </a:t>
            </a:r>
            <a:r>
              <a:rPr lang="en-AU" dirty="0"/>
              <a:t>my Licenses paper, </a:t>
            </a:r>
            <a:r>
              <a:rPr lang="en-AU" dirty="0">
                <a:hlinkClick r:id="rId2"/>
              </a:rPr>
              <a:t>http://www.scidatacon.org/2016/sessions/84/paper/199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92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– Agreements as a concept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Standards for </a:t>
            </a:r>
            <a:r>
              <a:rPr lang="en-AU" dirty="0"/>
              <a:t>data sharing between organisations and even teams within </a:t>
            </a:r>
            <a:r>
              <a:rPr lang="en-AU" dirty="0" smtClean="0"/>
              <a:t>organisations is well established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Standards are a form of </a:t>
            </a:r>
            <a:r>
              <a:rPr lang="en-AU" dirty="0" smtClean="0"/>
              <a:t>agreement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So are </a:t>
            </a:r>
            <a:r>
              <a:rPr lang="en-AU" dirty="0"/>
              <a:t>MoUs, charters, deeds, licences, rules of the road and even the definitions for </a:t>
            </a:r>
            <a:r>
              <a:rPr lang="en-AU" dirty="0" smtClean="0"/>
              <a:t>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Many of these other sorts of agreements are also important for data sharing communities </a:t>
            </a:r>
            <a:r>
              <a:rPr lang="en-AU" dirty="0" smtClean="0"/>
              <a:t>too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12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– Data Agreements in </a:t>
            </a:r>
            <a:r>
              <a:rPr lang="en-AU" dirty="0"/>
              <a:t>A</a:t>
            </a:r>
            <a:r>
              <a:rPr lang="en-AU" dirty="0" smtClean="0"/>
              <a:t>ustralia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We have a series </a:t>
            </a:r>
            <a:r>
              <a:rPr lang="en-AU" dirty="0"/>
              <a:t>of large inter-agency </a:t>
            </a:r>
            <a:r>
              <a:rPr lang="en-AU" dirty="0" smtClean="0"/>
              <a:t>and intergovernmental </a:t>
            </a:r>
            <a:r>
              <a:rPr lang="en-AU" dirty="0"/>
              <a:t>information infrastructures </a:t>
            </a:r>
            <a:r>
              <a:rPr lang="en-AU" dirty="0" smtClean="0"/>
              <a:t>built over </a:t>
            </a:r>
            <a:r>
              <a:rPr lang="en-AU" dirty="0"/>
              <a:t>the last </a:t>
            </a:r>
            <a:r>
              <a:rPr lang="en-AU" dirty="0" smtClean="0"/>
              <a:t>decade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/>
              <a:t>observational and modelled data </a:t>
            </a:r>
            <a:r>
              <a:rPr lang="en-AU" sz="1800" dirty="0" smtClean="0"/>
              <a:t>about </a:t>
            </a:r>
            <a:r>
              <a:rPr lang="en-AU" sz="1800" dirty="0"/>
              <a:t>the Great Barrier Reef (</a:t>
            </a:r>
            <a:r>
              <a:rPr lang="en-AU" sz="1800" dirty="0" err="1"/>
              <a:t>eReefs</a:t>
            </a:r>
            <a:r>
              <a:rPr lang="en-AU" sz="1800" dirty="0" smtClean="0"/>
              <a:t>)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 smtClean="0"/>
              <a:t>Australia’s </a:t>
            </a:r>
            <a:r>
              <a:rPr lang="en-AU" sz="1800" dirty="0"/>
              <a:t>water supply organisation’s accounts (Water Regulations</a:t>
            </a:r>
            <a:r>
              <a:rPr lang="en-AU" sz="1800" dirty="0" smtClean="0"/>
              <a:t>)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 smtClean="0"/>
              <a:t>data </a:t>
            </a:r>
            <a:r>
              <a:rPr lang="en-AU" sz="1800" dirty="0"/>
              <a:t>on Australia’s living species (Atlas of Living Australia</a:t>
            </a:r>
            <a:r>
              <a:rPr lang="en-AU" sz="1800" dirty="0" smtClean="0"/>
              <a:t>)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 smtClean="0"/>
              <a:t>terrestrial </a:t>
            </a:r>
            <a:r>
              <a:rPr lang="en-AU" sz="1800" dirty="0"/>
              <a:t>ecosystems’ data (</a:t>
            </a:r>
            <a:r>
              <a:rPr lang="en-AU" sz="1800" dirty="0" smtClean="0"/>
              <a:t>TERN)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Authority structures are established for each initiative to govern communities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 range of agreements, required to facilitate data sharing, are created through these structures </a:t>
            </a:r>
          </a:p>
        </p:txBody>
      </p:sp>
    </p:spTree>
    <p:extLst>
      <p:ext uri="{BB962C8B-B14F-4D97-AF65-F5344CB8AC3E}">
        <p14:creationId xmlns:p14="http://schemas.microsoft.com/office/powerpoint/2010/main" val="17241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– Data Agreements in </a:t>
            </a:r>
            <a:r>
              <a:rPr lang="en-AU" dirty="0"/>
              <a:t>A</a:t>
            </a:r>
            <a:r>
              <a:rPr lang="en-AU" dirty="0" smtClean="0"/>
              <a:t>ustralia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Agreements, of all the sorts mentioned before, </a:t>
            </a:r>
            <a:r>
              <a:rPr lang="en-AU" dirty="0"/>
              <a:t>provide the rules of the game for those participating in collaborative </a:t>
            </a:r>
            <a:r>
              <a:rPr lang="en-AU" dirty="0" smtClean="0"/>
              <a:t>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C00000"/>
                </a:solidFill>
              </a:rPr>
              <a:t>These agreements are not </a:t>
            </a:r>
            <a:r>
              <a:rPr lang="en-AU" dirty="0">
                <a:solidFill>
                  <a:srgbClr val="C00000"/>
                </a:solidFill>
              </a:rPr>
              <a:t>explicitly described either in relation to the data sharing that the agreements facilitate, or the agents (organisations and people) that generate and subscribe to </a:t>
            </a:r>
            <a:r>
              <a:rPr lang="en-AU" dirty="0" smtClean="0">
                <a:solidFill>
                  <a:srgbClr val="C00000"/>
                </a:solidFill>
              </a:rPr>
              <a:t>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This </a:t>
            </a:r>
            <a:r>
              <a:rPr lang="en-AU" dirty="0" smtClean="0"/>
              <a:t>creates </a:t>
            </a:r>
            <a:r>
              <a:rPr lang="en-AU" dirty="0"/>
              <a:t>confusion, conflict and cost for </a:t>
            </a:r>
            <a:r>
              <a:rPr lang="en-AU" dirty="0" smtClean="0"/>
              <a:t>data sharing and access.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Explicit </a:t>
            </a:r>
            <a:r>
              <a:rPr lang="en-AU" dirty="0"/>
              <a:t>modelling and subsequent declaration of agreements and their relation to data and agents can </a:t>
            </a:r>
            <a:r>
              <a:rPr lang="en-AU" dirty="0" smtClean="0"/>
              <a:t>assist!</a:t>
            </a:r>
            <a:endParaRPr lang="en-AU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6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Agreements Ontology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Agreements Ontology (AGR-O) presented </a:t>
            </a:r>
            <a:r>
              <a:rPr lang="en-AU" dirty="0" smtClean="0"/>
              <a:t>at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promsns.org/def/agr</a:t>
            </a:r>
            <a:endParaRPr lang="en-AU" dirty="0" smtClean="0"/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We are using OWL</a:t>
            </a:r>
            <a:r>
              <a:rPr lang="en-AU" baseline="30000" dirty="0" smtClean="0"/>
              <a:t> </a:t>
            </a:r>
            <a:r>
              <a:rPr lang="en-AU" baseline="30000" dirty="0"/>
              <a:t>1</a:t>
            </a:r>
            <a:r>
              <a:rPr lang="en-AU" dirty="0" smtClean="0"/>
              <a:t> for the ontology in order for it to work well with existing ontologies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 smtClean="0"/>
              <a:t>DCAT (dataset relations), Licences (my other talk), PROV (provenance) ORG &amp; FOAF (humans &amp; organisations)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baseline="30000" dirty="0" smtClean="0"/>
              <a:t>1</a:t>
            </a:r>
            <a:r>
              <a:rPr lang="en-AU" dirty="0" smtClean="0"/>
              <a:t> </a:t>
            </a:r>
            <a:r>
              <a:rPr lang="en-AU" dirty="0" smtClean="0">
                <a:hlinkClick r:id="rId3"/>
              </a:rPr>
              <a:t>https</a:t>
            </a:r>
            <a:r>
              <a:rPr lang="en-AU" dirty="0">
                <a:hlinkClick r:id="rId3"/>
              </a:rPr>
              <a:t>://</a:t>
            </a:r>
            <a:r>
              <a:rPr lang="en-AU" dirty="0" smtClean="0">
                <a:hlinkClick r:id="rId3"/>
              </a:rPr>
              <a:t>en.wikipedia.org/wiki/Web_Ontology_Language</a:t>
            </a:r>
            <a:r>
              <a:rPr lang="en-AU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A 'middle</a:t>
            </a:r>
            <a:r>
              <a:rPr lang="en-AU" dirty="0"/>
              <a:t>' </a:t>
            </a:r>
            <a:r>
              <a:rPr lang="en-AU" dirty="0" smtClean="0"/>
              <a:t>ontology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specializes </a:t>
            </a:r>
            <a:r>
              <a:rPr lang="en-AU" dirty="0"/>
              <a:t>well-known, abstract, upper </a:t>
            </a:r>
            <a:r>
              <a:rPr lang="en-AU" dirty="0" smtClean="0"/>
              <a:t>ontologies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expected </a:t>
            </a:r>
            <a:r>
              <a:rPr lang="en-AU" dirty="0"/>
              <a:t>to be used in particular contexts in conjunction with detailed, domain-specific, lower </a:t>
            </a:r>
            <a:r>
              <a:rPr lang="en-AU" dirty="0" smtClean="0"/>
              <a:t>ontologies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240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is a </a:t>
            </a:r>
            <a:r>
              <a:rPr lang="en-AU" i="1" dirty="0" smtClean="0"/>
              <a:t>Thing, an Entity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281507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81507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81507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4"/>
          </p:cNvCxnSpPr>
          <p:nvPr/>
        </p:nvCxnSpPr>
        <p:spPr bwMode="auto">
          <a:xfrm flipV="1">
            <a:off x="4145603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 bwMode="auto">
          <a:xfrm flipV="1">
            <a:off x="4145603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313635" y="250055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3635" y="3664003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229" y="2322564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“</a:t>
            </a:r>
            <a:r>
              <a:rPr lang="en-AU" sz="1600" dirty="0"/>
              <a:t>An </a:t>
            </a:r>
            <a:r>
              <a:rPr lang="en-AU" sz="1600" b="1" dirty="0"/>
              <a:t>entity</a:t>
            </a:r>
            <a:r>
              <a:rPr lang="en-AU" sz="1600" dirty="0"/>
              <a:t> is a physical, digital, conceptual, or other kind of thing with some fixed aspects; entities may be real or imaginary.</a:t>
            </a:r>
            <a:r>
              <a:rPr lang="en-AU" sz="1600" dirty="0" smtClean="0"/>
              <a:t>” </a:t>
            </a:r>
            <a:br>
              <a:rPr lang="en-AU" sz="1600" dirty="0" smtClean="0"/>
            </a:br>
            <a:r>
              <a:rPr lang="en-AU" sz="1600" dirty="0" smtClean="0"/>
              <a:t>(PROV DM)</a:t>
            </a:r>
            <a:endParaRPr lang="en-AU" sz="16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 bwMode="auto">
          <a:xfrm>
            <a:off x="2800509" y="3230505"/>
            <a:ext cx="3600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5330201"/>
      </p:ext>
    </p:extLst>
  </p:cSld>
  <p:clrMapOvr>
    <a:masterClrMapping/>
  </p:clrMapOvr>
</p:sld>
</file>

<file path=ppt/theme/theme1.xml><?xml version="1.0" encoding="utf-8"?>
<a:theme xmlns:a="http://schemas.openxmlformats.org/drawingml/2006/main" name="GA White Bkgd">
  <a:themeElements>
    <a:clrScheme name="GA Conclus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 Conclusion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Conclus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A Blue Pages">
  <a:themeElements>
    <a:clrScheme name="GA Blue Pages 13">
      <a:dk1>
        <a:srgbClr val="4D4D4F"/>
      </a:dk1>
      <a:lt1>
        <a:srgbClr val="FFFFFF"/>
      </a:lt1>
      <a:dk2>
        <a:srgbClr val="267485"/>
      </a:dk2>
      <a:lt2>
        <a:srgbClr val="808080"/>
      </a:lt2>
      <a:accent1>
        <a:srgbClr val="A0D7E4"/>
      </a:accent1>
      <a:accent2>
        <a:srgbClr val="333399"/>
      </a:accent2>
      <a:accent3>
        <a:srgbClr val="FFFFFF"/>
      </a:accent3>
      <a:accent4>
        <a:srgbClr val="404042"/>
      </a:accent4>
      <a:accent5>
        <a:srgbClr val="CDE8EF"/>
      </a:accent5>
      <a:accent6>
        <a:srgbClr val="2D2D8A"/>
      </a:accent6>
      <a:hlink>
        <a:srgbClr val="0000FF"/>
      </a:hlink>
      <a:folHlink>
        <a:srgbClr val="99CC00"/>
      </a:folHlink>
    </a:clrScheme>
    <a:fontScheme name="GA Blue Pag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Blue Pag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3">
        <a:dk1>
          <a:srgbClr val="4D4D4F"/>
        </a:dk1>
        <a:lt1>
          <a:srgbClr val="FFFFFF"/>
        </a:lt1>
        <a:dk2>
          <a:srgbClr val="267485"/>
        </a:dk2>
        <a:lt2>
          <a:srgbClr val="808080"/>
        </a:lt2>
        <a:accent1>
          <a:srgbClr val="A0D7E4"/>
        </a:accent1>
        <a:accent2>
          <a:srgbClr val="333399"/>
        </a:accent2>
        <a:accent3>
          <a:srgbClr val="FFFFFF"/>
        </a:accent3>
        <a:accent4>
          <a:srgbClr val="404042"/>
        </a:accent4>
        <a:accent5>
          <a:srgbClr val="CDE8EF"/>
        </a:accent5>
        <a:accent6>
          <a:srgbClr val="2D2D8A"/>
        </a:accent6>
        <a:hlink>
          <a:srgbClr val="0000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 White Bkgd</Template>
  <TotalTime>1957</TotalTime>
  <Words>1060</Words>
  <Application>Microsoft Office PowerPoint</Application>
  <PresentationFormat>On-screen Show (4:3)</PresentationFormat>
  <Paragraphs>224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GA White Bkgd</vt:lpstr>
      <vt:lpstr>GA Blue Pages</vt:lpstr>
      <vt:lpstr>Agreeing about agreements:  modelling social contracts, people and data</vt:lpstr>
      <vt:lpstr>Motivation</vt:lpstr>
      <vt:lpstr>Aim</vt:lpstr>
      <vt:lpstr>Introduction</vt:lpstr>
      <vt:lpstr>Introduction – Agreements as a concept</vt:lpstr>
      <vt:lpstr>Background – Data Agreements in Australia</vt:lpstr>
      <vt:lpstr>Background – Data Agreements in Australia</vt:lpstr>
      <vt:lpstr>The Agreements Ontology</vt:lpstr>
      <vt:lpstr>Agreement is a Thing, an Entity</vt:lpstr>
      <vt:lpstr>Agreement is a Thing, an Entity</vt:lpstr>
      <vt:lpstr>Agreement is a Thing, an Entity</vt:lpstr>
      <vt:lpstr>Agreement class relationships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Example scenarios</vt:lpstr>
      <vt:lpstr>Conclusions</vt:lpstr>
      <vt:lpstr>Future work</vt:lpstr>
      <vt:lpstr>Thanks!</vt:lpstr>
      <vt:lpstr>Background - PROV</vt:lpstr>
    </vt:vector>
  </TitlesOfParts>
  <Company>Geoscience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Geoscience Australia</dc:creator>
  <cp:lastModifiedBy>PC User</cp:lastModifiedBy>
  <cp:revision>172</cp:revision>
  <dcterms:created xsi:type="dcterms:W3CDTF">2015-05-05T23:32:38Z</dcterms:created>
  <dcterms:modified xsi:type="dcterms:W3CDTF">2016-09-13T20:09:06Z</dcterms:modified>
</cp:coreProperties>
</file>