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5" r:id="rId6"/>
    <p:sldId id="260" r:id="rId7"/>
    <p:sldId id="286" r:id="rId8"/>
    <p:sldId id="288" r:id="rId9"/>
    <p:sldId id="262" r:id="rId10"/>
    <p:sldId id="263" r:id="rId11"/>
    <p:sldId id="264" r:id="rId12"/>
    <p:sldId id="265" r:id="rId13"/>
    <p:sldId id="269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91" autoAdjust="0"/>
  </p:normalViewPr>
  <p:slideViewPr>
    <p:cSldViewPr snapToGrid="0">
      <p:cViewPr varScale="1">
        <p:scale>
          <a:sx n="97" d="100"/>
          <a:sy n="97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A20A7-D488-4721-BA22-802FD90F4607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E6D4-D248-4264-95A8-233B5204A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9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0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1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9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01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0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5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7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50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1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6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44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6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09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9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4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93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1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6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7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2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4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B49-56A0-68E7-4D52-6A79DBA1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EB7C-853D-8612-60B3-01B17FCD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28AC-B691-6206-59D4-0870B3DC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fld id="{915677AB-648C-46A2-803A-DB6966629A5A}" type="datetimeFigureOut">
              <a:rPr lang="en-GB" smtClean="0"/>
              <a:pPr/>
              <a:t>30/01/2024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89C4-EE32-8212-4A5A-89251E2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F48C-2B52-6267-5720-66775F5A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fld id="{ED5AAC41-E25C-4EE3-BACD-CA272BAD12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0A7F-C2AD-1218-7B27-3F8F8DA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5E56-27E3-9CCA-FE5B-32A6BD43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9538-55B9-0384-47CF-49638EB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2C09-E8B6-5F63-8F2B-C6BADEA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C5F-9DE1-C118-9B9C-18830891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A0249-751B-D6F2-B2C9-531A267A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463F2-AEAB-AE1D-5EFD-5668F1C8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33E7-E9E9-4E9C-3B68-5C3D03F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AF4A-3629-EBBF-B050-15F4BB2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9EE3-0FC8-4A7B-099A-4AB10783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175-D576-88D3-B017-3327BAD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D21-95FD-D352-7031-403209BE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40AB-0F22-1922-5B10-65AB7C2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F37B-6541-24FA-2E4B-6BD9D8FF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3FD8-361F-3620-193A-3330C74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7B10-27F9-5C2A-C45D-121E16B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E60E-4021-190D-A3E1-8B63D3F2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6D98-1D2F-3DC3-D9A7-30939946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A5DB-6A90-4ADE-FA73-F969D644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84A3-EBA3-2B9C-0B8D-4195C2E9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C98-41A2-AF8E-6BCC-F194444C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E5A8-5225-4FA4-3136-5E135ECC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572C6-56D5-84D4-1494-0AD7748F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096C-B9AF-1652-C42D-2518D253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F5AA-231E-F0F7-5EB3-BB49C3A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E9A7-C7AE-69C9-F232-CE1617D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7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545B-134B-FD05-0F8C-9B544394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3950C-6C32-4F55-8759-8C641B02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BC5F-9228-8C3B-BD77-D7129D5B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681FD-5F65-C1CF-B85C-A91298445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0A3CC-213B-8544-52C8-9EDD9937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E52FE-BC65-02FE-7093-C8368959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6E2F1-4AB9-A7D5-08F3-E0297FE8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D63D8-3484-AA78-A7BF-D95E1A4A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D839-D05F-DA9F-C925-5D9CF69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D16AD-C22C-C962-BAD3-E4165FA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475B5-2004-9351-AAEA-99A2862F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64F23-6C23-1B3F-F1F7-3B101DBA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B5246-CBD2-D1A5-C82A-EF0738B6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AECEE-8E6A-0CE9-7496-B775055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C72B-7F40-332C-8BA8-D905A9F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A9B1-04B1-733A-43E7-DF755EF8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833C-CB83-FF62-6D2A-7C60AC90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E0A5-B559-98CD-9C66-AA79BE15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CA6C-2CF2-D6F6-F6C6-6908A697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AE0F-390A-87F7-BC12-4804583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EEDD-64D9-243A-B2CC-2B49EA4D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64-5E6E-A7EE-60C2-AD40CD0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215BC-7E9D-0E53-D831-A44E9605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F8B0-EFDD-0EDC-F311-0AD9FBB6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98B2-95D5-3D73-1454-965092DE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A8C7-F7FE-594A-EAFC-FD5D5F6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6E1B-8A4F-8B50-8D32-48A1673F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B4C7-4376-F6FC-59F4-53A879F0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FC29-18B3-BA54-E59F-2172311A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71E-25F9-8F4E-2C06-24275A6C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77AB-648C-46A2-803A-DB6966629A5A}" type="datetimeFigureOut">
              <a:rPr lang="en-GB" smtClean="0"/>
              <a:t>30/01/2024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E675-5CCD-1424-E991-DBC8F9F7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D5A-CDB6-C0E1-4F64-FADCD7B6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AC41-E25C-4EE3-BACD-CA272BAD12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982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State Machines</a:t>
            </a:r>
            <a:br>
              <a:rPr lang="en-IN" dirty="0"/>
            </a:br>
            <a:r>
              <a:rPr lang="en-IN" dirty="0"/>
              <a:t>&amp; Regular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Automata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Even Number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1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 err="1"/>
              <a:t>RegEx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59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748-008B-781D-3512-4EDD276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</a:t>
            </a:r>
            <a:r>
              <a:rPr lang="en-IN" dirty="0" err="1"/>
              <a:t>RegEx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DE86-DCE4-3487-E6AA-F9F4BED6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Blitz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1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Finite State Transducers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9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State Transducers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5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Video Game NPC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8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Video Game NPC – Add Bribery Mechanism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6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1D97-EFBD-B879-0A49-3E690638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7474-893A-9DD1-4A0C-6343C487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86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7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State Machines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4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648-D2A0-7C84-C483-77373AF1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DB3B-0947-8E4D-7C11-5470199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9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More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2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85C9-431D-F4CE-D761-C21EB659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Non-Deterministic FSA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3743-165E-D35A-57B7-1FB61FFF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8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97C-EE24-C867-B791-0B4EA07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of DFAs and NDFAs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10B1-D3AC-0E45-0F44-34ECDC2E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9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A44-D228-835D-D686-1C0F6DA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 of Regular Languages under the Regular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8FC5-0AAB-BF1D-D731-DD04915E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9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455F-3CFC-6EEF-6F36-E5A6129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Chains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F999-404E-441F-21F2-295EFCC9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9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3A7-0E1E-47C3-7333-EB9AEBAD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Non-Regular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76CA-4320-559A-5841-CD4FBAF2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34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0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B304-355B-5CA0-165E-D5536C4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4D6-1DC4-B29F-619D-7FCBB0F1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  <a:p>
            <a:r>
              <a:rPr lang="en-IN" dirty="0"/>
              <a:t>Terminology</a:t>
            </a:r>
          </a:p>
          <a:p>
            <a:r>
              <a:rPr lang="en-IN" dirty="0"/>
              <a:t>Finite Automata &amp; Regular Languages</a:t>
            </a:r>
            <a:endParaRPr lang="en-GB" dirty="0"/>
          </a:p>
          <a:p>
            <a:r>
              <a:rPr lang="en-GB" dirty="0" err="1"/>
              <a:t>RegEx</a:t>
            </a:r>
            <a:endParaRPr lang="en-GB" dirty="0"/>
          </a:p>
          <a:p>
            <a:r>
              <a:rPr lang="en-GB" dirty="0"/>
              <a:t>Finite State Transducers</a:t>
            </a:r>
          </a:p>
          <a:p>
            <a:r>
              <a:rPr lang="en-IN" dirty="0"/>
              <a:t>Modelling State Machines in Python</a:t>
            </a:r>
          </a:p>
          <a:p>
            <a:r>
              <a:rPr lang="en-IN" dirty="0" err="1"/>
              <a:t>RegEx</a:t>
            </a:r>
            <a:r>
              <a:rPr lang="en-IN" dirty="0"/>
              <a:t> in Python</a:t>
            </a:r>
          </a:p>
          <a:p>
            <a:r>
              <a:rPr lang="en-IN" dirty="0"/>
              <a:t>More Theory</a:t>
            </a:r>
          </a:p>
        </p:txBody>
      </p:sp>
    </p:spTree>
    <p:extLst>
      <p:ext uri="{BB962C8B-B14F-4D97-AF65-F5344CB8AC3E}">
        <p14:creationId xmlns:p14="http://schemas.microsoft.com/office/powerpoint/2010/main" val="39641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2E4-22FD-05FB-47AB-16952EAE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90DD-66CA-0229-BA71-9D4C3064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limiting your power is good!</a:t>
            </a:r>
          </a:p>
          <a:p>
            <a:r>
              <a:rPr lang="en-IN" dirty="0"/>
              <a:t>Many problems lend themselves to being modelled as state machines</a:t>
            </a:r>
          </a:p>
          <a:p>
            <a:pPr lvl="1"/>
            <a:r>
              <a:rPr lang="en-IN" dirty="0"/>
              <a:t>TCP/IP</a:t>
            </a:r>
          </a:p>
          <a:p>
            <a:pPr lvl="1"/>
            <a:r>
              <a:rPr lang="en-IN" dirty="0"/>
              <a:t>CPUs</a:t>
            </a:r>
            <a:endParaRPr lang="en-GB" dirty="0"/>
          </a:p>
          <a:p>
            <a:r>
              <a:rPr lang="en-GB" dirty="0"/>
              <a:t>Regexes, regexes, regexes!</a:t>
            </a:r>
          </a:p>
          <a:p>
            <a:r>
              <a:rPr lang="en-GB" dirty="0"/>
              <a:t>CS theory baby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te-machine representation of the TCP/IP request flow">
            <a:extLst>
              <a:ext uri="{FF2B5EF4-FFF2-40B4-BE49-F238E27FC236}">
                <a16:creationId xmlns:a16="http://schemas.microsoft.com/office/drawing/2014/main" id="{D1B9EBEB-5BB9-E9FE-E851-AEC2CEC23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84" y="330587"/>
            <a:ext cx="5007023" cy="5073292"/>
          </a:xfrm>
          <a:prstGeom prst="rect">
            <a:avLst/>
          </a:prstGeom>
        </p:spPr>
      </p:pic>
      <p:pic>
        <p:nvPicPr>
          <p:cNvPr id="7" name="Picture 6" descr="A state machine representation of how instruction flow proceeds in a CPU">
            <a:extLst>
              <a:ext uri="{FF2B5EF4-FFF2-40B4-BE49-F238E27FC236}">
                <a16:creationId xmlns:a16="http://schemas.microsoft.com/office/drawing/2014/main" id="{6B160E7C-1D43-86BC-8D5F-D5E083793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1" y="330587"/>
            <a:ext cx="6050504" cy="3690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12A0D-3B4F-79D3-7588-2DF381B95CE7}"/>
              </a:ext>
            </a:extLst>
          </p:cNvPr>
          <p:cNvSpPr txBox="1"/>
          <p:nvPr/>
        </p:nvSpPr>
        <p:spPr>
          <a:xfrm>
            <a:off x="566584" y="5469827"/>
            <a:ext cx="500702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TCP/IP</a:t>
            </a:r>
            <a:endParaRPr lang="en-GB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45CA4-4B28-87E1-9792-9095E5B24038}"/>
              </a:ext>
            </a:extLst>
          </p:cNvPr>
          <p:cNvSpPr txBox="1"/>
          <p:nvPr/>
        </p:nvSpPr>
        <p:spPr>
          <a:xfrm>
            <a:off x="5742061" y="4106642"/>
            <a:ext cx="60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1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Sets &amp; 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032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Sets: Collections of objects; order does not matter and repetition is 	meaningless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={1,2,2,3}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Sequences: Collections of objects; order matters and repetition is 	meaningful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≠(1,2,2,3)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032" y="1805961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Functions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Associate each object in a set (domain) to at most one object in another set 	(range)</a:t>
                </a:r>
              </a:p>
              <a:p>
                <a:r>
                  <a:rPr lang="en-IN" dirty="0"/>
                  <a:t>Two objects in the domain may be associated to the same object in the 	range</a:t>
                </a:r>
              </a:p>
              <a:p>
                <a:r>
                  <a:rPr lang="en-IN" dirty="0"/>
                  <a:t>An object in the domain may be associated to only one object in the range</a:t>
                </a:r>
              </a:p>
              <a:p>
                <a:r>
                  <a:rPr lang="en-IN" dirty="0"/>
                  <a:t>Not all objects in the range may be associate-to by an object in the domain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, is the notation for a function from (the set)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 (the set)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05961"/>
                <a:ext cx="10515600" cy="4351338"/>
              </a:xfrm>
              <a:blipFill>
                <a:blip r:embed="rId3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3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Strings &amp; Languages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528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String: Any sequence of characters drawn from a set of symbols (conventionally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Language: A non-empty set of strings</a:t>
                </a:r>
              </a:p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𝑎𝑏𝑐𝑑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𝑎𝑐𝑐𝑐𝑑𝑏𝑎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, are all strings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/>
                  <a:t> is the empty string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𝑎𝑏𝑐𝑑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𝑎𝑏𝑏𝑐𝑐𝑑𝑑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𝑐𝑐𝑐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are examples 	of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528" y="1805961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32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Finite Automata</a:t>
            </a:r>
            <a:br>
              <a:rPr lang="en-IN" dirty="0"/>
            </a:br>
            <a:r>
              <a:rPr lang="en-IN" dirty="0"/>
              <a:t>&amp; Regular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387</Words>
  <Application>Microsoft Office PowerPoint</Application>
  <PresentationFormat>Widescreen</PresentationFormat>
  <Paragraphs>89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EB Garamond</vt:lpstr>
      <vt:lpstr>Office Theme</vt:lpstr>
      <vt:lpstr>State Machines &amp; Regular Expressions</vt:lpstr>
      <vt:lpstr>Introduction</vt:lpstr>
      <vt:lpstr>Outline</vt:lpstr>
      <vt:lpstr>Motivation</vt:lpstr>
      <vt:lpstr>PowerPoint Presentation</vt:lpstr>
      <vt:lpstr>Terminology: Sets &amp; Sequences</vt:lpstr>
      <vt:lpstr>Terminology: Functions</vt:lpstr>
      <vt:lpstr>Terminology: Strings &amp; Languages</vt:lpstr>
      <vt:lpstr>Finite Automata &amp; Regular Languages</vt:lpstr>
      <vt:lpstr>Finite Automata</vt:lpstr>
      <vt:lpstr>Example: Even Number</vt:lpstr>
      <vt:lpstr>Regular Languages</vt:lpstr>
      <vt:lpstr>RegEx</vt:lpstr>
      <vt:lpstr>What is a RegEx</vt:lpstr>
      <vt:lpstr>RegEx Blitz</vt:lpstr>
      <vt:lpstr>Finite State Transducers</vt:lpstr>
      <vt:lpstr>Finite State Transducers</vt:lpstr>
      <vt:lpstr>Example: Video Game NPC</vt:lpstr>
      <vt:lpstr>Exercise: Video Game NPC – Add Bribery Mechanism</vt:lpstr>
      <vt:lpstr>Applications</vt:lpstr>
      <vt:lpstr>Modelling State Machines in Python</vt:lpstr>
      <vt:lpstr>RegEx in Python</vt:lpstr>
      <vt:lpstr>More Theory</vt:lpstr>
      <vt:lpstr>Non-Deterministic FSA</vt:lpstr>
      <vt:lpstr>Equivalence of DFAs and NDFAs</vt:lpstr>
      <vt:lpstr>Closure of Regular Languages under the Regular Operations</vt:lpstr>
      <vt:lpstr>Markov Chains</vt:lpstr>
      <vt:lpstr>Non-Regular Languages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Machines &amp; Regular Expressions</dc:title>
  <dc:creator>Zaraksh Rahman</dc:creator>
  <cp:lastModifiedBy>Zaraksh Rahman</cp:lastModifiedBy>
  <cp:revision>6</cp:revision>
  <dcterms:created xsi:type="dcterms:W3CDTF">2024-01-24T20:15:34Z</dcterms:created>
  <dcterms:modified xsi:type="dcterms:W3CDTF">2024-01-30T15:17:10Z</dcterms:modified>
</cp:coreProperties>
</file>