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85" r:id="rId6"/>
    <p:sldId id="260" r:id="rId7"/>
    <p:sldId id="286" r:id="rId8"/>
    <p:sldId id="288" r:id="rId9"/>
    <p:sldId id="262" r:id="rId10"/>
    <p:sldId id="263" r:id="rId11"/>
    <p:sldId id="264" r:id="rId12"/>
    <p:sldId id="290" r:id="rId13"/>
    <p:sldId id="291" r:id="rId14"/>
    <p:sldId id="289" r:id="rId15"/>
    <p:sldId id="295" r:id="rId16"/>
    <p:sldId id="292" r:id="rId17"/>
    <p:sldId id="296" r:id="rId18"/>
    <p:sldId id="293" r:id="rId19"/>
    <p:sldId id="265" r:id="rId20"/>
    <p:sldId id="304" r:id="rId21"/>
    <p:sldId id="269" r:id="rId22"/>
    <p:sldId id="267" r:id="rId23"/>
    <p:sldId id="268" r:id="rId24"/>
    <p:sldId id="270" r:id="rId25"/>
    <p:sldId id="271" r:id="rId26"/>
    <p:sldId id="298" r:id="rId27"/>
    <p:sldId id="297" r:id="rId28"/>
    <p:sldId id="272" r:id="rId29"/>
    <p:sldId id="273" r:id="rId30"/>
    <p:sldId id="274" r:id="rId31"/>
    <p:sldId id="275" r:id="rId32"/>
    <p:sldId id="276" r:id="rId33"/>
    <p:sldId id="294" r:id="rId34"/>
    <p:sldId id="277" r:id="rId35"/>
    <p:sldId id="278" r:id="rId36"/>
    <p:sldId id="280" r:id="rId37"/>
    <p:sldId id="299" r:id="rId38"/>
    <p:sldId id="300" r:id="rId39"/>
    <p:sldId id="301" r:id="rId40"/>
    <p:sldId id="281" r:id="rId41"/>
    <p:sldId id="282" r:id="rId42"/>
    <p:sldId id="302" r:id="rId43"/>
    <p:sldId id="303" r:id="rId44"/>
    <p:sldId id="3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6391" autoAdjust="0"/>
  </p:normalViewPr>
  <p:slideViewPr>
    <p:cSldViewPr snapToGrid="0">
      <p:cViewPr varScale="1">
        <p:scale>
          <a:sx n="97" d="100"/>
          <a:sy n="97" d="100"/>
        </p:scale>
        <p:origin x="312" y="96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A20A7-D488-4721-BA22-802FD90F4607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E6D4-D248-4264-95A8-233B5204A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9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0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81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9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7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57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35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C15B1-5417-C992-8012-70CA436C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DBE4D-A39B-3E0F-7A52-947E97616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2701C-AB4B-8061-4AC6-9AF7DB84E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0FF59-C6FB-8FA6-2A93-E4E8B5801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26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76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163BF-C331-81BE-DF4D-FCF2714D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6F7BA-7CB0-3B24-4330-0FB0A01EC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E60FC-0134-67D3-47E6-FF5B01CA7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16B3-8DCB-F17A-E6BD-9FE808B86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15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950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0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61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A3D1-0B9F-BB21-2F39-EB7E0CA4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D44D9-F506-DB3A-E267-573DC71FC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6E699-C41A-5473-F270-ACEE36544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85017-ED4A-45B2-0DD2-A906F2833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2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07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59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1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77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5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BBEE-E9A5-F88F-E846-F668F75EE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CCFB2-D138-FE0C-D89C-4AD778FB7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0BC9F-243F-B8BA-F428-0C24FC841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4D8A-6FFD-9CC4-62C1-F59039B4B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56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ADED-2DB2-30AF-22A8-EFC5C8823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5CF87-8390-84CD-5F0F-E92B4DE7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95C32-263D-E7DA-1420-0A0C1430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5A590-55E6-B33C-2FC7-F1705C6CD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7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19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8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13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44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64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09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DFF23-34A9-1F26-ED14-3D966F138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E2D35A-2D72-70AD-2E09-DFC324BAA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F0891-6ABD-FEB2-7553-DFBBBD17C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1B5DE-0C6B-8528-F3CF-5CD1488F8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77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99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4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6B3DF-7FB2-8435-BA5C-0B0BA45CA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7BE2F6-AB87-FAC5-C8AD-95C659F74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D93F2-AE71-7054-03D1-037959997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E573-D7CE-E5DD-2B5B-1D8241945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065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6DB6-66DF-BC10-9682-7C619117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D8785-E6FA-7928-8112-472241CFC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77D61-0C2A-7D17-78C7-E8DE66955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3D22-B772-FDF6-65AA-990D25762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3257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7053C-3235-C2DB-F6EA-80EA10FE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8C404-D950-9E9F-4128-81A633B4F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6B894-B80F-A2C3-D325-DA9F8BD40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C590A-BA9F-CAF7-5A81-690C475E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1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61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594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417B-6703-E94C-DA5A-22FABFF5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2A6BC-F81C-D994-29C0-E36F05AC8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9870A-1478-5312-1FE6-E0C592F1C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7B02-C374-FC59-7BF2-6D181A757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5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7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2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4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6D4-D248-4264-95A8-233B5204A7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0B49-56A0-68E7-4D52-6A79DBA1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9EB7C-853D-8612-60B3-01B17FCD1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28AC-B691-6206-59D4-0870B3DC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fld id="{915677AB-648C-46A2-803A-DB6966629A5A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89C4-EE32-8212-4A5A-89251E21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F48C-2B52-6267-5720-66775F5A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fld id="{ED5AAC41-E25C-4EE3-BACD-CA272BAD12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0A7F-C2AD-1218-7B27-3F8F8DA2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5E56-27E3-9CCA-FE5B-32A6BD43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9538-55B9-0384-47CF-49638EBF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2C09-E8B6-5F63-8F2B-C6BADEA8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DC5F-9DE1-C118-9B9C-18830891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3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A0249-751B-D6F2-B2C9-531A267AD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463F2-AEAB-AE1D-5EFD-5668F1C86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33E7-E9E9-4E9C-3B68-5C3D03F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AF4A-3629-EBBF-B050-15F4BB2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9EE3-0FC8-4A7B-099A-4AB10783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D175-D576-88D3-B017-3327BAD2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CD21-95FD-D352-7031-403209BE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40AB-0F22-1922-5B10-65AB7C2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F37B-6541-24FA-2E4B-6BD9D8FF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3FD8-361F-3620-193A-3330C74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1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7B10-27F9-5C2A-C45D-121E16B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E60E-4021-190D-A3E1-8B63D3F2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6D98-1D2F-3DC3-D9A7-30939946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A5DB-6A90-4ADE-FA73-F969D644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84A3-EBA3-2B9C-0B8D-4195C2E9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5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C98-41A2-AF8E-6BCC-F194444C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E5A8-5225-4FA4-3136-5E135ECC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572C6-56D5-84D4-1494-0AD7748F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096C-B9AF-1652-C42D-2518D253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F5AA-231E-F0F7-5EB3-BB49C3AE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BE9A7-C7AE-69C9-F232-CE1617D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7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545B-134B-FD05-0F8C-9B544394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3950C-6C32-4F55-8759-8C641B02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2BC5F-9228-8C3B-BD77-D7129D5B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681FD-5F65-C1CF-B85C-A91298445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0A3CC-213B-8544-52C8-9EDD99373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E52FE-BC65-02FE-7093-C8368959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6E2F1-4AB9-A7D5-08F3-E0297FE8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D63D8-3484-AA78-A7BF-D95E1A4A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D839-D05F-DA9F-C925-5D9CF69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D16AD-C22C-C962-BAD3-E4165FA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475B5-2004-9351-AAEA-99A2862F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64F23-6C23-1B3F-F1F7-3B101DBA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B5246-CBD2-D1A5-C82A-EF0738B6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AECEE-8E6A-0CE9-7496-B7750553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C72B-7F40-332C-8BA8-D905A9F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A9B1-04B1-733A-43E7-DF755EF8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833C-CB83-FF62-6D2A-7C60AC90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E0A5-B559-98CD-9C66-AA79BE15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CA6C-2CF2-D6F6-F6C6-6908A697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9AE0F-390A-87F7-BC12-4804583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EEDD-64D9-243A-B2CC-2B49EA4D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A64-5E6E-A7EE-60C2-AD40CD0C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215BC-7E9D-0E53-D831-A44E9605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F8B0-EFDD-0EDC-F311-0AD9FBB6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98B2-95D5-3D73-1454-965092DE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7AB-648C-46A2-803A-DB6966629A5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9A8C7-F7FE-594A-EAFC-FD5D5F6C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6E1B-8A4F-8B50-8D32-48A1673F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AC41-E25C-4EE3-BACD-CA272BAD1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B4C7-4376-F6FC-59F4-53A879F0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EFC29-18B3-BA54-E59F-2172311A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C71E-25F9-8F4E-2C06-24275A6C1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77AB-648C-46A2-803A-DB6966629A5A}" type="datetimeFigureOut">
              <a:rPr lang="en-GB" smtClean="0"/>
              <a:t>06/02/2024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E675-5CCD-1424-E991-DBC8F9F7D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3D5A-CDB6-C0E1-4F64-FADCD7B6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AC41-E25C-4EE3-BACD-CA272BAD12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982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stheory.stackexchange.com/a/1481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State Machines</a:t>
            </a:r>
            <a:br>
              <a:rPr lang="en-IN" dirty="0"/>
            </a:br>
            <a:r>
              <a:rPr lang="en-IN" dirty="0"/>
              <a:t>&amp; Regular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8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Automata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limited form of computation</a:t>
            </a:r>
          </a:p>
          <a:p>
            <a:r>
              <a:rPr lang="en-IN" dirty="0"/>
              <a:t>Models computation that takes </a:t>
            </a:r>
            <a:r>
              <a:rPr lang="en-IN" i="1" dirty="0"/>
              <a:t>constant</a:t>
            </a:r>
            <a:r>
              <a:rPr lang="en-IN" dirty="0"/>
              <a:t> memory</a:t>
            </a:r>
          </a:p>
          <a:p>
            <a:r>
              <a:rPr lang="en-IN" dirty="0"/>
              <a:t>States</a:t>
            </a:r>
          </a:p>
          <a:p>
            <a:pPr lvl="1"/>
            <a:r>
              <a:rPr lang="en-IN" dirty="0"/>
              <a:t>Initial state</a:t>
            </a:r>
          </a:p>
          <a:p>
            <a:pPr lvl="1"/>
            <a:r>
              <a:rPr lang="en-IN" dirty="0"/>
              <a:t>Final state(s)</a:t>
            </a:r>
          </a:p>
          <a:p>
            <a:r>
              <a:rPr lang="en-IN" dirty="0"/>
              <a:t>Alphabet</a:t>
            </a:r>
          </a:p>
          <a:p>
            <a:r>
              <a:rPr lang="en-IN" dirty="0"/>
              <a:t>Transitions</a:t>
            </a:r>
          </a:p>
          <a:p>
            <a:r>
              <a:rPr lang="en-IN" dirty="0"/>
              <a:t>What does it mean for a </a:t>
            </a:r>
            <a:r>
              <a:rPr lang="en-IN" i="1" dirty="0"/>
              <a:t>finite automaton</a:t>
            </a:r>
            <a:r>
              <a:rPr lang="en-IN" dirty="0"/>
              <a:t> to compute?</a:t>
            </a:r>
          </a:p>
        </p:txBody>
      </p:sp>
    </p:spTree>
    <p:extLst>
      <p:ext uri="{BB962C8B-B14F-4D97-AF65-F5344CB8AC3E}">
        <p14:creationId xmlns:p14="http://schemas.microsoft.com/office/powerpoint/2010/main" val="7717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Intuitive Definition</a:t>
            </a:r>
            <a:endParaRPr lang="en-GB" dirty="0"/>
          </a:p>
        </p:txBody>
      </p:sp>
      <p:pic>
        <p:nvPicPr>
          <p:cNvPr id="17" name="Content Placeholder 16" descr="A diagram of a change&#10;&#10;Description automatically generated">
            <a:extLst>
              <a:ext uri="{FF2B5EF4-FFF2-40B4-BE49-F238E27FC236}">
                <a16:creationId xmlns:a16="http://schemas.microsoft.com/office/drawing/2014/main" id="{2AC8B5FB-2BF2-551C-0245-C4A72BEBE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825625"/>
            <a:ext cx="5801784" cy="4351338"/>
          </a:xfrm>
        </p:spPr>
      </p:pic>
      <p:pic>
        <p:nvPicPr>
          <p:cNvPr id="19" name="Picture 18" descr="A red and silver gumball machine&#10;&#10;Description automatically generated">
            <a:extLst>
              <a:ext uri="{FF2B5EF4-FFF2-40B4-BE49-F238E27FC236}">
                <a16:creationId xmlns:a16="http://schemas.microsoft.com/office/drawing/2014/main" id="{36AB38D0-BAFC-4F7C-3898-C4ABC3568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84" y="1569244"/>
            <a:ext cx="48641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1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6E37A-BB9F-1DF5-1143-297DB37E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2658"/>
                <a:ext cx="10515600" cy="481780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a </a:t>
                </a:r>
                <a:r>
                  <a:rPr lang="en-GB" u="sng" dirty="0"/>
                  <a:t>finite</a:t>
                </a:r>
                <a:r>
                  <a:rPr lang="en-GB" dirty="0"/>
                  <a:t> state automaton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dirty="0"/>
                  <a:t> – Alphabet / set of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– (non-empty , </a:t>
                </a:r>
                <a:r>
                  <a:rPr lang="en-GB" u="sng" dirty="0"/>
                  <a:t>finite</a:t>
                </a:r>
                <a:r>
                  <a:rPr lang="en-GB" dirty="0"/>
                  <a:t>) set of 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-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dirty="0"/>
                  <a:t> – set of accepting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– transition function</a:t>
                </a:r>
              </a:p>
              <a:p>
                <a:r>
                  <a:rPr lang="en-GB" dirty="0"/>
                  <a:t>Computation is defined in terms of strings that a machine </a:t>
                </a:r>
                <a:r>
                  <a:rPr lang="en-GB" u="sng" dirty="0"/>
                  <a:t>accepts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</a:t>
                </a:r>
                <a:r>
                  <a:rPr lang="en-GB" u="sng" dirty="0"/>
                  <a:t>accepts</a:t>
                </a:r>
                <a:r>
                  <a:rPr lang="en-GB" dirty="0"/>
                  <a:t> 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if a sequence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exists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is said to accept a language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if it accepts all strings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6E37A-BB9F-1DF5-1143-297DB37E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2658"/>
                <a:ext cx="10515600" cy="4817807"/>
              </a:xfrm>
              <a:blipFill>
                <a:blip r:embed="rId3"/>
                <a:stretch>
                  <a:fillRect l="-928" t="-633" b="-20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6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makes an FSA </a:t>
            </a:r>
            <a:r>
              <a:rPr lang="en-IN" i="1" dirty="0"/>
              <a:t>finite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a finite automata do?</a:t>
            </a:r>
          </a:p>
          <a:p>
            <a:pPr lvl="1"/>
            <a:r>
              <a:rPr lang="en-US" dirty="0"/>
              <a:t>Where am I? (current state)</a:t>
            </a:r>
          </a:p>
          <a:p>
            <a:pPr lvl="1"/>
            <a:r>
              <a:rPr lang="en-US" dirty="0"/>
              <a:t>What just happened? (input)</a:t>
            </a:r>
          </a:p>
          <a:p>
            <a:r>
              <a:rPr lang="en-US" dirty="0"/>
              <a:t>Specifically, it cannot —</a:t>
            </a:r>
          </a:p>
          <a:p>
            <a:pPr lvl="1"/>
            <a:r>
              <a:rPr lang="en-US" dirty="0"/>
              <a:t>Choose inconsistently</a:t>
            </a:r>
          </a:p>
          <a:p>
            <a:pPr lvl="1"/>
            <a:r>
              <a:rPr lang="en-US" dirty="0"/>
              <a:t>Decide "at runtime" where to transition</a:t>
            </a:r>
          </a:p>
          <a:p>
            <a:pPr lvl="1"/>
            <a:r>
              <a:rPr lang="en-US" dirty="0"/>
              <a:t>"Remember" previous input</a:t>
            </a:r>
          </a:p>
          <a:p>
            <a:pPr lvl="1"/>
            <a:r>
              <a:rPr lang="en-US" dirty="0"/>
              <a:t>Know if/when the end of the input is coming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Even Number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1031875"/>
          </a:xfrm>
        </p:spPr>
        <p:txBody>
          <a:bodyPr>
            <a:normAutofit/>
          </a:bodyPr>
          <a:lstStyle/>
          <a:p>
            <a:r>
              <a:rPr lang="en-IN" dirty="0"/>
              <a:t>A state machine that recognizes when a binary string represents an even 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78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A0955-489B-18BA-8CAD-F14907059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7CB8-258E-7A00-F596-2649D92E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Even Number</a:t>
            </a:r>
            <a:endParaRPr lang="en-GB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3159299E-6A89-8913-068A-F08BEC292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2133600"/>
            <a:ext cx="6276975" cy="43053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4CE5F2-6C1C-52F2-C983-23790639BD51}"/>
              </a:ext>
            </a:extLst>
          </p:cNvPr>
          <p:cNvSpPr txBox="1">
            <a:spLocks/>
          </p:cNvSpPr>
          <p:nvPr/>
        </p:nvSpPr>
        <p:spPr>
          <a:xfrm>
            <a:off x="838200" y="1495425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 state machine that recognizes when a binary string represents an even 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9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</a:t>
            </a:r>
            <a:r>
              <a:rPr lang="en-IN" i="1" dirty="0"/>
              <a:t>must</a:t>
            </a:r>
            <a:r>
              <a:rPr lang="en-IN" dirty="0"/>
              <a:t> be start state</a:t>
            </a:r>
          </a:p>
          <a:p>
            <a:r>
              <a:rPr lang="en-IN" dirty="0"/>
              <a:t>Each state must have an arrow going out of it for each symbol in the alphabet</a:t>
            </a:r>
          </a:p>
          <a:p>
            <a:r>
              <a:rPr lang="en-IN" dirty="0"/>
              <a:t>There may or may not be an accept state (although, not having one is not very useful)</a:t>
            </a:r>
          </a:p>
          <a:p>
            <a:r>
              <a:rPr lang="en-IN" dirty="0"/>
              <a:t>Each state can have at most one outgoing arrow for each symbol in the alphabet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25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3D960-E8E3-DB36-5710-36728E8F2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0D85-F9A0-3747-E171-599A2E20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Even Binary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694CE-9F05-E1A4-3CBD-A26F62C44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Design a state machine that checks if a binary number has an even number of ones.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Hint: You do not need the machine to </a:t>
                </a:r>
                <a:r>
                  <a:rPr lang="en-GB" i="1" dirty="0"/>
                  <a:t>count</a:t>
                </a:r>
                <a:r>
                  <a:rPr lang="en-GB" dirty="0"/>
                  <a:t> how many ones there are in the string, just whether or not it has an even number of 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694CE-9F05-E1A4-3CBD-A26F62C44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9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Languages recognized by a finite automaton</a:t>
            </a:r>
          </a:p>
          <a:p>
            <a:r>
              <a:rPr lang="en-IN" dirty="0"/>
              <a:t>What does it mean for a language to be recognized by an automaton</a:t>
            </a:r>
          </a:p>
          <a:p>
            <a:r>
              <a:rPr lang="en-IN" i="1" dirty="0"/>
              <a:t>Equivalent</a:t>
            </a:r>
            <a:r>
              <a:rPr lang="en-IN" dirty="0"/>
              <a:t> to finite automata</a:t>
            </a:r>
          </a:p>
          <a:p>
            <a:pPr lvl="1"/>
            <a:r>
              <a:rPr lang="en-GB" dirty="0"/>
              <a:t>One-to-one correspondence</a:t>
            </a:r>
          </a:p>
          <a:p>
            <a:r>
              <a:rPr lang="en-GB" dirty="0"/>
              <a:t>What makes a regular language </a:t>
            </a:r>
            <a:r>
              <a:rPr lang="en-GB" i="1" dirty="0"/>
              <a:t>regular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Exactly what makes a finite automaton </a:t>
            </a:r>
            <a:r>
              <a:rPr lang="en-GB" i="1" dirty="0"/>
              <a:t>finite</a:t>
            </a:r>
          </a:p>
        </p:txBody>
      </p:sp>
    </p:spTree>
    <p:extLst>
      <p:ext uri="{BB962C8B-B14F-4D97-AF65-F5344CB8AC3E}">
        <p14:creationId xmlns:p14="http://schemas.microsoft.com/office/powerpoint/2010/main" val="152975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4FE-2A84-272A-F5C8-CC8F34A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37A-BB9F-1DF5-1143-297DB37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algebra for regular languages</a:t>
            </a:r>
          </a:p>
          <a:p>
            <a:r>
              <a:rPr lang="en-IN" dirty="0"/>
              <a:t>The regular operations –</a:t>
            </a:r>
          </a:p>
          <a:p>
            <a:pPr lvl="1"/>
            <a:r>
              <a:rPr lang="en-IN" dirty="0"/>
              <a:t>Union</a:t>
            </a:r>
          </a:p>
          <a:p>
            <a:pPr lvl="1"/>
            <a:r>
              <a:rPr lang="en-IN" dirty="0"/>
              <a:t>Kleene Star</a:t>
            </a:r>
          </a:p>
          <a:p>
            <a:pPr lvl="1"/>
            <a:r>
              <a:rPr lang="en-IN" dirty="0"/>
              <a:t>Concatenation</a:t>
            </a:r>
          </a:p>
          <a:p>
            <a:r>
              <a:rPr lang="en-IN" dirty="0"/>
              <a:t>Construct bigger regular languages from smaller regular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41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1D97-EFBD-B879-0A49-3E690638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7474-893A-9DD1-4A0C-6343C487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 i="1" dirty="0"/>
              <a:t>is</a:t>
            </a:r>
            <a:r>
              <a:rPr lang="en-IN" dirty="0"/>
              <a:t> a computer? What does it </a:t>
            </a:r>
            <a:r>
              <a:rPr lang="en-IN" i="1" dirty="0"/>
              <a:t>mean</a:t>
            </a:r>
            <a:r>
              <a:rPr lang="en-IN" dirty="0"/>
              <a:t> to compute?</a:t>
            </a:r>
          </a:p>
          <a:p>
            <a:r>
              <a:rPr lang="en-IN" dirty="0"/>
              <a:t>How do we talk about computation in a </a:t>
            </a:r>
            <a:r>
              <a:rPr lang="en-IN" i="1" dirty="0"/>
              <a:t>grounded</a:t>
            </a:r>
            <a:r>
              <a:rPr lang="en-IN" dirty="0"/>
              <a:t> manner</a:t>
            </a:r>
          </a:p>
          <a:p>
            <a:pPr lvl="1"/>
            <a:r>
              <a:rPr lang="en-IN" dirty="0"/>
              <a:t>i.e., unambiguous and rigorously defined</a:t>
            </a:r>
          </a:p>
          <a:p>
            <a:r>
              <a:rPr lang="en-GB" dirty="0"/>
              <a:t>What is a model of a computer? What are the different models of 	computation</a:t>
            </a:r>
          </a:p>
          <a:p>
            <a:r>
              <a:rPr lang="en-GB" dirty="0"/>
              <a:t>Why would we choose one model of computation over another?</a:t>
            </a:r>
          </a:p>
        </p:txBody>
      </p:sp>
    </p:spTree>
    <p:extLst>
      <p:ext uri="{BB962C8B-B14F-4D97-AF65-F5344CB8AC3E}">
        <p14:creationId xmlns:p14="http://schemas.microsoft.com/office/powerpoint/2010/main" val="186586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64833-3199-571D-F106-8DEB41FAB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73AA-7AD9-24F4-F64D-A396AE77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BB21-A3E4-4519-DF09-17AA0752B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is a regular expression if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are other regular expressions)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Ø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BB21-A3E4-4519-DF09-17AA0752B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27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 err="1"/>
              <a:t>RegEx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59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748-008B-781D-3512-4EDD276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</a:t>
            </a:r>
            <a:r>
              <a:rPr lang="en-IN" dirty="0" err="1"/>
              <a:t>RegEx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DE86-DCE4-3487-E6AA-F9F4BED6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most useful things FSAs do is recognize patterns in strings</a:t>
            </a:r>
          </a:p>
          <a:p>
            <a:pPr lvl="1"/>
            <a:r>
              <a:rPr lang="en-IN" dirty="0"/>
              <a:t>This is almost a literal programming equivalent of </a:t>
            </a:r>
            <a:r>
              <a:rPr lang="en-IN" i="1" dirty="0"/>
              <a:t>language recognition</a:t>
            </a:r>
          </a:p>
          <a:p>
            <a:r>
              <a:rPr lang="en-IN" dirty="0" err="1"/>
              <a:t>RegEx</a:t>
            </a:r>
            <a:r>
              <a:rPr lang="en-IN" dirty="0"/>
              <a:t> evolved out of regular expressions, but have diverged significantly since</a:t>
            </a:r>
          </a:p>
          <a:p>
            <a:pPr lvl="1"/>
            <a:r>
              <a:rPr lang="en-IN" dirty="0"/>
              <a:t>Most common implementations can recognize more than just regular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08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RegEx</a:t>
            </a:r>
            <a:r>
              <a:rPr lang="en-IN" dirty="0"/>
              <a:t> Blitz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Strings (.)</a:t>
            </a:r>
          </a:p>
          <a:p>
            <a:r>
              <a:rPr lang="en-GB" dirty="0"/>
              <a:t>Character Classes ([], ^)</a:t>
            </a:r>
          </a:p>
          <a:p>
            <a:r>
              <a:rPr lang="en-GB" dirty="0"/>
              <a:t>Repetition (?, *, +, {n}, {n,},{,m},{</a:t>
            </a:r>
            <a:r>
              <a:rPr lang="en-GB" dirty="0" err="1"/>
              <a:t>n,m</a:t>
            </a:r>
            <a:r>
              <a:rPr lang="en-GB" dirty="0"/>
              <a:t>})</a:t>
            </a:r>
          </a:p>
          <a:p>
            <a:r>
              <a:rPr lang="en-GB" dirty="0"/>
              <a:t>Pre-defined character classes (\d, \D, \s, \S, \w, \W)</a:t>
            </a:r>
          </a:p>
          <a:p>
            <a:r>
              <a:rPr lang="en-GB" dirty="0"/>
              <a:t>The Regular Operations (concatenation, alternation)</a:t>
            </a:r>
          </a:p>
          <a:p>
            <a:r>
              <a:rPr lang="en-GB" dirty="0"/>
              <a:t>Anchors (^,$)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1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Finite State Transducers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9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State Transducers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Finite automata with a notion of "output"</a:t>
            </a:r>
          </a:p>
          <a:p>
            <a:r>
              <a:rPr lang="en-US" dirty="0"/>
              <a:t>What does it mean for a transducer to compute?</a:t>
            </a:r>
          </a:p>
          <a:p>
            <a:pPr lvl="1"/>
            <a:r>
              <a:rPr lang="en-US" dirty="0"/>
              <a:t>Transducers establish relations between sets of strings (languages)</a:t>
            </a:r>
          </a:p>
          <a:p>
            <a:r>
              <a:rPr lang="en-US" dirty="0"/>
              <a:t> Formal definition</a:t>
            </a:r>
          </a:p>
          <a:p>
            <a:r>
              <a:rPr lang="en-US" dirty="0"/>
              <a:t> Applications</a:t>
            </a:r>
          </a:p>
          <a:p>
            <a:pPr lvl="1"/>
            <a:r>
              <a:rPr lang="en-US" dirty="0"/>
              <a:t>Mostly computational linguistic</a:t>
            </a:r>
          </a:p>
          <a:p>
            <a:pPr lvl="1"/>
            <a:r>
              <a:rPr lang="en-US" dirty="0"/>
              <a:t>Compilers - </a:t>
            </a:r>
            <a:r>
              <a:rPr lang="en-US" dirty="0" err="1"/>
              <a:t>lexing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85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0C623-32D5-EF4A-55F8-D6FB9625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B272-EFE9-5144-7E58-0A69027D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5F499-2560-3689-0FA6-69A0FCC51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a finite state transducer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dirty="0"/>
                  <a:t> –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/>
                  <a:t> – Output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– (non-empty, finite) set of 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-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/>
                  <a:t> – transition function</a:t>
                </a:r>
              </a:p>
              <a:p>
                <a:r>
                  <a:rPr lang="en-GB" dirty="0"/>
                  <a:t>Computation is repeated application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to a sequence of symbols, from a starting state, to generate an output string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5F499-2560-3689-0FA6-69A0FCC51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94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ED85F-8719-9D5E-A8CD-EBA5442CF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AFEC-7AC0-04E9-6D0C-07C535C5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this do?</a:t>
            </a:r>
            <a:endParaRPr lang="en-GB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101A10D4-F7FF-86BA-78E1-B5A216C30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t="20100" r="20100" b="18300"/>
          <a:stretch/>
        </p:blipFill>
        <p:spPr>
          <a:xfrm>
            <a:off x="3076575" y="1865313"/>
            <a:ext cx="5867400" cy="4400550"/>
          </a:xfrm>
        </p:spPr>
      </p:pic>
    </p:spTree>
    <p:extLst>
      <p:ext uri="{BB962C8B-B14F-4D97-AF65-F5344CB8AC3E}">
        <p14:creationId xmlns:p14="http://schemas.microsoft.com/office/powerpoint/2010/main" val="276377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Video Game NPC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D70A1-221B-F82D-1BAB-599911A77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finite state transducer that models a video game NPC for a turn based game. The scenario - the player is an adventurer and the NPC is a castle guard.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𝑇𝐴𝐿𝐾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𝐴𝑇𝑇𝐴𝐶𝐾</m:t>
                        </m:r>
                      </m:e>
                    </m:d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𝑇𝐴𝐿𝐾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𝐴𝑇𝑇𝐴𝐶𝐾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D70A1-221B-F82D-1BAB-599911A77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8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Video Game NPC – Add Bribery Mechanism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D70A1-221B-F82D-1BAB-599911A77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9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a bribery mechanism to the guard –</a:t>
                </a:r>
              </a:p>
              <a:p>
                <a:r>
                  <a:rPr lang="en-US" dirty="0"/>
                  <a:t>When bribed, the guard should --</a:t>
                </a:r>
              </a:p>
              <a:p>
                <a:r>
                  <a:rPr lang="en-US" dirty="0"/>
                  <a:t>	Stop attacking, if currently attacking</a:t>
                </a:r>
              </a:p>
              <a:p>
                <a:r>
                  <a:rPr lang="en-US" dirty="0"/>
                  <a:t>	Open gate, if the player has </a:t>
                </a:r>
                <a:r>
                  <a:rPr lang="en-US" i="1" dirty="0"/>
                  <a:t>never</a:t>
                </a:r>
                <a:r>
                  <a:rPr lang="en-US" dirty="0"/>
                  <a:t> attacked the guard</a:t>
                </a:r>
              </a:p>
              <a:p>
                <a:r>
                  <a:rPr lang="en-US" dirty="0"/>
                  <a:t>	Talk, if the player has </a:t>
                </a:r>
                <a:r>
                  <a:rPr lang="en-US" i="1" dirty="0"/>
                  <a:t>ever</a:t>
                </a:r>
                <a:r>
                  <a:rPr lang="en-US" dirty="0"/>
                  <a:t> attacked the guard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𝑇𝐴𝐿𝐾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𝐵𝑅𝐼𝐵𝐸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𝐴𝑇𝑇𝐴𝐶𝐾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𝑇𝐴𝐿𝐾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𝑂𝑃𝐸𝑁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𝐺𝐴𝑇𝐸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𝐴𝑇𝑇𝐴𝐶𝐾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D70A1-221B-F82D-1BAB-599911A77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9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6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B304-355B-5CA0-165E-D5536C4E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E4D6-1DC4-B29F-619D-7FCBB0F1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Motivation</a:t>
            </a:r>
          </a:p>
          <a:p>
            <a:r>
              <a:rPr lang="en-IN" dirty="0"/>
              <a:t>Terminology</a:t>
            </a:r>
          </a:p>
          <a:p>
            <a:r>
              <a:rPr lang="en-IN" dirty="0"/>
              <a:t>Finite Automata</a:t>
            </a:r>
          </a:p>
          <a:p>
            <a:r>
              <a:rPr lang="en-IN" dirty="0"/>
              <a:t>Regular Languages</a:t>
            </a:r>
            <a:endParaRPr lang="en-GB" dirty="0"/>
          </a:p>
          <a:p>
            <a:r>
              <a:rPr lang="en-GB" dirty="0" err="1"/>
              <a:t>RegEx</a:t>
            </a:r>
            <a:endParaRPr lang="en-GB" dirty="0"/>
          </a:p>
          <a:p>
            <a:r>
              <a:rPr lang="en-GB" dirty="0"/>
              <a:t>Finite State Transducers</a:t>
            </a:r>
          </a:p>
          <a:p>
            <a:r>
              <a:rPr lang="en-IN" dirty="0"/>
              <a:t>Modelling State Machines in Python</a:t>
            </a:r>
          </a:p>
          <a:p>
            <a:r>
              <a:rPr lang="en-IN" dirty="0" err="1"/>
              <a:t>RegEx</a:t>
            </a:r>
            <a:r>
              <a:rPr lang="en-IN" dirty="0"/>
              <a:t> in Python</a:t>
            </a:r>
          </a:p>
          <a:p>
            <a:r>
              <a:rPr lang="en-IN" dirty="0"/>
              <a:t>More Theory</a:t>
            </a:r>
          </a:p>
        </p:txBody>
      </p:sp>
    </p:spTree>
    <p:extLst>
      <p:ext uri="{BB962C8B-B14F-4D97-AF65-F5344CB8AC3E}">
        <p14:creationId xmlns:p14="http://schemas.microsoft.com/office/powerpoint/2010/main" val="3964192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72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6E7-1361-BB4E-F4D2-E28021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State Machines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0A1-221B-F82D-1BAB-599911A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iterations, each demonstrating a general software design principle</a:t>
            </a:r>
          </a:p>
          <a:p>
            <a:pPr lvl="1"/>
            <a:r>
              <a:rPr lang="en-US" dirty="0"/>
              <a:t>1 is the basic implementation</a:t>
            </a:r>
          </a:p>
          <a:p>
            <a:pPr lvl="1"/>
            <a:r>
              <a:rPr lang="en-US" dirty="0"/>
              <a:t>2 gives us encapsulation</a:t>
            </a:r>
          </a:p>
          <a:p>
            <a:pPr lvl="1"/>
            <a:r>
              <a:rPr lang="en-US" dirty="0"/>
              <a:t>3 gives us more structure</a:t>
            </a:r>
          </a:p>
          <a:p>
            <a:pPr lvl="1"/>
            <a:r>
              <a:rPr lang="en-US" dirty="0"/>
              <a:t>4 gives us reusability</a:t>
            </a:r>
          </a:p>
          <a:p>
            <a:pPr lvl="1"/>
            <a:r>
              <a:rPr lang="en-US" dirty="0"/>
              <a:t>5 gives us "type safety" and error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741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E648-D2A0-7C84-C483-77373AF1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Video Game NPC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DB3B-0947-8E4D-7C11-5470199E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what we learned, implement a finite state transducer that models the video game NPC (either version).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590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AC3EA-CC6B-A81A-C09D-7C575A95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7A25-EDDC-D660-4A44-0B00BA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RegEx</a:t>
            </a:r>
            <a:r>
              <a:rPr lang="en-IN" dirty="0"/>
              <a:t>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750E-DD3E-2003-C736-4BF95697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Python’s standard library has the module </a:t>
            </a:r>
            <a:r>
              <a:rPr lang="en-IN" dirty="0">
                <a:latin typeface="Inconsolata SemiBold" panose="00000509000000000000" pitchFamily="49" charset="0"/>
                <a:ea typeface="Inconsolata SemiBold" panose="00000509000000000000" pitchFamily="49" charset="0"/>
              </a:rPr>
              <a:t>re</a:t>
            </a:r>
            <a:r>
              <a:rPr lang="en-IN" dirty="0"/>
              <a:t> which provides </a:t>
            </a:r>
            <a:r>
              <a:rPr lang="en-IN" dirty="0" err="1"/>
              <a:t>RegEx</a:t>
            </a:r>
            <a:r>
              <a:rPr lang="en-IN" dirty="0"/>
              <a:t> functionality</a:t>
            </a:r>
          </a:p>
          <a:p>
            <a:r>
              <a:rPr lang="en-IN" dirty="0"/>
              <a:t>Basic workflow</a:t>
            </a:r>
          </a:p>
          <a:p>
            <a:pPr lvl="1"/>
            <a:r>
              <a:rPr lang="en-IN" dirty="0">
                <a:latin typeface="Inconsolata" panose="00000509000000000000" pitchFamily="49" charset="0"/>
                <a:ea typeface="Inconsolata" panose="00000509000000000000" pitchFamily="49" charset="0"/>
              </a:rPr>
              <a:t>import re</a:t>
            </a:r>
          </a:p>
          <a:p>
            <a:pPr lvl="1"/>
            <a:r>
              <a:rPr lang="en-IN" dirty="0">
                <a:latin typeface="Inconsolata" panose="00000509000000000000" pitchFamily="49" charset="0"/>
                <a:ea typeface="Inconsolata" panose="00000509000000000000" pitchFamily="49" charset="0"/>
              </a:rPr>
              <a:t>compile</a:t>
            </a:r>
            <a:endParaRPr lang="en-IN" dirty="0"/>
          </a:p>
          <a:p>
            <a:pPr lvl="1"/>
            <a:r>
              <a:rPr lang="en-IN" dirty="0">
                <a:latin typeface="Inconsolata" panose="00000509000000000000" pitchFamily="49" charset="0"/>
                <a:ea typeface="Inconsolata" panose="00000509000000000000" pitchFamily="49" charset="0"/>
              </a:rPr>
              <a:t>match/search/</a:t>
            </a:r>
            <a:r>
              <a:rPr lang="en-IN" dirty="0" err="1">
                <a:latin typeface="Inconsolata" panose="00000509000000000000" pitchFamily="49" charset="0"/>
                <a:ea typeface="Inconsolata" panose="00000509000000000000" pitchFamily="49" charset="0"/>
              </a:rPr>
              <a:t>findall</a:t>
            </a:r>
            <a:r>
              <a:rPr lang="en-IN" dirty="0">
                <a:latin typeface="Inconsolata" panose="00000509000000000000" pitchFamily="49" charset="0"/>
                <a:ea typeface="Inconsolata" panose="00000509000000000000" pitchFamily="49" charset="0"/>
              </a:rPr>
              <a:t>/</a:t>
            </a:r>
            <a:r>
              <a:rPr lang="en-IN" dirty="0" err="1">
                <a:latin typeface="Inconsolata" panose="00000509000000000000" pitchFamily="49" charset="0"/>
                <a:ea typeface="Inconsolata" panose="00000509000000000000" pitchFamily="49" charset="0"/>
              </a:rPr>
              <a:t>finditer</a:t>
            </a:r>
            <a:endParaRPr lang="en-GB" dirty="0">
              <a:latin typeface="Inconsolata" panose="00000509000000000000" pitchFamily="49" charset="0"/>
              <a:ea typeface="Inconsolata" panose="00000509000000000000" pitchFamily="49" charset="0"/>
            </a:endParaRPr>
          </a:p>
          <a:p>
            <a:pPr lvl="1"/>
            <a:r>
              <a:rPr lang="en-GB" dirty="0"/>
              <a:t>Match Objects</a:t>
            </a:r>
          </a:p>
          <a:p>
            <a:pPr lvl="2"/>
            <a:r>
              <a:rPr lang="en-GB" dirty="0">
                <a:latin typeface="Inconsolata" panose="00000509000000000000" pitchFamily="49" charset="0"/>
                <a:ea typeface="Inconsolata" panose="00000509000000000000" pitchFamily="49" charset="0"/>
              </a:rPr>
              <a:t>group/start/end/span</a:t>
            </a:r>
            <a:endParaRPr lang="en-IN" dirty="0"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More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428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85C9-431D-F4CE-D761-C21EB659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Non-Deterministic FSA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3743-165E-D35A-57B7-1FB61FFF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Jump to many states “at once” while consuming a single symbol</a:t>
            </a:r>
          </a:p>
          <a:p>
            <a:r>
              <a:rPr lang="en-IN" dirty="0"/>
              <a:t>Makes many state machines simpler to design (but more complex to implement)</a:t>
            </a:r>
          </a:p>
          <a:p>
            <a:r>
              <a:rPr lang="en-IN" dirty="0"/>
              <a:t>Equivalent to (i.e., no more powerful than a deterministic FSA)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68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0A44-D228-835D-D686-1C0F6DA4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 of Regular Languages under the Regular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8FC5-0AAB-BF1D-D731-DD04915E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Non-Deterministic FSAs lead to elegant proofs of the closure of regular languages under the regular operations</a:t>
            </a:r>
          </a:p>
        </p:txBody>
      </p:sp>
    </p:spTree>
    <p:extLst>
      <p:ext uri="{BB962C8B-B14F-4D97-AF65-F5344CB8AC3E}">
        <p14:creationId xmlns:p14="http://schemas.microsoft.com/office/powerpoint/2010/main" val="1468997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E2905-9B6E-7056-035F-05B1C434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069DB4-441B-E5EF-BA4F-78C5A443E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40" r="18115"/>
          <a:stretch/>
        </p:blipFill>
        <p:spPr>
          <a:xfrm>
            <a:off x="4060722" y="688258"/>
            <a:ext cx="4070556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2374BD-52BE-156F-B388-693E368B7A5B}"/>
                  </a:ext>
                </a:extLst>
              </p:cNvPr>
              <p:cNvSpPr txBox="1"/>
              <p:nvPr/>
            </p:nvSpPr>
            <p:spPr>
              <a:xfrm>
                <a:off x="4060722" y="4798142"/>
                <a:ext cx="4070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5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IN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2374BD-52BE-156F-B388-693E368B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22" y="4798142"/>
                <a:ext cx="407055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275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B1BB2-16D5-6C80-5453-D831B612F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4187C7-E1AD-1054-6489-911D4172E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9" r="12818"/>
          <a:stretch/>
        </p:blipFill>
        <p:spPr>
          <a:xfrm>
            <a:off x="3657600" y="1061882"/>
            <a:ext cx="4876800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2D5DFF-98ED-B20D-4352-6E4D232FF4F6}"/>
                  </a:ext>
                </a:extLst>
              </p:cNvPr>
              <p:cNvSpPr txBox="1"/>
              <p:nvPr/>
            </p:nvSpPr>
            <p:spPr>
              <a:xfrm>
                <a:off x="4060722" y="4798142"/>
                <a:ext cx="4070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5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IN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2D5DFF-98ED-B20D-4352-6E4D232F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22" y="4798142"/>
                <a:ext cx="407055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001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BA76C-2A46-486C-5597-CF8A26DFC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5743FF-5A1E-A3AF-0363-651187AE6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8" r="7691"/>
          <a:stretch/>
        </p:blipFill>
        <p:spPr>
          <a:xfrm>
            <a:off x="3519948" y="1779945"/>
            <a:ext cx="5152104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6D1846-93EC-3112-ACDB-B8854C647786}"/>
                  </a:ext>
                </a:extLst>
              </p:cNvPr>
              <p:cNvSpPr txBox="1"/>
              <p:nvPr/>
            </p:nvSpPr>
            <p:spPr>
              <a:xfrm>
                <a:off x="4060722" y="4798142"/>
                <a:ext cx="4070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5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6D1846-93EC-3112-ACDB-B8854C647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22" y="4798142"/>
                <a:ext cx="407055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3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72E4-22FD-05FB-47AB-16952EAE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90DD-66CA-0229-BA71-9D4C3064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limiting your power is good!</a:t>
            </a:r>
          </a:p>
          <a:p>
            <a:r>
              <a:rPr lang="en-IN" dirty="0"/>
              <a:t>Many problems lend themselves to being modelled as state machines</a:t>
            </a:r>
          </a:p>
          <a:p>
            <a:pPr lvl="1"/>
            <a:r>
              <a:rPr lang="en-IN" dirty="0"/>
              <a:t>TCP/IP</a:t>
            </a:r>
          </a:p>
          <a:p>
            <a:pPr lvl="1"/>
            <a:r>
              <a:rPr lang="en-IN" dirty="0"/>
              <a:t>CPUs</a:t>
            </a:r>
            <a:endParaRPr lang="en-GB" dirty="0"/>
          </a:p>
          <a:p>
            <a:r>
              <a:rPr lang="en-GB" dirty="0"/>
              <a:t>Regexes, regexes, regexes!</a:t>
            </a:r>
          </a:p>
          <a:p>
            <a:r>
              <a:rPr lang="en-GB" dirty="0"/>
              <a:t>CS theory baby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67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455F-3CFC-6EEF-6F36-E5A6129F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Chains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F999-404E-441F-21F2-295EFCC9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Weighted</a:t>
            </a:r>
            <a:r>
              <a:rPr lang="en-IN" dirty="0"/>
              <a:t> FSA</a:t>
            </a:r>
          </a:p>
          <a:p>
            <a:r>
              <a:rPr lang="en-IN" dirty="0"/>
              <a:t>Transitions are tagged with probabilities</a:t>
            </a:r>
          </a:p>
          <a:p>
            <a:r>
              <a:rPr lang="en-IN" dirty="0"/>
              <a:t>Primitive text generation</a:t>
            </a:r>
          </a:p>
          <a:p>
            <a:r>
              <a:rPr lang="en-IN" dirty="0"/>
              <a:t>Google’s PageRank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91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3A7-0E1E-47C3-7333-EB9AEBAD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Non-Regular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76CA-4320-559A-5841-CD4FBAF2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930275"/>
          </a:xfrm>
        </p:spPr>
        <p:txBody>
          <a:bodyPr/>
          <a:lstStyle/>
          <a:p>
            <a:r>
              <a:rPr lang="en-IN" dirty="0"/>
              <a:t>Some languages cannot be recognized by FSA (non-deterministic or otherwise)</a:t>
            </a:r>
            <a:endParaRPr lang="en-GB" dirty="0"/>
          </a:p>
        </p:txBody>
      </p:sp>
      <p:pic>
        <p:nvPicPr>
          <p:cNvPr id="5" name="Picture 4" descr="A diagram of different languages&#10;&#10;Description automatically generated">
            <a:extLst>
              <a:ext uri="{FF2B5EF4-FFF2-40B4-BE49-F238E27FC236}">
                <a16:creationId xmlns:a16="http://schemas.microsoft.com/office/drawing/2014/main" id="{56B60566-FFAC-EA97-9D1D-D29E8E4B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17" y="2571030"/>
            <a:ext cx="6113966" cy="41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34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2D66-A851-9C5E-87EF-7E9D263D3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A80E-F9D5-53B1-E255-D2B01847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Models of Computation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1142-DCE6-8A7A-EF33-091DA0B1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30275"/>
          </a:xfrm>
        </p:spPr>
        <p:txBody>
          <a:bodyPr/>
          <a:lstStyle/>
          <a:p>
            <a:r>
              <a:rPr lang="en-IN" dirty="0"/>
              <a:t>Pushdown Automata (Recognizes context-free languages)</a:t>
            </a:r>
            <a:endParaRPr lang="en-GB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088E21E-6C77-A053-F37C-D9D4D9BEC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70" y="3016251"/>
            <a:ext cx="5117460" cy="28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3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9C6E-DDFF-FC2B-8109-B91A02142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95A-8EBF-CC59-6F66-AC4855A4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Models of Computation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1E23-09BA-D6A2-DD14-1759B717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30275"/>
          </a:xfrm>
        </p:spPr>
        <p:txBody>
          <a:bodyPr/>
          <a:lstStyle/>
          <a:p>
            <a:r>
              <a:rPr lang="en-IN" dirty="0"/>
              <a:t>Turing Machine (Recognizes recursively enumerable languages)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07F83A-8EDC-AAD4-8392-2B6A508F6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396" y="3036835"/>
            <a:ext cx="6412571" cy="27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20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C018-10D1-1F75-B92E-882F4844F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F7AA-EB82-AC2B-5A68-5C0EC014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1"/>
            <a:ext cx="10515600" cy="5301892"/>
          </a:xfrm>
        </p:spPr>
        <p:txBody>
          <a:bodyPr>
            <a:noAutofit/>
          </a:bodyPr>
          <a:lstStyle/>
          <a:p>
            <a:r>
              <a:rPr lang="en-US" dirty="0"/>
              <a:t>web.stanford.edu/class/archive/cs/cs103/cs103.1142/button-fsm/</a:t>
            </a:r>
          </a:p>
          <a:p>
            <a:r>
              <a:rPr lang="en-US" dirty="0"/>
              <a:t>raganwald.com/2018/02/23/forde.html</a:t>
            </a:r>
          </a:p>
          <a:p>
            <a:r>
              <a:rPr lang="en-US" dirty="0"/>
              <a:t>"Introduction to the Theory of Computation“, Part 1, Chapter 1, </a:t>
            </a:r>
            <a:r>
              <a:rPr lang="en-US" dirty="0" err="1"/>
              <a:t>Sipser</a:t>
            </a:r>
            <a:r>
              <a:rPr lang="en-US" dirty="0"/>
              <a:t>.</a:t>
            </a:r>
          </a:p>
          <a:p>
            <a:r>
              <a:rPr lang="en-US" dirty="0"/>
              <a:t>regexr.com</a:t>
            </a:r>
          </a:p>
          <a:p>
            <a:r>
              <a:rPr lang="en-US" dirty="0"/>
              <a:t>docs.python.org/3/library/re.html</a:t>
            </a:r>
          </a:p>
          <a:p>
            <a:r>
              <a:rPr lang="en-US" dirty="0"/>
              <a:t>www.regular-expressions.info/</a:t>
            </a:r>
          </a:p>
          <a:p>
            <a:r>
              <a:rPr lang="en-US" dirty="0">
                <a:hlinkClick r:id="rId3"/>
              </a:rPr>
              <a:t>https://cstheory.stackexchange.com/a/14818</a:t>
            </a:r>
            <a:endParaRPr lang="en-US" dirty="0"/>
          </a:p>
          <a:p>
            <a:r>
              <a:rPr lang="en-US" dirty="0"/>
              <a:t>inst.eecs.berkeley.edu//~cs150/fa05/CLD_Supplement/chapter11/chapter11.doc3.html</a:t>
            </a:r>
          </a:p>
        </p:txBody>
      </p:sp>
    </p:spTree>
    <p:extLst>
      <p:ext uri="{BB962C8B-B14F-4D97-AF65-F5344CB8AC3E}">
        <p14:creationId xmlns:p14="http://schemas.microsoft.com/office/powerpoint/2010/main" val="42836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te-machine representation of the TCP/IP request flow">
            <a:extLst>
              <a:ext uri="{FF2B5EF4-FFF2-40B4-BE49-F238E27FC236}">
                <a16:creationId xmlns:a16="http://schemas.microsoft.com/office/drawing/2014/main" id="{D1B9EBEB-5BB9-E9FE-E851-AEC2CEC23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584" y="330587"/>
            <a:ext cx="5007023" cy="5073292"/>
          </a:xfrm>
          <a:prstGeom prst="rect">
            <a:avLst/>
          </a:prstGeom>
        </p:spPr>
      </p:pic>
      <p:pic>
        <p:nvPicPr>
          <p:cNvPr id="7" name="Picture 6" descr="A state machine representation of how instruction flow proceeds in a CPU">
            <a:extLst>
              <a:ext uri="{FF2B5EF4-FFF2-40B4-BE49-F238E27FC236}">
                <a16:creationId xmlns:a16="http://schemas.microsoft.com/office/drawing/2014/main" id="{6B160E7C-1D43-86BC-8D5F-D5E083793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1" y="330587"/>
            <a:ext cx="6050504" cy="3690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12A0D-3B4F-79D3-7588-2DF381B95CE7}"/>
              </a:ext>
            </a:extLst>
          </p:cNvPr>
          <p:cNvSpPr txBox="1"/>
          <p:nvPr/>
        </p:nvSpPr>
        <p:spPr>
          <a:xfrm>
            <a:off x="566584" y="5469827"/>
            <a:ext cx="500702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TCP/IP</a:t>
            </a:r>
            <a:endParaRPr lang="en-GB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45CA4-4B28-87E1-9792-9095E5B24038}"/>
              </a:ext>
            </a:extLst>
          </p:cNvPr>
          <p:cNvSpPr txBox="1"/>
          <p:nvPr/>
        </p:nvSpPr>
        <p:spPr>
          <a:xfrm>
            <a:off x="5742061" y="4106642"/>
            <a:ext cx="60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18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D63-0ABC-7BB8-C9D8-1CFD3EB9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Terminology: Sets &amp; 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032" y="1805961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Sets: Collections of objects; order does not matter and repetition is 	meaningless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1,3,2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={1,2,2,3}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Sequences: Collections of objects; order matters and repetition is 	meaningful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≠(1,2,2,3)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032" y="1805961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1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D63-0ABC-7BB8-C9D8-1CFD3EB9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Terminology: Functions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696" y="1805961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Associate each object in a set (domain) to at most one object in another set 	(range)</a:t>
                </a:r>
              </a:p>
              <a:p>
                <a:r>
                  <a:rPr lang="en-IN" dirty="0"/>
                  <a:t>Two objects in the domain may be associated to the same object in the 	range</a:t>
                </a:r>
              </a:p>
              <a:p>
                <a:r>
                  <a:rPr lang="en-IN" dirty="0"/>
                  <a:t>An object in the domain may be associated to only one object in the range</a:t>
                </a:r>
              </a:p>
              <a:p>
                <a:r>
                  <a:rPr lang="en-IN" dirty="0"/>
                  <a:t>Not all objects in the range may be associate-to by an object in the domain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, is the notation for a function from (the set)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 (the set)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696" y="1805961"/>
                <a:ext cx="10515600" cy="4351338"/>
              </a:xfrm>
              <a:blipFill>
                <a:blip r:embed="rId3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3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D63-0ABC-7BB8-C9D8-1CFD3EB9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Terminology: Strings &amp; Languages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528" y="1805961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String: Any sequence of characters drawn from a set of symbols, or alphabet, conventionally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IN" dirty="0"/>
              </a:p>
              <a:p>
                <a:r>
                  <a:rPr lang="en-IN" dirty="0"/>
                  <a:t>Language: A non-empty set of strings</a:t>
                </a:r>
              </a:p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𝑎𝑏𝑐𝑑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𝑎𝑐𝑐𝑐𝑑𝑏𝑎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, are all strings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/>
                  <a:t> is the empty string (Note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Ø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≠{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𝑎𝑏𝑐𝑑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𝑎𝑏𝑏𝑐𝑐𝑑𝑑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𝑐𝑐𝑐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are examples 	of languages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0B81-AFF9-B777-9F34-84DF4342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528" y="1805961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32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E6E-682F-EA6D-3D0A-685BB25C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dirty="0"/>
              <a:t>Finite Automata</a:t>
            </a:r>
            <a:br>
              <a:rPr lang="en-IN" dirty="0"/>
            </a:br>
            <a:r>
              <a:rPr lang="en-IN" dirty="0"/>
              <a:t>&amp; Regular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6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1557</Words>
  <Application>Microsoft Office PowerPoint</Application>
  <PresentationFormat>Widescreen</PresentationFormat>
  <Paragraphs>246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EB Garamond</vt:lpstr>
      <vt:lpstr>Inconsolata</vt:lpstr>
      <vt:lpstr>Inconsolata SemiBold</vt:lpstr>
      <vt:lpstr>Office Theme</vt:lpstr>
      <vt:lpstr>State Machines &amp; Regular Expressions</vt:lpstr>
      <vt:lpstr>Introduction</vt:lpstr>
      <vt:lpstr>Outline</vt:lpstr>
      <vt:lpstr>Motivation</vt:lpstr>
      <vt:lpstr>PowerPoint Presentation</vt:lpstr>
      <vt:lpstr>Terminology: Sets &amp; Sequences</vt:lpstr>
      <vt:lpstr>Terminology: Functions</vt:lpstr>
      <vt:lpstr>Terminology: Strings &amp; Languages</vt:lpstr>
      <vt:lpstr>Finite Automata &amp; Regular Languages</vt:lpstr>
      <vt:lpstr>Finite Automata</vt:lpstr>
      <vt:lpstr>Intuitive Definition</vt:lpstr>
      <vt:lpstr>Formal Definition</vt:lpstr>
      <vt:lpstr>What makes an FSA finite</vt:lpstr>
      <vt:lpstr>Example: Even Number</vt:lpstr>
      <vt:lpstr>Example: Even Number</vt:lpstr>
      <vt:lpstr>Remember</vt:lpstr>
      <vt:lpstr>Exercise: Even Binary</vt:lpstr>
      <vt:lpstr>Regular Languages</vt:lpstr>
      <vt:lpstr>Regular Expressions</vt:lpstr>
      <vt:lpstr>Regular Expression</vt:lpstr>
      <vt:lpstr>RegEx</vt:lpstr>
      <vt:lpstr>What is a RegEx</vt:lpstr>
      <vt:lpstr>RegEx Blitz</vt:lpstr>
      <vt:lpstr>Finite State Transducers</vt:lpstr>
      <vt:lpstr>Finite State Transducers</vt:lpstr>
      <vt:lpstr>Formal Definition</vt:lpstr>
      <vt:lpstr>What does this do?</vt:lpstr>
      <vt:lpstr>Example: Video Game NPC</vt:lpstr>
      <vt:lpstr>Exercise: Video Game NPC – Add Bribery Mechanism</vt:lpstr>
      <vt:lpstr>Applications</vt:lpstr>
      <vt:lpstr>Modelling State Machines in Python</vt:lpstr>
      <vt:lpstr>Exercise: Video Game NPC</vt:lpstr>
      <vt:lpstr>RegEx in Python</vt:lpstr>
      <vt:lpstr>More Theory</vt:lpstr>
      <vt:lpstr>Non-Deterministic FSA</vt:lpstr>
      <vt:lpstr>Closure of Regular Languages under the Regular Operations</vt:lpstr>
      <vt:lpstr>PowerPoint Presentation</vt:lpstr>
      <vt:lpstr>PowerPoint Presentation</vt:lpstr>
      <vt:lpstr>PowerPoint Presentation</vt:lpstr>
      <vt:lpstr>Markov Chains</vt:lpstr>
      <vt:lpstr>Non-Regular Languages</vt:lpstr>
      <vt:lpstr>Other Models of Computation</vt:lpstr>
      <vt:lpstr>Other Models of Computation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Machines &amp; Regular Expressions</dc:title>
  <dc:creator>Zaraksh Rahman</dc:creator>
  <cp:lastModifiedBy>Zaraksh Rahman</cp:lastModifiedBy>
  <cp:revision>19</cp:revision>
  <dcterms:created xsi:type="dcterms:W3CDTF">2024-01-24T20:15:34Z</dcterms:created>
  <dcterms:modified xsi:type="dcterms:W3CDTF">2024-02-06T16:46:35Z</dcterms:modified>
</cp:coreProperties>
</file>