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30" d="100"/>
          <a:sy n="130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19" Type="http://schemas.openxmlformats.org/officeDocument/2006/relationships/image" Target="../media/image36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9.sv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1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41.svg"/><Relationship Id="rId4" Type="http://schemas.openxmlformats.org/officeDocument/2006/relationships/image" Target="../media/image13.sv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514350"/>
            <a:ext cx="4114800" cy="4114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" y="1554480"/>
            <a:ext cx="4572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Orchestrazione vs Coreografia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274320" y="246888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Pattern Saga per un E‑commerce a Microservizi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274320" y="411480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97B1DF"/>
                </a:solidFill>
              </a:rPr>
              <a:t>Matteo La Gioia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274320" y="448056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97B1DF"/>
                </a:solidFill>
              </a:rPr>
              <a:t>23 Agosto 2025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6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1</a:t>
            </a:r>
            <a:endParaRPr 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Analisi: Orchestrazione vs Coreografia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457200" y="868680"/>
            <a:ext cx="4114800" cy="3200400"/>
          </a:xfrm>
          <a:prstGeom prst="roundRect">
            <a:avLst>
              <a:gd name="adj" fmla="val 1429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502920" y="10058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Orchestrazione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02920" y="1371600"/>
            <a:ext cx="402336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Pro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Flusso chiaro e centralizzato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Logica più semplice da implementare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Monitoraggio e log centralizzati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02920" y="2606040"/>
            <a:ext cx="402336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Contro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Single point of failure (SPOF)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Accoppiamento forte con servizi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Potenziali colli di bottiglia sotto carico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4572000" y="868680"/>
            <a:ext cx="4114800" cy="3200400"/>
          </a:xfrm>
          <a:prstGeom prst="roundRect">
            <a:avLst>
              <a:gd name="adj" fmla="val 1429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4617720" y="10058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Coreografia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617720" y="1371600"/>
            <a:ext cx="402336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Pro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Servizi indipendenti e disaccoppiati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Nessun SPOF; facile estendere con nuovi servizi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Migliore scalabilità e throughput parallelo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617720" y="2606040"/>
            <a:ext cx="402336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Contro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Complessità nel coordinamento e naming eventi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Monitoraggio e tracing più difficili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Cascata di errori e consistenza eventuale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384048" y="4640580"/>
            <a:ext cx="728195" cy="109728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Shape 12"/>
          <p:cNvSpPr/>
          <p:nvPr/>
        </p:nvSpPr>
        <p:spPr>
          <a:xfrm>
            <a:off x="1148819" y="4640580"/>
            <a:ext cx="728195" cy="109728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Shape 13"/>
          <p:cNvSpPr/>
          <p:nvPr/>
        </p:nvSpPr>
        <p:spPr>
          <a:xfrm>
            <a:off x="1913590" y="4640580"/>
            <a:ext cx="728195" cy="109728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Shape 14"/>
          <p:cNvSpPr/>
          <p:nvPr/>
        </p:nvSpPr>
        <p:spPr>
          <a:xfrm>
            <a:off x="2678361" y="4640580"/>
            <a:ext cx="728195" cy="109728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Shape 15"/>
          <p:cNvSpPr/>
          <p:nvPr/>
        </p:nvSpPr>
        <p:spPr>
          <a:xfrm>
            <a:off x="3443132" y="4640580"/>
            <a:ext cx="728195" cy="109728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Shape 16"/>
          <p:cNvSpPr/>
          <p:nvPr/>
        </p:nvSpPr>
        <p:spPr>
          <a:xfrm>
            <a:off x="4207903" y="4640580"/>
            <a:ext cx="728195" cy="109728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Shape 17"/>
          <p:cNvSpPr/>
          <p:nvPr/>
        </p:nvSpPr>
        <p:spPr>
          <a:xfrm>
            <a:off x="4972673" y="4640580"/>
            <a:ext cx="728195" cy="109728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Shape 18"/>
          <p:cNvSpPr/>
          <p:nvPr/>
        </p:nvSpPr>
        <p:spPr>
          <a:xfrm>
            <a:off x="5737444" y="4640580"/>
            <a:ext cx="728195" cy="109728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1" name="Shape 19"/>
          <p:cNvSpPr/>
          <p:nvPr/>
        </p:nvSpPr>
        <p:spPr>
          <a:xfrm>
            <a:off x="6502215" y="4640580"/>
            <a:ext cx="728195" cy="109728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2" name="Shape 20"/>
          <p:cNvSpPr/>
          <p:nvPr/>
        </p:nvSpPr>
        <p:spPr>
          <a:xfrm>
            <a:off x="7266986" y="4640580"/>
            <a:ext cx="728195" cy="109728"/>
          </a:xfrm>
          <a:prstGeom prst="rect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3" name="Shape 21"/>
          <p:cNvSpPr/>
          <p:nvPr/>
        </p:nvSpPr>
        <p:spPr>
          <a:xfrm>
            <a:off x="8031757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Shape 22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607D8B"/>
          </a:solidFill>
          <a:ln w="12700">
            <a:solidFill>
              <a:srgbClr val="607D8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5" name="Text 23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10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Conclusioni &amp; Prospettive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971550"/>
            <a:ext cx="8686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Conclusioni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124587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030A18"/>
                </a:solidFill>
              </a:rPr>
              <a:t>Il progetto ha dimostrato come il pattern Saga permetta di garantire consistenza distribuita senza ricorrere a transazioni ACID globali. Entrambi gli approcci (orchestrazione e coreografia) funzionano e possono coesistere nello stesso sistema, ciascuno con vantaggi e limiti specifici.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457200" y="2068830"/>
            <a:ext cx="868680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Limitazioni
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Base dati in-memory: assenza di persistenza durevole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Demo semplificata senza servizi esterni reali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Gestione utenti separata poco realistica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66110"/>
            <a:ext cx="868680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Sviluppi futuri
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Introdurre database per ciascun servizio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Aggiungere nuovi microservizi (es. spedizioni) e testare concorrenza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Implementare monitoraggio avanzato e tracciamento degli eventi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384048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Shape 8"/>
          <p:cNvSpPr/>
          <p:nvPr/>
        </p:nvSpPr>
        <p:spPr>
          <a:xfrm>
            <a:off x="1148819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Shape 9"/>
          <p:cNvSpPr/>
          <p:nvPr/>
        </p:nvSpPr>
        <p:spPr>
          <a:xfrm>
            <a:off x="1913590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Shape 10"/>
          <p:cNvSpPr/>
          <p:nvPr/>
        </p:nvSpPr>
        <p:spPr>
          <a:xfrm>
            <a:off x="2678361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Shape 11"/>
          <p:cNvSpPr/>
          <p:nvPr/>
        </p:nvSpPr>
        <p:spPr>
          <a:xfrm>
            <a:off x="3443132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Shape 12"/>
          <p:cNvSpPr/>
          <p:nvPr/>
        </p:nvSpPr>
        <p:spPr>
          <a:xfrm>
            <a:off x="4207903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Shape 13"/>
          <p:cNvSpPr/>
          <p:nvPr/>
        </p:nvSpPr>
        <p:spPr>
          <a:xfrm>
            <a:off x="4972673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Shape 14"/>
          <p:cNvSpPr/>
          <p:nvPr/>
        </p:nvSpPr>
        <p:spPr>
          <a:xfrm>
            <a:off x="5737444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Shape 15"/>
          <p:cNvSpPr/>
          <p:nvPr/>
        </p:nvSpPr>
        <p:spPr>
          <a:xfrm>
            <a:off x="6502215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Shape 16"/>
          <p:cNvSpPr/>
          <p:nvPr/>
        </p:nvSpPr>
        <p:spPr>
          <a:xfrm>
            <a:off x="7266986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Shape 17"/>
          <p:cNvSpPr/>
          <p:nvPr/>
        </p:nvSpPr>
        <p:spPr>
          <a:xfrm>
            <a:off x="8031757" y="4640580"/>
            <a:ext cx="728195" cy="109728"/>
          </a:xfrm>
          <a:prstGeom prst="rect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Shape 18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1" name="Text 19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11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009688"/>
          </a:solidFill>
          <a:ln w="12700">
            <a:solidFill>
              <a:srgbClr val="00968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Sommario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261872"/>
            <a:ext cx="320040" cy="3200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18872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Il pattern Saga
</a:t>
            </a:r>
            <a:r>
              <a:rPr lang="en-US" sz="1000" dirty="0">
                <a:solidFill>
                  <a:srgbClr val="97B1DF"/>
                </a:solidFill>
              </a:rPr>
              <a:t>Definizione e principi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1810512"/>
            <a:ext cx="320040" cy="3200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14400" y="173736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Orchestrazione
</a:t>
            </a:r>
            <a:r>
              <a:rPr lang="en-US" sz="1000" dirty="0">
                <a:solidFill>
                  <a:srgbClr val="97B1DF"/>
                </a:solidFill>
              </a:rPr>
              <a:t>Coordinatore centralizzato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2359152"/>
            <a:ext cx="320040" cy="320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14400" y="22860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Coreografia
</a:t>
            </a:r>
            <a:r>
              <a:rPr lang="en-US" sz="1000" dirty="0">
                <a:solidFill>
                  <a:srgbClr val="97B1DF"/>
                </a:solidFill>
              </a:rPr>
              <a:t>Comunicazione basata su eventi</a:t>
            </a:r>
            <a:endParaRPr lang="en-US" sz="1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2907792"/>
            <a:ext cx="320040" cy="3200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14400" y="283464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Architettura
</a:t>
            </a:r>
            <a:r>
              <a:rPr lang="en-US" sz="1000" dirty="0">
                <a:solidFill>
                  <a:srgbClr val="97B1DF"/>
                </a:solidFill>
              </a:rPr>
              <a:t>Servizi del sistema</a:t>
            </a:r>
            <a:endParaRPr lang="en-US" sz="12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200" y="3456432"/>
            <a:ext cx="320040" cy="32004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4400" y="338328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Flussi utente
</a:t>
            </a:r>
            <a:r>
              <a:rPr lang="en-US" sz="1000" dirty="0">
                <a:solidFill>
                  <a:srgbClr val="97B1DF"/>
                </a:solidFill>
              </a:rPr>
              <a:t>Registrazione, catalogo e ordini</a:t>
            </a:r>
            <a:endParaRPr lang="en-US" sz="12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4880" y="1261872"/>
            <a:ext cx="320040" cy="32004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212080" y="118872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Gestione errori
</a:t>
            </a:r>
            <a:r>
              <a:rPr lang="en-US" sz="1000" dirty="0">
                <a:solidFill>
                  <a:srgbClr val="97B1DF"/>
                </a:solidFill>
              </a:rPr>
              <a:t>Compensazioni e robustezza</a:t>
            </a:r>
            <a:endParaRPr lang="en-US" sz="1200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54880" y="1810512"/>
            <a:ext cx="320040" cy="320040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5212080" y="173736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Risultati
</a:t>
            </a:r>
            <a:r>
              <a:rPr lang="en-US" sz="1000" dirty="0">
                <a:solidFill>
                  <a:srgbClr val="97B1DF"/>
                </a:solidFill>
              </a:rPr>
              <a:t>Test manuali e automatici</a:t>
            </a:r>
            <a:endParaRPr lang="en-US" sz="1200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54880" y="2359152"/>
            <a:ext cx="320040" cy="32004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5212080" y="22860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Discussione
</a:t>
            </a:r>
            <a:r>
              <a:rPr lang="en-US" sz="1000" dirty="0">
                <a:solidFill>
                  <a:srgbClr val="97B1DF"/>
                </a:solidFill>
              </a:rPr>
              <a:t>Pro/Contro dei modelli</a:t>
            </a:r>
            <a:endParaRPr lang="en-US" sz="1200" dirty="0"/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54880" y="2907792"/>
            <a:ext cx="320040" cy="320040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5212080" y="283464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Conclusioni
</a:t>
            </a:r>
            <a:r>
              <a:rPr lang="en-US" sz="1000" dirty="0">
                <a:solidFill>
                  <a:srgbClr val="97B1DF"/>
                </a:solidFill>
              </a:rPr>
              <a:t>Limitazioni e sviluppi futuri</a:t>
            </a:r>
            <a:endParaRPr lang="en-US" sz="1200" dirty="0"/>
          </a:p>
        </p:txBody>
      </p:sp>
      <p:sp>
        <p:nvSpPr>
          <p:cNvPr id="23" name="Shape 12"/>
          <p:cNvSpPr/>
          <p:nvPr/>
        </p:nvSpPr>
        <p:spPr>
          <a:xfrm>
            <a:off x="384048" y="4640580"/>
            <a:ext cx="728195" cy="109728"/>
          </a:xfrm>
          <a:prstGeom prst="rect">
            <a:avLst/>
          </a:prstGeom>
          <a:solidFill>
            <a:srgbClr val="009688"/>
          </a:solidFill>
          <a:ln w="12700">
            <a:solidFill>
              <a:srgbClr val="00968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148819" y="4640580"/>
            <a:ext cx="728195" cy="109728"/>
          </a:xfrm>
          <a:prstGeom prst="rect">
            <a:avLst/>
          </a:prstGeom>
          <a:solidFill>
            <a:srgbClr val="009688"/>
          </a:solidFill>
          <a:ln w="12700">
            <a:solidFill>
              <a:srgbClr val="00968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5" name="Shape 14"/>
          <p:cNvSpPr/>
          <p:nvPr/>
        </p:nvSpPr>
        <p:spPr>
          <a:xfrm>
            <a:off x="1913590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6" name="Shape 15"/>
          <p:cNvSpPr/>
          <p:nvPr/>
        </p:nvSpPr>
        <p:spPr>
          <a:xfrm>
            <a:off x="2678361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7" name="Shape 16"/>
          <p:cNvSpPr/>
          <p:nvPr/>
        </p:nvSpPr>
        <p:spPr>
          <a:xfrm>
            <a:off x="3443132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8" name="Shape 17"/>
          <p:cNvSpPr/>
          <p:nvPr/>
        </p:nvSpPr>
        <p:spPr>
          <a:xfrm>
            <a:off x="4207903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9" name="Shape 18"/>
          <p:cNvSpPr/>
          <p:nvPr/>
        </p:nvSpPr>
        <p:spPr>
          <a:xfrm>
            <a:off x="4972673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0" name="Shape 19"/>
          <p:cNvSpPr/>
          <p:nvPr/>
        </p:nvSpPr>
        <p:spPr>
          <a:xfrm>
            <a:off x="5737444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1" name="Shape 20"/>
          <p:cNvSpPr/>
          <p:nvPr/>
        </p:nvSpPr>
        <p:spPr>
          <a:xfrm>
            <a:off x="6502215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2" name="Shape 21"/>
          <p:cNvSpPr/>
          <p:nvPr/>
        </p:nvSpPr>
        <p:spPr>
          <a:xfrm>
            <a:off x="7266986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3" name="Shape 22"/>
          <p:cNvSpPr/>
          <p:nvPr/>
        </p:nvSpPr>
        <p:spPr>
          <a:xfrm>
            <a:off x="8031757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4" name="Shape 23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009688"/>
          </a:solidFill>
          <a:ln w="12700">
            <a:solidFill>
              <a:srgbClr val="00968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5" name="Text 24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2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673AB7"/>
          </a:solidFill>
          <a:ln w="12700">
            <a:solidFill>
              <a:srgbClr val="673AB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 della Presentazione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365760" y="100584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i="1" dirty="0">
                <a:solidFill>
                  <a:srgbClr val="97B1DF"/>
                </a:solidFill>
              </a:rPr>
              <a:t>Evoluzione delle sezioni</a:t>
            </a:r>
            <a:endParaRPr lang="en-US" sz="1200" dirty="0"/>
          </a:p>
        </p:txBody>
      </p:sp>
      <p:sp>
        <p:nvSpPr>
          <p:cNvPr id="5" name="Shape 3"/>
          <p:cNvSpPr/>
          <p:nvPr/>
        </p:nvSpPr>
        <p:spPr>
          <a:xfrm>
            <a:off x="708660" y="2427732"/>
            <a:ext cx="7726680" cy="0"/>
          </a:xfrm>
          <a:prstGeom prst="line">
            <a:avLst/>
          </a:prstGeom>
          <a:noFill/>
          <a:ln w="1905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Shape 4"/>
          <p:cNvSpPr/>
          <p:nvPr/>
        </p:nvSpPr>
        <p:spPr>
          <a:xfrm>
            <a:off x="835660" y="2286000"/>
            <a:ext cx="320040" cy="320040"/>
          </a:xfrm>
          <a:prstGeom prst="ellipse">
            <a:avLst/>
          </a:prstGeom>
          <a:solidFill>
            <a:srgbClr val="3F51B5"/>
          </a:solidFill>
          <a:ln w="12700">
            <a:solidFill>
              <a:srgbClr val="3F51B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240" y="2354580"/>
            <a:ext cx="182880" cy="18288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48640" y="2651760"/>
            <a:ext cx="894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</a:rPr>
              <a:t>Saga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1729740" y="2286000"/>
            <a:ext cx="320040" cy="320040"/>
          </a:xfrm>
          <a:prstGeom prst="ellipse">
            <a:avLst/>
          </a:prstGeom>
          <a:solidFill>
            <a:srgbClr val="009688"/>
          </a:solidFill>
          <a:ln w="12700">
            <a:solidFill>
              <a:srgbClr val="00968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320" y="2354580"/>
            <a:ext cx="182880" cy="18288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442720" y="2651760"/>
            <a:ext cx="894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</a:rPr>
              <a:t>Orchestr.</a:t>
            </a:r>
            <a:endParaRPr lang="en-US" sz="800" dirty="0"/>
          </a:p>
        </p:txBody>
      </p:sp>
      <p:sp>
        <p:nvSpPr>
          <p:cNvPr id="12" name="Shape 8"/>
          <p:cNvSpPr/>
          <p:nvPr/>
        </p:nvSpPr>
        <p:spPr>
          <a:xfrm>
            <a:off x="2623820" y="2286000"/>
            <a:ext cx="320040" cy="320040"/>
          </a:xfrm>
          <a:prstGeom prst="ellipse">
            <a:avLst/>
          </a:prstGeom>
          <a:solidFill>
            <a:srgbClr val="673AB7"/>
          </a:solidFill>
          <a:ln w="12700">
            <a:solidFill>
              <a:srgbClr val="673AB7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2400" y="2354580"/>
            <a:ext cx="182880" cy="18288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2336800" y="2651760"/>
            <a:ext cx="894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</a:rPr>
              <a:t>Coreograf.</a:t>
            </a:r>
            <a:endParaRPr lang="en-US" sz="800" dirty="0"/>
          </a:p>
        </p:txBody>
      </p:sp>
      <p:sp>
        <p:nvSpPr>
          <p:cNvPr id="15" name="Shape 10"/>
          <p:cNvSpPr/>
          <p:nvPr/>
        </p:nvSpPr>
        <p:spPr>
          <a:xfrm>
            <a:off x="3517900" y="2286000"/>
            <a:ext cx="320040" cy="320040"/>
          </a:xfrm>
          <a:prstGeom prst="ellipse">
            <a:avLst/>
          </a:prstGeom>
          <a:solidFill>
            <a:srgbClr val="FF5722"/>
          </a:solidFill>
          <a:ln w="12700">
            <a:solidFill>
              <a:srgbClr val="FF5722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6480" y="2354580"/>
            <a:ext cx="182880" cy="18288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3230880" y="2651760"/>
            <a:ext cx="894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</a:rPr>
              <a:t>Architett.</a:t>
            </a:r>
            <a:endParaRPr lang="en-US" sz="800" dirty="0"/>
          </a:p>
        </p:txBody>
      </p:sp>
      <p:sp>
        <p:nvSpPr>
          <p:cNvPr id="18" name="Shape 12"/>
          <p:cNvSpPr/>
          <p:nvPr/>
        </p:nvSpPr>
        <p:spPr>
          <a:xfrm>
            <a:off x="4411980" y="2286000"/>
            <a:ext cx="320040" cy="320040"/>
          </a:xfrm>
          <a:prstGeom prst="ellipse">
            <a:avLst/>
          </a:prstGeom>
          <a:solidFill>
            <a:srgbClr val="00BCD4"/>
          </a:solidFill>
          <a:ln w="12700">
            <a:solidFill>
              <a:srgbClr val="00BCD4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0560" y="2354580"/>
            <a:ext cx="182880" cy="18288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4124960" y="2651760"/>
            <a:ext cx="894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</a:rPr>
              <a:t>Flussi</a:t>
            </a:r>
            <a:endParaRPr lang="en-US" sz="800" dirty="0"/>
          </a:p>
        </p:txBody>
      </p:sp>
      <p:sp>
        <p:nvSpPr>
          <p:cNvPr id="21" name="Shape 14"/>
          <p:cNvSpPr/>
          <p:nvPr/>
        </p:nvSpPr>
        <p:spPr>
          <a:xfrm>
            <a:off x="5306060" y="2286000"/>
            <a:ext cx="320040" cy="320040"/>
          </a:xfrm>
          <a:prstGeom prst="ellipse">
            <a:avLst/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74640" y="2354580"/>
            <a:ext cx="182880" cy="18288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5019040" y="2651760"/>
            <a:ext cx="894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</a:rPr>
              <a:t>Errori</a:t>
            </a:r>
            <a:endParaRPr lang="en-US" sz="800" dirty="0"/>
          </a:p>
        </p:txBody>
      </p:sp>
      <p:sp>
        <p:nvSpPr>
          <p:cNvPr id="24" name="Shape 16"/>
          <p:cNvSpPr/>
          <p:nvPr/>
        </p:nvSpPr>
        <p:spPr>
          <a:xfrm>
            <a:off x="6200140" y="2286000"/>
            <a:ext cx="320040" cy="320040"/>
          </a:xfrm>
          <a:prstGeom prst="ellipse">
            <a:avLst/>
          </a:prstGeom>
          <a:solidFill>
            <a:srgbClr val="FFC107"/>
          </a:solidFill>
          <a:ln w="12700">
            <a:solidFill>
              <a:srgbClr val="FFC107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68720" y="2354580"/>
            <a:ext cx="182880" cy="182880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5913120" y="2651760"/>
            <a:ext cx="894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</a:rPr>
              <a:t>Risultati</a:t>
            </a:r>
            <a:endParaRPr lang="en-US" sz="800" dirty="0"/>
          </a:p>
        </p:txBody>
      </p:sp>
      <p:sp>
        <p:nvSpPr>
          <p:cNvPr id="27" name="Shape 18"/>
          <p:cNvSpPr/>
          <p:nvPr/>
        </p:nvSpPr>
        <p:spPr>
          <a:xfrm>
            <a:off x="7094220" y="2286000"/>
            <a:ext cx="320040" cy="320040"/>
          </a:xfrm>
          <a:prstGeom prst="ellipse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62800" y="2354580"/>
            <a:ext cx="182880" cy="18288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6807200" y="2651760"/>
            <a:ext cx="894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</a:rPr>
              <a:t>Discuss.</a:t>
            </a:r>
            <a:endParaRPr lang="en-US" sz="800" dirty="0"/>
          </a:p>
        </p:txBody>
      </p:sp>
      <p:sp>
        <p:nvSpPr>
          <p:cNvPr id="30" name="Shape 20"/>
          <p:cNvSpPr/>
          <p:nvPr/>
        </p:nvSpPr>
        <p:spPr>
          <a:xfrm>
            <a:off x="7988300" y="2286000"/>
            <a:ext cx="320040" cy="320040"/>
          </a:xfrm>
          <a:prstGeom prst="ellipse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56880" y="2354580"/>
            <a:ext cx="182880" cy="18288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7701280" y="2651760"/>
            <a:ext cx="894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</a:rPr>
              <a:t>Conclus.</a:t>
            </a:r>
            <a:endParaRPr lang="en-US" sz="800" dirty="0"/>
          </a:p>
        </p:txBody>
      </p:sp>
      <p:sp>
        <p:nvSpPr>
          <p:cNvPr id="34" name="Shape 23"/>
          <p:cNvSpPr/>
          <p:nvPr/>
        </p:nvSpPr>
        <p:spPr>
          <a:xfrm>
            <a:off x="384048" y="4640580"/>
            <a:ext cx="728195" cy="109728"/>
          </a:xfrm>
          <a:prstGeom prst="rect">
            <a:avLst/>
          </a:prstGeom>
          <a:solidFill>
            <a:srgbClr val="673AB7"/>
          </a:solidFill>
          <a:ln w="12700">
            <a:solidFill>
              <a:srgbClr val="673AB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5" name="Shape 24"/>
          <p:cNvSpPr/>
          <p:nvPr/>
        </p:nvSpPr>
        <p:spPr>
          <a:xfrm>
            <a:off x="1148819" y="4640580"/>
            <a:ext cx="728195" cy="109728"/>
          </a:xfrm>
          <a:prstGeom prst="rect">
            <a:avLst/>
          </a:prstGeom>
          <a:solidFill>
            <a:srgbClr val="673AB7"/>
          </a:solidFill>
          <a:ln w="12700">
            <a:solidFill>
              <a:srgbClr val="673AB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6" name="Shape 25"/>
          <p:cNvSpPr/>
          <p:nvPr/>
        </p:nvSpPr>
        <p:spPr>
          <a:xfrm>
            <a:off x="1913590" y="4640580"/>
            <a:ext cx="728195" cy="109728"/>
          </a:xfrm>
          <a:prstGeom prst="rect">
            <a:avLst/>
          </a:prstGeom>
          <a:solidFill>
            <a:srgbClr val="673AB7"/>
          </a:solidFill>
          <a:ln w="12700">
            <a:solidFill>
              <a:srgbClr val="673AB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7" name="Shape 26"/>
          <p:cNvSpPr/>
          <p:nvPr/>
        </p:nvSpPr>
        <p:spPr>
          <a:xfrm>
            <a:off x="2678361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8" name="Shape 27"/>
          <p:cNvSpPr/>
          <p:nvPr/>
        </p:nvSpPr>
        <p:spPr>
          <a:xfrm>
            <a:off x="3443132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9" name="Shape 28"/>
          <p:cNvSpPr/>
          <p:nvPr/>
        </p:nvSpPr>
        <p:spPr>
          <a:xfrm>
            <a:off x="4207903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0" name="Shape 29"/>
          <p:cNvSpPr/>
          <p:nvPr/>
        </p:nvSpPr>
        <p:spPr>
          <a:xfrm>
            <a:off x="4972673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1" name="Shape 30"/>
          <p:cNvSpPr/>
          <p:nvPr/>
        </p:nvSpPr>
        <p:spPr>
          <a:xfrm>
            <a:off x="5737444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2" name="Shape 31"/>
          <p:cNvSpPr/>
          <p:nvPr/>
        </p:nvSpPr>
        <p:spPr>
          <a:xfrm>
            <a:off x="6502215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3" name="Shape 32"/>
          <p:cNvSpPr/>
          <p:nvPr/>
        </p:nvSpPr>
        <p:spPr>
          <a:xfrm>
            <a:off x="7266986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4" name="Shape 33"/>
          <p:cNvSpPr/>
          <p:nvPr/>
        </p:nvSpPr>
        <p:spPr>
          <a:xfrm>
            <a:off x="8031757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5" name="Shape 34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673AB7"/>
          </a:solidFill>
          <a:ln w="12700">
            <a:solidFill>
              <a:srgbClr val="673AB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6" name="Text 35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3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magine 32">
            <a:extLst>
              <a:ext uri="{FF2B5EF4-FFF2-40B4-BE49-F238E27FC236}">
                <a16:creationId xmlns:a16="http://schemas.microsoft.com/office/drawing/2014/main" id="{BC9228C1-D3D2-0352-3C30-6FE04149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671" y="1645919"/>
            <a:ext cx="3109797" cy="2373929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5722"/>
          </a:solidFill>
          <a:ln w="12700">
            <a:solidFill>
              <a:srgbClr val="FF572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Pattern Saga: Orchestrazione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365760" y="777240"/>
            <a:ext cx="1280160" cy="548640"/>
          </a:xfrm>
          <a:prstGeom prst="roundRect">
            <a:avLst>
              <a:gd name="adj" fmla="val 8333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365760" y="777240"/>
            <a:ext cx="1280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Orchestrator</a:t>
            </a:r>
            <a:endParaRPr lang="en-US" sz="1000" dirty="0"/>
          </a:p>
        </p:txBody>
      </p:sp>
      <p:sp>
        <p:nvSpPr>
          <p:cNvPr id="6" name="Shape 4"/>
          <p:cNvSpPr/>
          <p:nvPr/>
        </p:nvSpPr>
        <p:spPr>
          <a:xfrm>
            <a:off x="1508760" y="1005840"/>
            <a:ext cx="320040" cy="9144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Shape 5"/>
          <p:cNvSpPr/>
          <p:nvPr/>
        </p:nvSpPr>
        <p:spPr>
          <a:xfrm>
            <a:off x="1965960" y="777240"/>
            <a:ext cx="1280160" cy="548640"/>
          </a:xfrm>
          <a:prstGeom prst="roundRect">
            <a:avLst>
              <a:gd name="adj" fmla="val 8333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6"/>
          <p:cNvSpPr/>
          <p:nvPr/>
        </p:nvSpPr>
        <p:spPr>
          <a:xfrm>
            <a:off x="1965960" y="777240"/>
            <a:ext cx="1280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030A18"/>
                </a:solidFill>
              </a:rPr>
              <a:t>Order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3108960" y="1005840"/>
            <a:ext cx="320040" cy="9144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Shape 8"/>
          <p:cNvSpPr/>
          <p:nvPr/>
        </p:nvSpPr>
        <p:spPr>
          <a:xfrm>
            <a:off x="3566160" y="777240"/>
            <a:ext cx="1280160" cy="548640"/>
          </a:xfrm>
          <a:prstGeom prst="roundRect">
            <a:avLst>
              <a:gd name="adj" fmla="val 8333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Text 9"/>
          <p:cNvSpPr/>
          <p:nvPr/>
        </p:nvSpPr>
        <p:spPr>
          <a:xfrm>
            <a:off x="3566160" y="777240"/>
            <a:ext cx="1280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030A18"/>
                </a:solidFill>
              </a:rPr>
              <a:t>Inventory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4709160" y="1005840"/>
            <a:ext cx="320040" cy="9144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Shape 11"/>
          <p:cNvSpPr/>
          <p:nvPr/>
        </p:nvSpPr>
        <p:spPr>
          <a:xfrm>
            <a:off x="5166360" y="777240"/>
            <a:ext cx="1280160" cy="548640"/>
          </a:xfrm>
          <a:prstGeom prst="roundRect">
            <a:avLst>
              <a:gd name="adj" fmla="val 8333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Text 12"/>
          <p:cNvSpPr/>
          <p:nvPr/>
        </p:nvSpPr>
        <p:spPr>
          <a:xfrm>
            <a:off x="5166360" y="777240"/>
            <a:ext cx="1280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030A18"/>
                </a:solidFill>
              </a:rPr>
              <a:t>Payment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365760" y="1417320"/>
            <a:ext cx="5446911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Definizione
</a:t>
            </a:r>
            <a:r>
              <a:rPr lang="en-US" sz="1100" dirty="0">
                <a:solidFill>
                  <a:srgbClr val="030A18"/>
                </a:solidFill>
              </a:rPr>
              <a:t>L’orchestrazione prevede un componente centrale che coordina la sequenza di transazioni locali. L’Orchestrator invoca in ordine i servizi (Ordini → Inventario → Pagamenti) attendendo la risposta prima di procedere.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411480" y="2801938"/>
            <a:ext cx="365760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Punti di forza
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Flusso chiaro e logica centralizzata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Facilità di monitoraggio e debug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3088178" y="2916238"/>
            <a:ext cx="3931920" cy="110361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Punti deboli
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Single point of failure (SPOF)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Minore flessibilità e accoppiamento forte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384048" y="4640580"/>
            <a:ext cx="728195" cy="109728"/>
          </a:xfrm>
          <a:prstGeom prst="rect">
            <a:avLst/>
          </a:prstGeom>
          <a:solidFill>
            <a:srgbClr val="FF5722"/>
          </a:solidFill>
          <a:ln w="12700">
            <a:solidFill>
              <a:srgbClr val="FF572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Shape 18"/>
          <p:cNvSpPr/>
          <p:nvPr/>
        </p:nvSpPr>
        <p:spPr>
          <a:xfrm>
            <a:off x="1148819" y="4640580"/>
            <a:ext cx="728195" cy="109728"/>
          </a:xfrm>
          <a:prstGeom prst="rect">
            <a:avLst/>
          </a:prstGeom>
          <a:solidFill>
            <a:srgbClr val="FF5722"/>
          </a:solidFill>
          <a:ln w="12700">
            <a:solidFill>
              <a:srgbClr val="FF572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1" name="Shape 19"/>
          <p:cNvSpPr/>
          <p:nvPr/>
        </p:nvSpPr>
        <p:spPr>
          <a:xfrm>
            <a:off x="1913590" y="4640580"/>
            <a:ext cx="728195" cy="109728"/>
          </a:xfrm>
          <a:prstGeom prst="rect">
            <a:avLst/>
          </a:prstGeom>
          <a:solidFill>
            <a:srgbClr val="FF5722"/>
          </a:solidFill>
          <a:ln w="12700">
            <a:solidFill>
              <a:srgbClr val="FF572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2" name="Shape 20"/>
          <p:cNvSpPr/>
          <p:nvPr/>
        </p:nvSpPr>
        <p:spPr>
          <a:xfrm>
            <a:off x="2678361" y="4640580"/>
            <a:ext cx="728195" cy="109728"/>
          </a:xfrm>
          <a:prstGeom prst="rect">
            <a:avLst/>
          </a:prstGeom>
          <a:solidFill>
            <a:srgbClr val="FF5722"/>
          </a:solidFill>
          <a:ln w="12700">
            <a:solidFill>
              <a:srgbClr val="FF572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3" name="Shape 21"/>
          <p:cNvSpPr/>
          <p:nvPr/>
        </p:nvSpPr>
        <p:spPr>
          <a:xfrm>
            <a:off x="3443132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Shape 22"/>
          <p:cNvSpPr/>
          <p:nvPr/>
        </p:nvSpPr>
        <p:spPr>
          <a:xfrm>
            <a:off x="4207903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5" name="Shape 23"/>
          <p:cNvSpPr/>
          <p:nvPr/>
        </p:nvSpPr>
        <p:spPr>
          <a:xfrm>
            <a:off x="4972673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6" name="Shape 24"/>
          <p:cNvSpPr/>
          <p:nvPr/>
        </p:nvSpPr>
        <p:spPr>
          <a:xfrm>
            <a:off x="5737444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7" name="Shape 25"/>
          <p:cNvSpPr/>
          <p:nvPr/>
        </p:nvSpPr>
        <p:spPr>
          <a:xfrm>
            <a:off x="6502215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8" name="Shape 26"/>
          <p:cNvSpPr/>
          <p:nvPr/>
        </p:nvSpPr>
        <p:spPr>
          <a:xfrm>
            <a:off x="7266986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9" name="Shape 27"/>
          <p:cNvSpPr/>
          <p:nvPr/>
        </p:nvSpPr>
        <p:spPr>
          <a:xfrm>
            <a:off x="8031757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0" name="Shape 28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FF5722"/>
          </a:solidFill>
          <a:ln w="12700">
            <a:solidFill>
              <a:srgbClr val="FF572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1" name="Text 29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4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7">
            <a:extLst>
              <a:ext uri="{FF2B5EF4-FFF2-40B4-BE49-F238E27FC236}">
                <a16:creationId xmlns:a16="http://schemas.microsoft.com/office/drawing/2014/main" id="{8A79FA58-70C3-8EE6-5C90-16BFFD63D676}"/>
              </a:ext>
            </a:extLst>
          </p:cNvPr>
          <p:cNvSpPr/>
          <p:nvPr/>
        </p:nvSpPr>
        <p:spPr>
          <a:xfrm flipH="1" flipV="1">
            <a:off x="1481328" y="1234439"/>
            <a:ext cx="1188720" cy="457197"/>
          </a:xfrm>
          <a:prstGeom prst="line">
            <a:avLst/>
          </a:prstGeom>
          <a:noFill/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7"/>
          <p:cNvSpPr/>
          <p:nvPr/>
        </p:nvSpPr>
        <p:spPr>
          <a:xfrm flipV="1">
            <a:off x="2670048" y="1234438"/>
            <a:ext cx="1371600" cy="457205"/>
          </a:xfrm>
          <a:prstGeom prst="line">
            <a:avLst/>
          </a:prstGeom>
          <a:noFill/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Shape 10"/>
          <p:cNvSpPr/>
          <p:nvPr/>
        </p:nvSpPr>
        <p:spPr>
          <a:xfrm flipH="1">
            <a:off x="1481328" y="1691645"/>
            <a:ext cx="1188720" cy="914396"/>
          </a:xfrm>
          <a:prstGeom prst="line">
            <a:avLst/>
          </a:prstGeom>
          <a:noFill/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Shape 13"/>
          <p:cNvSpPr/>
          <p:nvPr/>
        </p:nvSpPr>
        <p:spPr>
          <a:xfrm>
            <a:off x="2670048" y="1691644"/>
            <a:ext cx="1371600" cy="914397"/>
          </a:xfrm>
          <a:prstGeom prst="line">
            <a:avLst/>
          </a:prstGeom>
          <a:noFill/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00BCD4"/>
          </a:solidFill>
          <a:ln w="12700">
            <a:solidFill>
              <a:srgbClr val="00BCD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Pattern Saga: Coreografia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2212848" y="1234440"/>
            <a:ext cx="914400" cy="91440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2212848" y="123444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RabbitMQ</a:t>
            </a:r>
            <a:endParaRPr lang="en-US" sz="1000" dirty="0"/>
          </a:p>
        </p:txBody>
      </p:sp>
      <p:sp>
        <p:nvSpPr>
          <p:cNvPr id="6" name="Shape 4"/>
          <p:cNvSpPr/>
          <p:nvPr/>
        </p:nvSpPr>
        <p:spPr>
          <a:xfrm>
            <a:off x="3657600" y="2286000"/>
            <a:ext cx="0" cy="0"/>
          </a:xfrm>
          <a:prstGeom prst="line">
            <a:avLst/>
          </a:prstGeom>
          <a:noFill/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Shape 5"/>
          <p:cNvSpPr/>
          <p:nvPr/>
        </p:nvSpPr>
        <p:spPr>
          <a:xfrm>
            <a:off x="384048" y="777240"/>
            <a:ext cx="1097280" cy="457200"/>
          </a:xfrm>
          <a:prstGeom prst="roundRect">
            <a:avLst>
              <a:gd name="adj" fmla="val 1000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6"/>
          <p:cNvSpPr/>
          <p:nvPr/>
        </p:nvSpPr>
        <p:spPr>
          <a:xfrm>
            <a:off x="384048" y="777240"/>
            <a:ext cx="1097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30A18"/>
                </a:solidFill>
              </a:rPr>
              <a:t>Order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4041648" y="777240"/>
            <a:ext cx="1097280" cy="457200"/>
          </a:xfrm>
          <a:prstGeom prst="roundRect">
            <a:avLst>
              <a:gd name="adj" fmla="val 1000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Text 9"/>
          <p:cNvSpPr/>
          <p:nvPr/>
        </p:nvSpPr>
        <p:spPr>
          <a:xfrm>
            <a:off x="4041648" y="777240"/>
            <a:ext cx="1097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30A18"/>
                </a:solidFill>
              </a:rPr>
              <a:t>Inventory</a:t>
            </a:r>
            <a:endParaRPr lang="en-US" sz="900" dirty="0"/>
          </a:p>
        </p:txBody>
      </p:sp>
      <p:sp>
        <p:nvSpPr>
          <p:cNvPr id="13" name="Shape 11"/>
          <p:cNvSpPr/>
          <p:nvPr/>
        </p:nvSpPr>
        <p:spPr>
          <a:xfrm>
            <a:off x="384048" y="2606040"/>
            <a:ext cx="1097280" cy="457200"/>
          </a:xfrm>
          <a:prstGeom prst="roundRect">
            <a:avLst>
              <a:gd name="adj" fmla="val 1000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Text 12"/>
          <p:cNvSpPr/>
          <p:nvPr/>
        </p:nvSpPr>
        <p:spPr>
          <a:xfrm>
            <a:off x="384048" y="2606040"/>
            <a:ext cx="1097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30A18"/>
                </a:solidFill>
              </a:rPr>
              <a:t>Payment</a:t>
            </a:r>
            <a:endParaRPr lang="en-US" sz="900" dirty="0"/>
          </a:p>
        </p:txBody>
      </p:sp>
      <p:sp>
        <p:nvSpPr>
          <p:cNvPr id="16" name="Shape 14"/>
          <p:cNvSpPr/>
          <p:nvPr/>
        </p:nvSpPr>
        <p:spPr>
          <a:xfrm>
            <a:off x="4041648" y="2606040"/>
            <a:ext cx="1097280" cy="457200"/>
          </a:xfrm>
          <a:prstGeom prst="roundRect">
            <a:avLst>
              <a:gd name="adj" fmla="val 1000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4041648" y="2606040"/>
            <a:ext cx="1097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30A18"/>
                </a:solidFill>
              </a:rPr>
              <a:t>Auth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5760720" y="914405"/>
            <a:ext cx="33832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Definizione
</a:t>
            </a:r>
            <a:r>
              <a:rPr lang="en-US" sz="1100" dirty="0">
                <a:solidFill>
                  <a:srgbClr val="030A18"/>
                </a:solidFill>
              </a:rPr>
              <a:t>Nella coreografia ogni microservizio pubblica eventi su un broker (RabbitMQ) e reagisce agli eventi di interesse. Non esiste un coordinatore centrale: l’ordine del flusso emerge dalla sequenza di eventi.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5760720" y="1920245"/>
            <a:ext cx="338328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Punti di forza
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Disaccoppiamento e flessibilità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Nessun singolo punto di guasto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Scalabilità naturale con più consumatori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5757479" y="3105738"/>
            <a:ext cx="338328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Punti deboli
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Complessità di progettazione e naming degli eventi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Difficoltà di monitoraggio e tracing end‑to‑end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Possibili cascata di errori e consistenza eventuale più marcata</a:t>
            </a:r>
            <a:endParaRPr lang="en-US" sz="1400" dirty="0"/>
          </a:p>
        </p:txBody>
      </p:sp>
      <p:sp>
        <p:nvSpPr>
          <p:cNvPr id="22" name="Shape 20"/>
          <p:cNvSpPr/>
          <p:nvPr/>
        </p:nvSpPr>
        <p:spPr>
          <a:xfrm>
            <a:off x="384048" y="4640580"/>
            <a:ext cx="728195" cy="109728"/>
          </a:xfrm>
          <a:prstGeom prst="rect">
            <a:avLst/>
          </a:prstGeom>
          <a:solidFill>
            <a:srgbClr val="00BCD4"/>
          </a:solidFill>
          <a:ln w="12700">
            <a:solidFill>
              <a:srgbClr val="00BCD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3" name="Shape 21"/>
          <p:cNvSpPr/>
          <p:nvPr/>
        </p:nvSpPr>
        <p:spPr>
          <a:xfrm>
            <a:off x="1148819" y="4640580"/>
            <a:ext cx="728195" cy="109728"/>
          </a:xfrm>
          <a:prstGeom prst="rect">
            <a:avLst/>
          </a:prstGeom>
          <a:solidFill>
            <a:srgbClr val="00BCD4"/>
          </a:solidFill>
          <a:ln w="12700">
            <a:solidFill>
              <a:srgbClr val="00BCD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Shape 22"/>
          <p:cNvSpPr/>
          <p:nvPr/>
        </p:nvSpPr>
        <p:spPr>
          <a:xfrm>
            <a:off x="1913590" y="4640580"/>
            <a:ext cx="728195" cy="109728"/>
          </a:xfrm>
          <a:prstGeom prst="rect">
            <a:avLst/>
          </a:prstGeom>
          <a:solidFill>
            <a:srgbClr val="00BCD4"/>
          </a:solidFill>
          <a:ln w="12700">
            <a:solidFill>
              <a:srgbClr val="00BCD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5" name="Shape 23"/>
          <p:cNvSpPr/>
          <p:nvPr/>
        </p:nvSpPr>
        <p:spPr>
          <a:xfrm>
            <a:off x="2678361" y="4640580"/>
            <a:ext cx="728195" cy="109728"/>
          </a:xfrm>
          <a:prstGeom prst="rect">
            <a:avLst/>
          </a:prstGeom>
          <a:solidFill>
            <a:srgbClr val="00BCD4"/>
          </a:solidFill>
          <a:ln w="12700">
            <a:solidFill>
              <a:srgbClr val="00BCD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6" name="Shape 24"/>
          <p:cNvSpPr/>
          <p:nvPr/>
        </p:nvSpPr>
        <p:spPr>
          <a:xfrm>
            <a:off x="3443132" y="4640580"/>
            <a:ext cx="728195" cy="109728"/>
          </a:xfrm>
          <a:prstGeom prst="rect">
            <a:avLst/>
          </a:prstGeom>
          <a:solidFill>
            <a:srgbClr val="00BCD4"/>
          </a:solidFill>
          <a:ln w="12700">
            <a:solidFill>
              <a:srgbClr val="00BCD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7" name="Shape 25"/>
          <p:cNvSpPr/>
          <p:nvPr/>
        </p:nvSpPr>
        <p:spPr>
          <a:xfrm>
            <a:off x="4207903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8" name="Shape 26"/>
          <p:cNvSpPr/>
          <p:nvPr/>
        </p:nvSpPr>
        <p:spPr>
          <a:xfrm>
            <a:off x="4972673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9" name="Shape 27"/>
          <p:cNvSpPr/>
          <p:nvPr/>
        </p:nvSpPr>
        <p:spPr>
          <a:xfrm>
            <a:off x="5737444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0" name="Shape 28"/>
          <p:cNvSpPr/>
          <p:nvPr/>
        </p:nvSpPr>
        <p:spPr>
          <a:xfrm>
            <a:off x="6502215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1" name="Shape 29"/>
          <p:cNvSpPr/>
          <p:nvPr/>
        </p:nvSpPr>
        <p:spPr>
          <a:xfrm>
            <a:off x="7266986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2" name="Shape 30"/>
          <p:cNvSpPr/>
          <p:nvPr/>
        </p:nvSpPr>
        <p:spPr>
          <a:xfrm>
            <a:off x="8031757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3" name="Shape 31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00BCD4"/>
          </a:solidFill>
          <a:ln w="12700">
            <a:solidFill>
              <a:srgbClr val="00BCD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4" name="Text 32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5</a:t>
            </a:r>
            <a:endParaRPr lang="en-US" sz="900" dirty="0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F4D56339-ED1C-9221-E1BF-B8AF3C33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15" y="3299612"/>
            <a:ext cx="2718712" cy="11777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Architettura del Sistema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" y="1188720"/>
            <a:ext cx="274320" cy="2743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1520" y="1097280"/>
            <a:ext cx="5029200" cy="594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API Gateway
</a:t>
            </a:r>
            <a:r>
              <a:rPr lang="en-US" sz="1000" dirty="0">
                <a:solidFill>
                  <a:srgbClr val="030A18"/>
                </a:solidFill>
              </a:rPr>
              <a:t>Punto d’ingresso unico, instrada le richieste e gestisce l’autenticazione.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760" y="1783080"/>
            <a:ext cx="274320" cy="2743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31520" y="1691640"/>
            <a:ext cx="5029200" cy="594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Auth Service
</a:t>
            </a:r>
            <a:r>
              <a:rPr lang="en-US" sz="1000" dirty="0">
                <a:solidFill>
                  <a:srgbClr val="030A18"/>
                </a:solidFill>
              </a:rPr>
              <a:t>Registra e autentica utenti; mantiene database separati per flussi.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60" y="2377440"/>
            <a:ext cx="274320" cy="2743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31520" y="2286000"/>
            <a:ext cx="5029200" cy="594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Order Service
</a:t>
            </a:r>
            <a:r>
              <a:rPr lang="en-US" sz="1000" dirty="0">
                <a:solidFill>
                  <a:srgbClr val="030A18"/>
                </a:solidFill>
              </a:rPr>
              <a:t>Crea e gestisce ordini, pubblica eventi e aggiorna lo stato.</a:t>
            </a:r>
            <a:endParaRPr lang="en-US" sz="1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760" y="2971800"/>
            <a:ext cx="274320" cy="2743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1520" y="2880360"/>
            <a:ext cx="5029200" cy="594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Inventory Service
</a:t>
            </a:r>
            <a:r>
              <a:rPr lang="en-US" sz="1000" dirty="0">
                <a:solidFill>
                  <a:srgbClr val="030A18"/>
                </a:solidFill>
              </a:rPr>
              <a:t>Gestisce il catalogo prodotti e le scorte; riserva e rilascia stock.</a:t>
            </a:r>
            <a:endParaRPr lang="en-US" sz="12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760" y="3566160"/>
            <a:ext cx="274320" cy="27432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31520" y="3474720"/>
            <a:ext cx="5029200" cy="594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Payment Service
</a:t>
            </a:r>
            <a:r>
              <a:rPr lang="en-US" sz="1000" dirty="0">
                <a:solidFill>
                  <a:srgbClr val="030A18"/>
                </a:solidFill>
              </a:rPr>
              <a:t>Processa pagamenti con soglia importo e gestisce rimborsi.</a:t>
            </a:r>
            <a:endParaRPr lang="en-US" sz="12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8129954" y="-1"/>
            <a:ext cx="994489" cy="994489"/>
          </a:xfrm>
          <a:prstGeom prst="rect">
            <a:avLst/>
          </a:prstGeom>
        </p:spPr>
      </p:pic>
      <p:sp>
        <p:nvSpPr>
          <p:cNvPr id="16" name="Shape 8"/>
          <p:cNvSpPr/>
          <p:nvPr/>
        </p:nvSpPr>
        <p:spPr>
          <a:xfrm>
            <a:off x="384048" y="4640580"/>
            <a:ext cx="728195" cy="109728"/>
          </a:xfrm>
          <a:prstGeom prst="rect">
            <a:avLst/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Shape 9"/>
          <p:cNvSpPr/>
          <p:nvPr/>
        </p:nvSpPr>
        <p:spPr>
          <a:xfrm>
            <a:off x="1148819" y="4640580"/>
            <a:ext cx="728195" cy="109728"/>
          </a:xfrm>
          <a:prstGeom prst="rect">
            <a:avLst/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Shape 10"/>
          <p:cNvSpPr/>
          <p:nvPr/>
        </p:nvSpPr>
        <p:spPr>
          <a:xfrm>
            <a:off x="1913590" y="4640580"/>
            <a:ext cx="728195" cy="109728"/>
          </a:xfrm>
          <a:prstGeom prst="rect">
            <a:avLst/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Shape 11"/>
          <p:cNvSpPr/>
          <p:nvPr/>
        </p:nvSpPr>
        <p:spPr>
          <a:xfrm>
            <a:off x="2678361" y="4640580"/>
            <a:ext cx="728195" cy="109728"/>
          </a:xfrm>
          <a:prstGeom prst="rect">
            <a:avLst/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Shape 12"/>
          <p:cNvSpPr/>
          <p:nvPr/>
        </p:nvSpPr>
        <p:spPr>
          <a:xfrm>
            <a:off x="3443132" y="4640580"/>
            <a:ext cx="728195" cy="109728"/>
          </a:xfrm>
          <a:prstGeom prst="rect">
            <a:avLst/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1" name="Shape 13"/>
          <p:cNvSpPr/>
          <p:nvPr/>
        </p:nvSpPr>
        <p:spPr>
          <a:xfrm>
            <a:off x="4207903" y="4640580"/>
            <a:ext cx="728195" cy="109728"/>
          </a:xfrm>
          <a:prstGeom prst="rect">
            <a:avLst/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2" name="Shape 14"/>
          <p:cNvSpPr/>
          <p:nvPr/>
        </p:nvSpPr>
        <p:spPr>
          <a:xfrm>
            <a:off x="4972673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3" name="Shape 15"/>
          <p:cNvSpPr/>
          <p:nvPr/>
        </p:nvSpPr>
        <p:spPr>
          <a:xfrm>
            <a:off x="5737444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Shape 16"/>
          <p:cNvSpPr/>
          <p:nvPr/>
        </p:nvSpPr>
        <p:spPr>
          <a:xfrm>
            <a:off x="6502215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5" name="Shape 17"/>
          <p:cNvSpPr/>
          <p:nvPr/>
        </p:nvSpPr>
        <p:spPr>
          <a:xfrm>
            <a:off x="7266986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6" name="Shape 18"/>
          <p:cNvSpPr/>
          <p:nvPr/>
        </p:nvSpPr>
        <p:spPr>
          <a:xfrm>
            <a:off x="8031757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7" name="Shape 19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8" name="Text 20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6</a:t>
            </a:r>
            <a:endParaRPr lang="en-US" sz="900" dirty="0"/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425A5A68-FB56-650E-593A-B3F949530B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03312" y="1607024"/>
            <a:ext cx="3746328" cy="18151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C107"/>
          </a:solidFill>
          <a:ln w="12700">
            <a:solidFill>
              <a:srgbClr val="FFC10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Flussi Utente e Funzionalità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365760" y="1463040"/>
            <a:ext cx="210312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Shape 3"/>
          <p:cNvSpPr/>
          <p:nvPr/>
        </p:nvSpPr>
        <p:spPr>
          <a:xfrm>
            <a:off x="2286000" y="1463040"/>
            <a:ext cx="228600" cy="54864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411480" y="1536192"/>
            <a:ext cx="20116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30A18"/>
                </a:solidFill>
              </a:rPr>
              <a:t>Registrazione e Login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365760" y="2103120"/>
            <a:ext cx="21031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030A18"/>
                </a:solidFill>
              </a:rPr>
              <a:t>Utente si registra o accede; ogni flusso mantiene utenti separati.</a:t>
            </a:r>
            <a:endParaRPr lang="en-US" sz="900" dirty="0"/>
          </a:p>
        </p:txBody>
      </p:sp>
      <p:sp>
        <p:nvSpPr>
          <p:cNvPr id="8" name="Shape 6"/>
          <p:cNvSpPr/>
          <p:nvPr/>
        </p:nvSpPr>
        <p:spPr>
          <a:xfrm>
            <a:off x="2514600" y="1463040"/>
            <a:ext cx="210312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7"/>
          <p:cNvSpPr/>
          <p:nvPr/>
        </p:nvSpPr>
        <p:spPr>
          <a:xfrm>
            <a:off x="4434840" y="1463040"/>
            <a:ext cx="228600" cy="54864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2560320" y="1536192"/>
            <a:ext cx="20116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30A18"/>
                </a:solidFill>
              </a:rPr>
              <a:t>Visualizza Catalogo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2514600" y="2103120"/>
            <a:ext cx="21031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030A18"/>
                </a:solidFill>
              </a:rPr>
              <a:t>Lista prodotti con nome, prezzo e stock aggiornato in tempo reale.</a:t>
            </a:r>
            <a:endParaRPr lang="en-US" sz="900" dirty="0"/>
          </a:p>
        </p:txBody>
      </p:sp>
      <p:sp>
        <p:nvSpPr>
          <p:cNvPr id="12" name="Shape 10"/>
          <p:cNvSpPr/>
          <p:nvPr/>
        </p:nvSpPr>
        <p:spPr>
          <a:xfrm>
            <a:off x="4663440" y="1463040"/>
            <a:ext cx="210312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Shape 11"/>
          <p:cNvSpPr/>
          <p:nvPr/>
        </p:nvSpPr>
        <p:spPr>
          <a:xfrm>
            <a:off x="6583680" y="1463040"/>
            <a:ext cx="228600" cy="54864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Text 12"/>
          <p:cNvSpPr/>
          <p:nvPr/>
        </p:nvSpPr>
        <p:spPr>
          <a:xfrm>
            <a:off x="4709160" y="1536192"/>
            <a:ext cx="20116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30A18"/>
                </a:solidFill>
              </a:rPr>
              <a:t>Crea Ordine (scegli Saga)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4663440" y="2103120"/>
            <a:ext cx="21031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030A18"/>
                </a:solidFill>
              </a:rPr>
              <a:t>Seleziona prodotti e quantità, indica ​flusso orchestrato/coreografico.</a:t>
            </a:r>
            <a:endParaRPr lang="en-US" sz="900" dirty="0"/>
          </a:p>
        </p:txBody>
      </p:sp>
      <p:sp>
        <p:nvSpPr>
          <p:cNvPr id="16" name="Shape 14"/>
          <p:cNvSpPr/>
          <p:nvPr/>
        </p:nvSpPr>
        <p:spPr>
          <a:xfrm>
            <a:off x="6812280" y="1463040"/>
            <a:ext cx="210312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6858000" y="1536192"/>
            <a:ext cx="20116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30A18"/>
                </a:solidFill>
              </a:rPr>
              <a:t>Stato e Storico Ordini</a:t>
            </a:r>
            <a:endParaRPr lang="en-US" sz="1000" dirty="0"/>
          </a:p>
        </p:txBody>
      </p:sp>
      <p:sp>
        <p:nvSpPr>
          <p:cNvPr id="18" name="Text 16"/>
          <p:cNvSpPr/>
          <p:nvPr/>
        </p:nvSpPr>
        <p:spPr>
          <a:xfrm>
            <a:off x="6812280" y="2103120"/>
            <a:ext cx="21031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030A18"/>
                </a:solidFill>
              </a:rPr>
              <a:t>Ottiene feedback immediato (200 o 202) e può consultare lo storico.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365760" y="3840480"/>
            <a:ext cx="60350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b="1" dirty="0">
                <a:solidFill>
                  <a:srgbClr val="030A18"/>
                </a:solidFill>
              </a:rPr>
              <a:t>Nota: </a:t>
            </a:r>
            <a:r>
              <a:rPr lang="en-US" sz="900" dirty="0">
                <a:solidFill>
                  <a:srgbClr val="030A18"/>
                </a:solidFill>
              </a:rPr>
              <a:t>nel flusso orchestrato la risposta include già l’esito (status 200). Nel flusso coreografico la richiesta ritorna 202 Accepted e l’esito viene recuperato tramite polling dell’ID ordine.
</a:t>
            </a:r>
            <a:endParaRPr lang="en-US" sz="1000" dirty="0"/>
          </a:p>
        </p:txBody>
      </p:sp>
      <p:sp>
        <p:nvSpPr>
          <p:cNvPr id="21" name="Shape 19"/>
          <p:cNvSpPr/>
          <p:nvPr/>
        </p:nvSpPr>
        <p:spPr>
          <a:xfrm>
            <a:off x="384048" y="4640580"/>
            <a:ext cx="728195" cy="109728"/>
          </a:xfrm>
          <a:prstGeom prst="rect">
            <a:avLst/>
          </a:prstGeom>
          <a:solidFill>
            <a:srgbClr val="FFC107"/>
          </a:solidFill>
          <a:ln w="12700">
            <a:solidFill>
              <a:srgbClr val="FFC10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2" name="Shape 20"/>
          <p:cNvSpPr/>
          <p:nvPr/>
        </p:nvSpPr>
        <p:spPr>
          <a:xfrm>
            <a:off x="1148819" y="4640580"/>
            <a:ext cx="728195" cy="109728"/>
          </a:xfrm>
          <a:prstGeom prst="rect">
            <a:avLst/>
          </a:prstGeom>
          <a:solidFill>
            <a:srgbClr val="FFC107"/>
          </a:solidFill>
          <a:ln w="12700">
            <a:solidFill>
              <a:srgbClr val="FFC10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3" name="Shape 21"/>
          <p:cNvSpPr/>
          <p:nvPr/>
        </p:nvSpPr>
        <p:spPr>
          <a:xfrm>
            <a:off x="1913590" y="4640580"/>
            <a:ext cx="728195" cy="109728"/>
          </a:xfrm>
          <a:prstGeom prst="rect">
            <a:avLst/>
          </a:prstGeom>
          <a:solidFill>
            <a:srgbClr val="FFC107"/>
          </a:solidFill>
          <a:ln w="12700">
            <a:solidFill>
              <a:srgbClr val="FFC10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Shape 22"/>
          <p:cNvSpPr/>
          <p:nvPr/>
        </p:nvSpPr>
        <p:spPr>
          <a:xfrm>
            <a:off x="2678361" y="4640580"/>
            <a:ext cx="728195" cy="109728"/>
          </a:xfrm>
          <a:prstGeom prst="rect">
            <a:avLst/>
          </a:prstGeom>
          <a:solidFill>
            <a:srgbClr val="FFC107"/>
          </a:solidFill>
          <a:ln w="12700">
            <a:solidFill>
              <a:srgbClr val="FFC10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5" name="Shape 23"/>
          <p:cNvSpPr/>
          <p:nvPr/>
        </p:nvSpPr>
        <p:spPr>
          <a:xfrm>
            <a:off x="3443132" y="4640580"/>
            <a:ext cx="728195" cy="109728"/>
          </a:xfrm>
          <a:prstGeom prst="rect">
            <a:avLst/>
          </a:prstGeom>
          <a:solidFill>
            <a:srgbClr val="FFC107"/>
          </a:solidFill>
          <a:ln w="12700">
            <a:solidFill>
              <a:srgbClr val="FFC10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6" name="Shape 24"/>
          <p:cNvSpPr/>
          <p:nvPr/>
        </p:nvSpPr>
        <p:spPr>
          <a:xfrm>
            <a:off x="4207903" y="4640580"/>
            <a:ext cx="728195" cy="109728"/>
          </a:xfrm>
          <a:prstGeom prst="rect">
            <a:avLst/>
          </a:prstGeom>
          <a:solidFill>
            <a:srgbClr val="FFC107"/>
          </a:solidFill>
          <a:ln w="12700">
            <a:solidFill>
              <a:srgbClr val="FFC10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7" name="Shape 25"/>
          <p:cNvSpPr/>
          <p:nvPr/>
        </p:nvSpPr>
        <p:spPr>
          <a:xfrm>
            <a:off x="4972673" y="4640580"/>
            <a:ext cx="728195" cy="109728"/>
          </a:xfrm>
          <a:prstGeom prst="rect">
            <a:avLst/>
          </a:prstGeom>
          <a:solidFill>
            <a:srgbClr val="FFC107"/>
          </a:solidFill>
          <a:ln w="12700">
            <a:solidFill>
              <a:srgbClr val="FFC10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8" name="Shape 26"/>
          <p:cNvSpPr/>
          <p:nvPr/>
        </p:nvSpPr>
        <p:spPr>
          <a:xfrm>
            <a:off x="5737444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9" name="Shape 27"/>
          <p:cNvSpPr/>
          <p:nvPr/>
        </p:nvSpPr>
        <p:spPr>
          <a:xfrm>
            <a:off x="6502215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0" name="Shape 28"/>
          <p:cNvSpPr/>
          <p:nvPr/>
        </p:nvSpPr>
        <p:spPr>
          <a:xfrm>
            <a:off x="7266986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1" name="Shape 29"/>
          <p:cNvSpPr/>
          <p:nvPr/>
        </p:nvSpPr>
        <p:spPr>
          <a:xfrm>
            <a:off x="8031757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2" name="Shape 30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FFC107"/>
          </a:solidFill>
          <a:ln w="12700">
            <a:solidFill>
              <a:srgbClr val="FFC10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3" name="Text 31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7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Gestione degli Errori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365760" y="1371600"/>
            <a:ext cx="4023360" cy="1371600"/>
          </a:xfrm>
          <a:prstGeom prst="roundRect">
            <a:avLst>
              <a:gd name="adj" fmla="val 3333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554480"/>
            <a:ext cx="320040" cy="3200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60120" y="1508760"/>
            <a:ext cx="32918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Importo eccessivo
</a:t>
            </a:r>
            <a:r>
              <a:rPr lang="en-US" sz="900" dirty="0">
                <a:solidFill>
                  <a:srgbClr val="030A18"/>
                </a:solidFill>
              </a:rPr>
              <a:t>Se l’importo supera la soglia configurabile, il pagamento viene rifiutato; compensazioni ripristinano stock e annullano l’ordine.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663440" y="1371600"/>
            <a:ext cx="4023360" cy="1371600"/>
          </a:xfrm>
          <a:prstGeom prst="roundRect">
            <a:avLst>
              <a:gd name="adj" fmla="val 3333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320" y="1554480"/>
            <a:ext cx="320040" cy="320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7800" y="1508760"/>
            <a:ext cx="32918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Errore casuale
</a:t>
            </a:r>
            <a:r>
              <a:rPr lang="en-US" sz="900" dirty="0">
                <a:solidFill>
                  <a:srgbClr val="030A18"/>
                </a:solidFill>
              </a:rPr>
              <a:t>Il gateway di pagamento può restituire errori di rete simulati; il sistema risponde annullando l’ordine e rimborsando.</a:t>
            </a:r>
            <a:endParaRPr lang="en-US" sz="1200" dirty="0"/>
          </a:p>
        </p:txBody>
      </p:sp>
      <p:sp>
        <p:nvSpPr>
          <p:cNvPr id="10" name="Shape 6"/>
          <p:cNvSpPr/>
          <p:nvPr/>
        </p:nvSpPr>
        <p:spPr>
          <a:xfrm>
            <a:off x="365760" y="2834640"/>
            <a:ext cx="4023360" cy="1371600"/>
          </a:xfrm>
          <a:prstGeom prst="roundRect">
            <a:avLst>
              <a:gd name="adj" fmla="val 3333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640" y="3017520"/>
            <a:ext cx="320040" cy="320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0120" y="2971800"/>
            <a:ext cx="32918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Inventario insufficiente
</a:t>
            </a:r>
            <a:r>
              <a:rPr lang="en-US" sz="900" dirty="0">
                <a:solidFill>
                  <a:srgbClr val="030A18"/>
                </a:solidFill>
              </a:rPr>
              <a:t>Se lo stock non è sufficiente, la Saga si interrompe e l’ordine viene marcato come rifiutato senza necessità di rollback.</a:t>
            </a:r>
            <a:endParaRPr lang="en-US" sz="1200" dirty="0"/>
          </a:p>
        </p:txBody>
      </p:sp>
      <p:sp>
        <p:nvSpPr>
          <p:cNvPr id="13" name="Shape 8"/>
          <p:cNvSpPr/>
          <p:nvPr/>
        </p:nvSpPr>
        <p:spPr>
          <a:xfrm>
            <a:off x="4663440" y="2834640"/>
            <a:ext cx="4023360" cy="1371600"/>
          </a:xfrm>
          <a:prstGeom prst="roundRect">
            <a:avLst>
              <a:gd name="adj" fmla="val 3333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46320" y="3017520"/>
            <a:ext cx="320040" cy="32004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257800" y="2971800"/>
            <a:ext cx="32918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Utente cross‑flow
</a:t>
            </a:r>
            <a:r>
              <a:rPr lang="en-US" sz="900" dirty="0">
                <a:solidFill>
                  <a:srgbClr val="030A18"/>
                </a:solidFill>
              </a:rPr>
              <a:t>Se un utente non esiste nel flusso scelto, il sistema lo disconnette e richiede la registrazione nel nuovo contesto.</a:t>
            </a:r>
            <a:endParaRPr lang="en-US" sz="1200" dirty="0"/>
          </a:p>
        </p:txBody>
      </p:sp>
      <p:sp>
        <p:nvSpPr>
          <p:cNvPr id="17" name="Shape 11"/>
          <p:cNvSpPr/>
          <p:nvPr/>
        </p:nvSpPr>
        <p:spPr>
          <a:xfrm>
            <a:off x="384048" y="4640580"/>
            <a:ext cx="728195" cy="109728"/>
          </a:xfrm>
          <a:prstGeom prst="rect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Shape 12"/>
          <p:cNvSpPr/>
          <p:nvPr/>
        </p:nvSpPr>
        <p:spPr>
          <a:xfrm>
            <a:off x="1148819" y="4640580"/>
            <a:ext cx="728195" cy="109728"/>
          </a:xfrm>
          <a:prstGeom prst="rect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Shape 13"/>
          <p:cNvSpPr/>
          <p:nvPr/>
        </p:nvSpPr>
        <p:spPr>
          <a:xfrm>
            <a:off x="1913590" y="4640580"/>
            <a:ext cx="728195" cy="109728"/>
          </a:xfrm>
          <a:prstGeom prst="rect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Shape 14"/>
          <p:cNvSpPr/>
          <p:nvPr/>
        </p:nvSpPr>
        <p:spPr>
          <a:xfrm>
            <a:off x="2678361" y="4640580"/>
            <a:ext cx="728195" cy="109728"/>
          </a:xfrm>
          <a:prstGeom prst="rect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1" name="Shape 15"/>
          <p:cNvSpPr/>
          <p:nvPr/>
        </p:nvSpPr>
        <p:spPr>
          <a:xfrm>
            <a:off x="3443132" y="4640580"/>
            <a:ext cx="728195" cy="109728"/>
          </a:xfrm>
          <a:prstGeom prst="rect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2" name="Shape 16"/>
          <p:cNvSpPr/>
          <p:nvPr/>
        </p:nvSpPr>
        <p:spPr>
          <a:xfrm>
            <a:off x="4207903" y="4640580"/>
            <a:ext cx="728195" cy="109728"/>
          </a:xfrm>
          <a:prstGeom prst="rect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3" name="Shape 17"/>
          <p:cNvSpPr/>
          <p:nvPr/>
        </p:nvSpPr>
        <p:spPr>
          <a:xfrm>
            <a:off x="4972673" y="4640580"/>
            <a:ext cx="728195" cy="109728"/>
          </a:xfrm>
          <a:prstGeom prst="rect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Shape 18"/>
          <p:cNvSpPr/>
          <p:nvPr/>
        </p:nvSpPr>
        <p:spPr>
          <a:xfrm>
            <a:off x="5737444" y="4640580"/>
            <a:ext cx="728195" cy="109728"/>
          </a:xfrm>
          <a:prstGeom prst="rect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5" name="Shape 19"/>
          <p:cNvSpPr/>
          <p:nvPr/>
        </p:nvSpPr>
        <p:spPr>
          <a:xfrm>
            <a:off x="6502215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6" name="Shape 20"/>
          <p:cNvSpPr/>
          <p:nvPr/>
        </p:nvSpPr>
        <p:spPr>
          <a:xfrm>
            <a:off x="7266986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7" name="Shape 21"/>
          <p:cNvSpPr/>
          <p:nvPr/>
        </p:nvSpPr>
        <p:spPr>
          <a:xfrm>
            <a:off x="8031757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8" name="Shape 22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E91E63"/>
          </a:solidFill>
          <a:ln w="12700">
            <a:solidFill>
              <a:srgbClr val="E91E6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9" name="Text 23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8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Risultati e Verifica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777240"/>
            <a:ext cx="41148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Test manuali
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Flusso di successo: ordini approvati e stock aggiornato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Superamento soglia importo: ordini rifiutati, scorte ripristinate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Errore casuale: errori di rete vengono gestiti con compensazione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Validazione cross‑flow: logout automatico se l’utente non è registrato nell’altro flusso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777740" y="777240"/>
            <a:ext cx="393192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Test automatici
</a:t>
            </a:r>
            <a:r>
              <a:rPr lang="en-US" sz="1000" dirty="0">
                <a:solidFill>
                  <a:srgbClr val="030A18"/>
                </a:solidFill>
              </a:rPr>
              <a:t>Uno script Bash verifica scenari di successo e fallimento nei due flussi, confermando che le compensazioni riportano il sistema allo stato iniziale.
</a:t>
            </a:r>
            <a:r>
              <a:rPr lang="en-US" sz="1400" b="1" dirty="0">
                <a:solidFill>
                  <a:srgbClr val="030A18"/>
                </a:solidFill>
              </a:rPr>
              <a:t>Osservazioni
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Il progetto soddisfa i requisiti: entrambi i pattern sono implementati e le casistiche sono gestite.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Il sistema dimostra resilienza a guasti di singoli servizi; la perdita di un nodo impatta solo il flusso corrispondente.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000" dirty="0">
                <a:solidFill>
                  <a:srgbClr val="030A18"/>
                </a:solidFill>
              </a:rPr>
              <a:t>Prestazioni qualitative buone grazie all’uso di Go; configurabilità e scalabilità via Docker Compose.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384048" y="4640580"/>
            <a:ext cx="728195" cy="109728"/>
          </a:xfrm>
          <a:prstGeom prst="rect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Shape 6"/>
          <p:cNvSpPr/>
          <p:nvPr/>
        </p:nvSpPr>
        <p:spPr>
          <a:xfrm>
            <a:off x="1148819" y="4640580"/>
            <a:ext cx="728195" cy="109728"/>
          </a:xfrm>
          <a:prstGeom prst="rect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7"/>
          <p:cNvSpPr/>
          <p:nvPr/>
        </p:nvSpPr>
        <p:spPr>
          <a:xfrm>
            <a:off x="1913590" y="4640580"/>
            <a:ext cx="728195" cy="109728"/>
          </a:xfrm>
          <a:prstGeom prst="rect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Shape 8"/>
          <p:cNvSpPr/>
          <p:nvPr/>
        </p:nvSpPr>
        <p:spPr>
          <a:xfrm>
            <a:off x="2678361" y="4640580"/>
            <a:ext cx="728195" cy="109728"/>
          </a:xfrm>
          <a:prstGeom prst="rect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Shape 9"/>
          <p:cNvSpPr/>
          <p:nvPr/>
        </p:nvSpPr>
        <p:spPr>
          <a:xfrm>
            <a:off x="3443132" y="4640580"/>
            <a:ext cx="728195" cy="109728"/>
          </a:xfrm>
          <a:prstGeom prst="rect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Shape 10"/>
          <p:cNvSpPr/>
          <p:nvPr/>
        </p:nvSpPr>
        <p:spPr>
          <a:xfrm>
            <a:off x="4207903" y="4640580"/>
            <a:ext cx="728195" cy="109728"/>
          </a:xfrm>
          <a:prstGeom prst="rect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Shape 11"/>
          <p:cNvSpPr/>
          <p:nvPr/>
        </p:nvSpPr>
        <p:spPr>
          <a:xfrm>
            <a:off x="4972673" y="4640580"/>
            <a:ext cx="728195" cy="109728"/>
          </a:xfrm>
          <a:prstGeom prst="rect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Shape 12"/>
          <p:cNvSpPr/>
          <p:nvPr/>
        </p:nvSpPr>
        <p:spPr>
          <a:xfrm>
            <a:off x="5737444" y="4640580"/>
            <a:ext cx="728195" cy="109728"/>
          </a:xfrm>
          <a:prstGeom prst="rect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Shape 13"/>
          <p:cNvSpPr/>
          <p:nvPr/>
        </p:nvSpPr>
        <p:spPr>
          <a:xfrm>
            <a:off x="6502215" y="4640580"/>
            <a:ext cx="728195" cy="109728"/>
          </a:xfrm>
          <a:prstGeom prst="rect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Shape 14"/>
          <p:cNvSpPr/>
          <p:nvPr/>
        </p:nvSpPr>
        <p:spPr>
          <a:xfrm>
            <a:off x="7266986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Shape 15"/>
          <p:cNvSpPr/>
          <p:nvPr/>
        </p:nvSpPr>
        <p:spPr>
          <a:xfrm>
            <a:off x="8031757" y="4640580"/>
            <a:ext cx="728195" cy="109728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Shape 16"/>
          <p:cNvSpPr/>
          <p:nvPr/>
        </p:nvSpPr>
        <p:spPr>
          <a:xfrm>
            <a:off x="8549640" y="4549140"/>
            <a:ext cx="320040" cy="320040"/>
          </a:xfrm>
          <a:prstGeom prst="ellipse">
            <a:avLst/>
          </a:prstGeom>
          <a:solidFill>
            <a:srgbClr val="795548"/>
          </a:solidFill>
          <a:ln w="12700">
            <a:solidFill>
              <a:srgbClr val="79554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Text 17"/>
          <p:cNvSpPr/>
          <p:nvPr/>
        </p:nvSpPr>
        <p:spPr>
          <a:xfrm>
            <a:off x="8549640" y="454914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</a:rPr>
              <a:t>9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858</Words>
  <Application>Microsoft Office PowerPoint</Application>
  <PresentationFormat>Presentazione su schermo (16:9)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matteo la gioia</cp:lastModifiedBy>
  <cp:revision>2</cp:revision>
  <dcterms:created xsi:type="dcterms:W3CDTF">2025-08-23T13:52:56Z</dcterms:created>
  <dcterms:modified xsi:type="dcterms:W3CDTF">2025-08-23T14:15:22Z</dcterms:modified>
</cp:coreProperties>
</file>