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346" r:id="rId3"/>
    <p:sldId id="344" r:id="rId4"/>
    <p:sldId id="329" r:id="rId5"/>
    <p:sldId id="259" r:id="rId6"/>
    <p:sldId id="260" r:id="rId7"/>
    <p:sldId id="261" r:id="rId8"/>
    <p:sldId id="262" r:id="rId9"/>
    <p:sldId id="263" r:id="rId10"/>
    <p:sldId id="348" r:id="rId11"/>
    <p:sldId id="349" r:id="rId12"/>
    <p:sldId id="347" r:id="rId13"/>
    <p:sldId id="350" r:id="rId14"/>
    <p:sldId id="264" r:id="rId15"/>
    <p:sldId id="265" r:id="rId16"/>
    <p:sldId id="351" r:id="rId17"/>
    <p:sldId id="266" r:id="rId18"/>
    <p:sldId id="267" r:id="rId19"/>
    <p:sldId id="352" r:id="rId20"/>
    <p:sldId id="353" r:id="rId21"/>
    <p:sldId id="354" r:id="rId22"/>
    <p:sldId id="355" r:id="rId23"/>
    <p:sldId id="356" r:id="rId24"/>
    <p:sldId id="357" r:id="rId25"/>
    <p:sldId id="273" r:id="rId26"/>
    <p:sldId id="359" r:id="rId27"/>
    <p:sldId id="276" r:id="rId28"/>
    <p:sldId id="358" r:id="rId29"/>
    <p:sldId id="360" r:id="rId30"/>
    <p:sldId id="361" r:id="rId31"/>
    <p:sldId id="274" r:id="rId32"/>
    <p:sldId id="362" r:id="rId33"/>
    <p:sldId id="363" r:id="rId34"/>
    <p:sldId id="364" r:id="rId35"/>
    <p:sldId id="365" r:id="rId36"/>
    <p:sldId id="366" r:id="rId37"/>
    <p:sldId id="367" r:id="rId38"/>
    <p:sldId id="368" r:id="rId39"/>
    <p:sldId id="370" r:id="rId40"/>
    <p:sldId id="371" r:id="rId41"/>
    <p:sldId id="369" r:id="rId42"/>
    <p:sldId id="372" r:id="rId43"/>
    <p:sldId id="373" r:id="rId44"/>
    <p:sldId id="305" r:id="rId45"/>
    <p:sldId id="306" r:id="rId46"/>
    <p:sldId id="307" r:id="rId47"/>
    <p:sldId id="374" r:id="rId48"/>
    <p:sldId id="323" r:id="rId49"/>
    <p:sldId id="375" r:id="rId50"/>
    <p:sldId id="309" r:id="rId51"/>
    <p:sldId id="310" r:id="rId52"/>
    <p:sldId id="376" r:id="rId53"/>
    <p:sldId id="377" r:id="rId54"/>
    <p:sldId id="378" r:id="rId55"/>
    <p:sldId id="311" r:id="rId56"/>
    <p:sldId id="324" r:id="rId57"/>
    <p:sldId id="325" r:id="rId58"/>
    <p:sldId id="379" r:id="rId59"/>
    <p:sldId id="326" r:id="rId60"/>
    <p:sldId id="380" r:id="rId61"/>
    <p:sldId id="327" r:id="rId62"/>
    <p:sldId id="381" r:id="rId63"/>
    <p:sldId id="382" r:id="rId64"/>
    <p:sldId id="383" r:id="rId65"/>
    <p:sldId id="384" r:id="rId66"/>
    <p:sldId id="386" r:id="rId67"/>
    <p:sldId id="385" r:id="rId68"/>
    <p:sldId id="387" r:id="rId69"/>
    <p:sldId id="389" r:id="rId70"/>
    <p:sldId id="390" r:id="rId71"/>
    <p:sldId id="391" r:id="rId72"/>
    <p:sldId id="394" r:id="rId73"/>
    <p:sldId id="395" r:id="rId74"/>
    <p:sldId id="396" r:id="rId75"/>
    <p:sldId id="397" r:id="rId76"/>
    <p:sldId id="399" r:id="rId77"/>
    <p:sldId id="400" r:id="rId78"/>
    <p:sldId id="401" r:id="rId79"/>
    <p:sldId id="388" r:id="rId80"/>
    <p:sldId id="312" r:id="rId81"/>
    <p:sldId id="345" r:id="rId82"/>
    <p:sldId id="314" r:id="rId83"/>
    <p:sldId id="402" r:id="rId84"/>
    <p:sldId id="403" r:id="rId85"/>
    <p:sldId id="405" r:id="rId86"/>
    <p:sldId id="404" r:id="rId87"/>
    <p:sldId id="406" r:id="rId8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9AF67-89BC-437D-AA8B-F946817C0FB1}" type="datetimeFigureOut">
              <a:rPr lang="fr-FR" smtClean="0"/>
              <a:t>03/11/2014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2AC063-7DBC-4665-B4CA-CA35C4381BCE}" type="slidenum">
              <a:rPr lang="fr-FR" smtClean="0"/>
              <a:t>‹N°›</a:t>
            </a:fld>
            <a:endParaRPr lang="fr-FR"/>
          </a:p>
        </p:txBody>
      </p:sp>
    </p:spTree>
    <p:extLst>
      <p:ext uri="{BB962C8B-B14F-4D97-AF65-F5344CB8AC3E}">
        <p14:creationId xmlns:p14="http://schemas.microsoft.com/office/powerpoint/2010/main" val="326427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DD6AE-01E5-4093-92F7-873DC902FBC7}" type="slidenum">
              <a:rPr lang="en-US"/>
              <a:pPr/>
              <a:t>2</a:t>
            </a:fld>
            <a:endParaRPr lang="en-US"/>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smtClean="0"/>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E0B03B4-819B-4827-A7F6-B7BEB66DF7AA}" type="datetimeFigureOut">
              <a:rPr lang="fr-FR" smtClean="0"/>
              <a:t>03/11/2014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CE3A6-B903-458D-8CED-737F8C1E020E}"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1E0B03B4-819B-4827-A7F6-B7BEB66DF7AA}" type="datetimeFigureOut">
              <a:rPr lang="fr-FR" smtClean="0"/>
              <a:t>03/11/2014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CE3A6-B903-458D-8CED-737F8C1E020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E0B03B4-819B-4827-A7F6-B7BEB66DF7AA}" type="datetimeFigureOut">
              <a:rPr lang="fr-FR" smtClean="0"/>
              <a:t>03/11/2014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CE3A6-B903-458D-8CED-737F8C1E020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1E0B03B4-819B-4827-A7F6-B7BEB66DF7AA}" type="datetimeFigureOut">
              <a:rPr lang="fr-FR" smtClean="0"/>
              <a:t>03/11/2014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CE3A6-B903-458D-8CED-737F8C1E020E}"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E0B03B4-819B-4827-A7F6-B7BEB66DF7AA}" type="datetimeFigureOut">
              <a:rPr lang="fr-FR" smtClean="0"/>
              <a:t>03/11/2014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CE3A6-B903-458D-8CED-737F8C1E020E}"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E0B03B4-819B-4827-A7F6-B7BEB66DF7AA}" type="datetimeFigureOut">
              <a:rPr lang="fr-FR" smtClean="0"/>
              <a:t>03/11/2014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7CE3A6-B903-458D-8CED-737F8C1E020E}"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E0B03B4-819B-4827-A7F6-B7BEB66DF7AA}" type="datetimeFigureOut">
              <a:rPr lang="fr-FR" smtClean="0"/>
              <a:t>03/11/2014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87CE3A6-B903-458D-8CED-737F8C1E020E}"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1E0B03B4-819B-4827-A7F6-B7BEB66DF7AA}" type="datetimeFigureOut">
              <a:rPr lang="fr-FR" smtClean="0"/>
              <a:t>03/11/2014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7CE3A6-B903-458D-8CED-737F8C1E020E}"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B03B4-819B-4827-A7F6-B7BEB66DF7AA}" type="datetimeFigureOut">
              <a:rPr lang="fr-FR" smtClean="0"/>
              <a:t>03/11/2014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87CE3A6-B903-458D-8CED-737F8C1E020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E0B03B4-819B-4827-A7F6-B7BEB66DF7AA}" type="datetimeFigureOut">
              <a:rPr lang="fr-FR" smtClean="0"/>
              <a:t>03/11/2014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7CE3A6-B903-458D-8CED-737F8C1E020E}"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E0B03B4-819B-4827-A7F6-B7BEB66DF7AA}" type="datetimeFigureOut">
              <a:rPr lang="fr-FR" smtClean="0"/>
              <a:t>03/11/2014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7CE3A6-B903-458D-8CED-737F8C1E020E}"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E0B03B4-819B-4827-A7F6-B7BEB66DF7AA}" type="datetimeFigureOut">
              <a:rPr lang="fr-FR" smtClean="0"/>
              <a:t>03/11/2014</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87CE3A6-B903-458D-8CED-737F8C1E020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hyperlink" Target="http://www.computer.org/portal/web/swebok/swebokv3"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Introduction au génie logiciel</a:t>
            </a:r>
            <a:endParaRPr lang="fr-FR" dirty="0"/>
          </a:p>
        </p:txBody>
      </p:sp>
      <p:sp>
        <p:nvSpPr>
          <p:cNvPr id="3" name="Sous-titre 2"/>
          <p:cNvSpPr>
            <a:spLocks noGrp="1"/>
          </p:cNvSpPr>
          <p:nvPr>
            <p:ph type="subTitle" idx="1"/>
          </p:nvPr>
        </p:nvSpPr>
        <p:spPr/>
        <p:txBody>
          <a:bodyPr/>
          <a:lstStyle/>
          <a:p>
            <a:r>
              <a:rPr lang="fr-FR" dirty="0" smtClean="0"/>
              <a:t>J. Goy</a:t>
            </a:r>
          </a:p>
          <a:p>
            <a:r>
              <a:rPr lang="fr-FR" dirty="0" smtClean="0"/>
              <a:t>Novembre  </a:t>
            </a:r>
            <a:r>
              <a:rPr lang="fr-FR" dirty="0" smtClean="0"/>
              <a:t>2014 </a:t>
            </a:r>
            <a:r>
              <a:rPr lang="fr-FR" dirty="0" smtClean="0"/>
              <a:t>rev2.0</a:t>
            </a:r>
            <a:endParaRPr lang="fr-FR" dirty="0"/>
          </a:p>
        </p:txBody>
      </p:sp>
      <p:pic>
        <p:nvPicPr>
          <p:cNvPr id="4" name="Espace réservé du contenu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3645024"/>
            <a:ext cx="2448272" cy="3021511"/>
          </a:xfrm>
          <a:prstGeom prst="rect">
            <a:avLst/>
          </a:prstGeom>
        </p:spPr>
      </p:pic>
    </p:spTree>
    <p:extLst>
      <p:ext uri="{BB962C8B-B14F-4D97-AF65-F5344CB8AC3E}">
        <p14:creationId xmlns:p14="http://schemas.microsoft.com/office/powerpoint/2010/main" val="2129882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FAQ sur le logiciel 1/2</a:t>
            </a:r>
            <a:endParaRPr lang="fr-FR"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1515584181"/>
              </p:ext>
            </p:extLst>
          </p:nvPr>
        </p:nvGraphicFramePr>
        <p:xfrm>
          <a:off x="457200" y="1600200"/>
          <a:ext cx="8229600" cy="30327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fr-FR" dirty="0" smtClean="0"/>
                        <a:t>Question</a:t>
                      </a:r>
                      <a:endParaRPr lang="fr-FR" dirty="0"/>
                    </a:p>
                  </a:txBody>
                  <a:tcPr/>
                </a:tc>
                <a:tc>
                  <a:txBody>
                    <a:bodyPr/>
                    <a:lstStyle/>
                    <a:p>
                      <a:r>
                        <a:rPr lang="fr-FR" dirty="0" smtClean="0"/>
                        <a:t>Réponse </a:t>
                      </a:r>
                      <a:endParaRPr lang="fr-FR" dirty="0"/>
                    </a:p>
                  </a:txBody>
                  <a:tcPr/>
                </a:tc>
              </a:tr>
              <a:tr h="370840">
                <a:tc>
                  <a:txBody>
                    <a:bodyPr/>
                    <a:lstStyle/>
                    <a:p>
                      <a:r>
                        <a:rPr lang="fr-FR" dirty="0" smtClean="0"/>
                        <a:t>Qu’est-ce que le logiciel ?</a:t>
                      </a:r>
                      <a:endParaRPr lang="fr-FR" dirty="0"/>
                    </a:p>
                  </a:txBody>
                  <a:tcPr/>
                </a:tc>
                <a:tc>
                  <a:txBody>
                    <a:bodyPr/>
                    <a:lstStyle/>
                    <a:p>
                      <a:endParaRPr lang="fr-FR" dirty="0"/>
                    </a:p>
                  </a:txBody>
                  <a:tcPr/>
                </a:tc>
              </a:tr>
              <a:tr h="370840">
                <a:tc>
                  <a:txBody>
                    <a:bodyPr/>
                    <a:lstStyle/>
                    <a:p>
                      <a:r>
                        <a:rPr lang="fr-FR" dirty="0" smtClean="0"/>
                        <a:t>Quels sont les attributs</a:t>
                      </a:r>
                      <a:r>
                        <a:rPr lang="fr-FR" baseline="0" dirty="0" smtClean="0"/>
                        <a:t> d’un bon logiciel ?</a:t>
                      </a:r>
                      <a:endParaRPr lang="fr-FR" dirty="0"/>
                    </a:p>
                  </a:txBody>
                  <a:tcPr/>
                </a:tc>
                <a:tc>
                  <a:txBody>
                    <a:bodyPr/>
                    <a:lstStyle/>
                    <a:p>
                      <a:endParaRPr lang="fr-FR"/>
                    </a:p>
                  </a:txBody>
                  <a:tcPr/>
                </a:tc>
              </a:tr>
              <a:tr h="370840">
                <a:tc>
                  <a:txBody>
                    <a:bodyPr/>
                    <a:lstStyle/>
                    <a:p>
                      <a:r>
                        <a:rPr lang="fr-FR" dirty="0" smtClean="0"/>
                        <a:t>Qu’est-ce que le Génie Logiciel ?</a:t>
                      </a:r>
                    </a:p>
                  </a:txBody>
                  <a:tcPr/>
                </a:tc>
                <a:tc>
                  <a:txBody>
                    <a:bodyPr/>
                    <a:lstStyle/>
                    <a:p>
                      <a:endParaRPr lang="fr-FR"/>
                    </a:p>
                  </a:txBody>
                  <a:tcPr/>
                </a:tc>
              </a:tr>
              <a:tr h="370840">
                <a:tc>
                  <a:txBody>
                    <a:bodyPr/>
                    <a:lstStyle/>
                    <a:p>
                      <a:r>
                        <a:rPr lang="fr-FR" dirty="0" smtClean="0"/>
                        <a:t>Quelles sont les activités fondamentales</a:t>
                      </a:r>
                      <a:r>
                        <a:rPr lang="fr-FR" baseline="0" dirty="0" smtClean="0"/>
                        <a:t> du Génie Logiciel ?</a:t>
                      </a:r>
                    </a:p>
                  </a:txBody>
                  <a:tcPr/>
                </a:tc>
                <a:tc>
                  <a:txBody>
                    <a:bodyPr/>
                    <a:lstStyle/>
                    <a:p>
                      <a:endParaRPr lang="fr-FR"/>
                    </a:p>
                  </a:txBody>
                  <a:tcPr/>
                </a:tc>
              </a:tr>
              <a:tr h="370840">
                <a:tc>
                  <a:txBody>
                    <a:bodyPr/>
                    <a:lstStyle/>
                    <a:p>
                      <a:r>
                        <a:rPr lang="fr-FR" baseline="0" dirty="0" smtClean="0"/>
                        <a:t>Quelle est la différence entre le Génie Logiciel et l’Informatique ?</a:t>
                      </a:r>
                    </a:p>
                  </a:txBody>
                  <a:tcPr/>
                </a:tc>
                <a:tc>
                  <a:txBody>
                    <a:bodyPr/>
                    <a:lstStyle/>
                    <a:p>
                      <a:endParaRPr lang="fr-FR" dirty="0"/>
                    </a:p>
                  </a:txBody>
                  <a:tcPr/>
                </a:tc>
              </a:tr>
            </a:tbl>
          </a:graphicData>
        </a:graphic>
      </p:graphicFrame>
    </p:spTree>
    <p:extLst>
      <p:ext uri="{BB962C8B-B14F-4D97-AF65-F5344CB8AC3E}">
        <p14:creationId xmlns:p14="http://schemas.microsoft.com/office/powerpoint/2010/main" val="1405797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FAQ sur le logiciel 1/2</a:t>
            </a:r>
            <a:endParaRPr lang="fr-FR"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332061658"/>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fr-FR" dirty="0" smtClean="0"/>
                        <a:t>Question</a:t>
                      </a:r>
                      <a:endParaRPr lang="fr-FR" dirty="0"/>
                    </a:p>
                  </a:txBody>
                  <a:tcPr/>
                </a:tc>
                <a:tc>
                  <a:txBody>
                    <a:bodyPr/>
                    <a:lstStyle/>
                    <a:p>
                      <a:r>
                        <a:rPr lang="fr-FR" dirty="0" smtClean="0"/>
                        <a:t>Réponse </a:t>
                      </a:r>
                      <a:endParaRPr lang="fr-FR" dirty="0"/>
                    </a:p>
                  </a:txBody>
                  <a:tcPr/>
                </a:tc>
              </a:tr>
              <a:tr h="370840">
                <a:tc>
                  <a:txBody>
                    <a:bodyPr/>
                    <a:lstStyle/>
                    <a:p>
                      <a:r>
                        <a:rPr lang="fr-FR" dirty="0" smtClean="0"/>
                        <a:t>Qu’est-ce que le logiciel ?</a:t>
                      </a:r>
                      <a:endParaRPr lang="fr-FR" dirty="0"/>
                    </a:p>
                  </a:txBody>
                  <a:tcPr/>
                </a:tc>
                <a:tc>
                  <a:txBody>
                    <a:bodyPr/>
                    <a:lstStyle/>
                    <a:p>
                      <a:r>
                        <a:rPr lang="fr-FR" dirty="0" smtClean="0"/>
                        <a:t>Des programmes et leur documentation</a:t>
                      </a:r>
                      <a:endParaRPr lang="fr-FR" dirty="0"/>
                    </a:p>
                  </a:txBody>
                  <a:tcPr/>
                </a:tc>
              </a:tr>
              <a:tr h="370840">
                <a:tc>
                  <a:txBody>
                    <a:bodyPr/>
                    <a:lstStyle/>
                    <a:p>
                      <a:r>
                        <a:rPr lang="fr-FR" dirty="0" smtClean="0"/>
                        <a:t>Quels sont les attributs</a:t>
                      </a:r>
                      <a:r>
                        <a:rPr lang="fr-FR" baseline="0" dirty="0" smtClean="0"/>
                        <a:t> d’un bon logiciel ?</a:t>
                      </a:r>
                      <a:endParaRPr lang="fr-FR" dirty="0"/>
                    </a:p>
                  </a:txBody>
                  <a:tcPr/>
                </a:tc>
                <a:tc>
                  <a:txBody>
                    <a:bodyPr/>
                    <a:lstStyle/>
                    <a:p>
                      <a:r>
                        <a:rPr lang="fr-FR" dirty="0" smtClean="0"/>
                        <a:t>Fournir la fonctionnalité demandée</a:t>
                      </a:r>
                    </a:p>
                    <a:p>
                      <a:r>
                        <a:rPr lang="fr-FR" dirty="0" smtClean="0"/>
                        <a:t>Fournir</a:t>
                      </a:r>
                      <a:r>
                        <a:rPr lang="fr-FR" baseline="0" dirty="0" smtClean="0"/>
                        <a:t> la performance demandée</a:t>
                      </a:r>
                    </a:p>
                    <a:p>
                      <a:r>
                        <a:rPr lang="fr-FR" baseline="0" dirty="0" smtClean="0"/>
                        <a:t>Etre maintenable, fiable, utilisable</a:t>
                      </a:r>
                      <a:endParaRPr lang="fr-FR" dirty="0"/>
                    </a:p>
                  </a:txBody>
                  <a:tcPr/>
                </a:tc>
              </a:tr>
              <a:tr h="370840">
                <a:tc>
                  <a:txBody>
                    <a:bodyPr/>
                    <a:lstStyle/>
                    <a:p>
                      <a:r>
                        <a:rPr lang="fr-FR" dirty="0" smtClean="0"/>
                        <a:t>Qu’est-ce que le Génie Logiciel ?</a:t>
                      </a:r>
                    </a:p>
                  </a:txBody>
                  <a:tcPr/>
                </a:tc>
                <a:tc>
                  <a:txBody>
                    <a:bodyPr/>
                    <a:lstStyle/>
                    <a:p>
                      <a:r>
                        <a:rPr lang="fr-FR" dirty="0" smtClean="0"/>
                        <a:t>Une discipline d’ingénierie en charge</a:t>
                      </a:r>
                      <a:r>
                        <a:rPr lang="fr-FR" baseline="0" dirty="0" smtClean="0"/>
                        <a:t> de tous les aspects de la production de logiciel</a:t>
                      </a:r>
                      <a:endParaRPr lang="fr-FR" dirty="0"/>
                    </a:p>
                  </a:txBody>
                  <a:tcPr/>
                </a:tc>
              </a:tr>
              <a:tr h="370840">
                <a:tc>
                  <a:txBody>
                    <a:bodyPr/>
                    <a:lstStyle/>
                    <a:p>
                      <a:r>
                        <a:rPr lang="fr-FR" dirty="0" smtClean="0"/>
                        <a:t>Quelles sont les activités fondamentales</a:t>
                      </a:r>
                      <a:r>
                        <a:rPr lang="fr-FR" baseline="0" dirty="0" smtClean="0"/>
                        <a:t> du Génie Logiciel ?</a:t>
                      </a:r>
                    </a:p>
                  </a:txBody>
                  <a:tcPr/>
                </a:tc>
                <a:tc>
                  <a:txBody>
                    <a:bodyPr/>
                    <a:lstStyle/>
                    <a:p>
                      <a:r>
                        <a:rPr lang="fr-FR" dirty="0" smtClean="0"/>
                        <a:t>Les spécifications,</a:t>
                      </a:r>
                      <a:r>
                        <a:rPr lang="fr-FR" baseline="0" dirty="0" smtClean="0"/>
                        <a:t> la </a:t>
                      </a:r>
                      <a:r>
                        <a:rPr lang="fr-FR" baseline="0" smtClean="0"/>
                        <a:t>conception, le </a:t>
                      </a:r>
                      <a:r>
                        <a:rPr lang="fr-FR" baseline="0" dirty="0" smtClean="0"/>
                        <a:t>développement, la validation, l’évolution</a:t>
                      </a:r>
                      <a:endParaRPr lang="fr-FR" dirty="0"/>
                    </a:p>
                  </a:txBody>
                  <a:tcPr/>
                </a:tc>
              </a:tr>
              <a:tr h="370840">
                <a:tc>
                  <a:txBody>
                    <a:bodyPr/>
                    <a:lstStyle/>
                    <a:p>
                      <a:r>
                        <a:rPr lang="fr-FR" baseline="0" dirty="0" smtClean="0"/>
                        <a:t>Quelle est la différence entre le Génie Logiciel et l’Informatique ?</a:t>
                      </a:r>
                    </a:p>
                  </a:txBody>
                  <a:tcPr/>
                </a:tc>
                <a:tc>
                  <a:txBody>
                    <a:bodyPr/>
                    <a:lstStyle/>
                    <a:p>
                      <a:r>
                        <a:rPr lang="fr-FR" dirty="0" smtClean="0"/>
                        <a:t>L’informatique s’occupe</a:t>
                      </a:r>
                      <a:r>
                        <a:rPr lang="fr-FR" baseline="0" dirty="0" smtClean="0"/>
                        <a:t> de la théorie et des fondamentaux</a:t>
                      </a:r>
                    </a:p>
                    <a:p>
                      <a:r>
                        <a:rPr lang="fr-FR" baseline="0" dirty="0" smtClean="0"/>
                        <a:t>Le Génie Logiciel s’occupe des pratiques liées au développement et là la fourniture de logiciel utile</a:t>
                      </a:r>
                      <a:endParaRPr lang="fr-FR" dirty="0"/>
                    </a:p>
                  </a:txBody>
                  <a:tcPr/>
                </a:tc>
              </a:tr>
            </a:tbl>
          </a:graphicData>
        </a:graphic>
      </p:graphicFrame>
    </p:spTree>
    <p:extLst>
      <p:ext uri="{BB962C8B-B14F-4D97-AF65-F5344CB8AC3E}">
        <p14:creationId xmlns:p14="http://schemas.microsoft.com/office/powerpoint/2010/main" val="2548955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FAQ sur le logiciel </a:t>
            </a:r>
            <a:r>
              <a:rPr lang="fr-FR" dirty="0" smtClean="0"/>
              <a:t>2/2</a:t>
            </a:r>
            <a:endParaRPr lang="fr-FR"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1020210291"/>
              </p:ext>
            </p:extLst>
          </p:nvPr>
        </p:nvGraphicFramePr>
        <p:xfrm>
          <a:off x="457200" y="1600200"/>
          <a:ext cx="8229600" cy="35712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fr-FR" dirty="0" smtClean="0"/>
                        <a:t>Question</a:t>
                      </a:r>
                      <a:endParaRPr lang="fr-FR" dirty="0"/>
                    </a:p>
                  </a:txBody>
                  <a:tcPr/>
                </a:tc>
                <a:tc>
                  <a:txBody>
                    <a:bodyPr/>
                    <a:lstStyle/>
                    <a:p>
                      <a:r>
                        <a:rPr lang="fr-FR" dirty="0" smtClean="0"/>
                        <a:t>Réponse </a:t>
                      </a:r>
                      <a:endParaRPr lang="fr-FR" dirty="0"/>
                    </a:p>
                  </a:txBody>
                  <a:tcPr/>
                </a:tc>
              </a:tr>
              <a:tr h="370840">
                <a:tc>
                  <a:txBody>
                    <a:bodyPr/>
                    <a:lstStyle/>
                    <a:p>
                      <a:r>
                        <a:rPr lang="fr-FR" baseline="0" dirty="0" smtClean="0"/>
                        <a:t>Quelle est la différence entre le Génie Logiciel et l’Ingénierie des Systèmes ?</a:t>
                      </a:r>
                    </a:p>
                  </a:txBody>
                  <a:tcPr/>
                </a:tc>
                <a:tc>
                  <a:txBody>
                    <a:bodyPr/>
                    <a:lstStyle/>
                    <a:p>
                      <a:endParaRPr lang="fr-FR" dirty="0"/>
                    </a:p>
                  </a:txBody>
                  <a:tcPr/>
                </a:tc>
              </a:tr>
              <a:tr h="370840">
                <a:tc>
                  <a:txBody>
                    <a:bodyPr/>
                    <a:lstStyle/>
                    <a:p>
                      <a:r>
                        <a:rPr lang="fr-FR" dirty="0" smtClean="0"/>
                        <a:t>Quels sont les défis auxquels le Génie Logiciel doit faire face</a:t>
                      </a:r>
                      <a:r>
                        <a:rPr lang="fr-FR" baseline="0" dirty="0" smtClean="0"/>
                        <a:t> ?</a:t>
                      </a:r>
                      <a:endParaRPr lang="fr-FR" dirty="0"/>
                    </a:p>
                  </a:txBody>
                  <a:tcPr/>
                </a:tc>
                <a:tc>
                  <a:txBody>
                    <a:bodyPr/>
                    <a:lstStyle/>
                    <a:p>
                      <a:endParaRPr lang="fr-FR" dirty="0"/>
                    </a:p>
                  </a:txBody>
                  <a:tcPr/>
                </a:tc>
              </a:tr>
              <a:tr h="370840">
                <a:tc>
                  <a:txBody>
                    <a:bodyPr/>
                    <a:lstStyle/>
                    <a:p>
                      <a:r>
                        <a:rPr lang="fr-FR" dirty="0" smtClean="0"/>
                        <a:t>Quels sont les coûts liés au Génie Logiciel</a:t>
                      </a:r>
                      <a:r>
                        <a:rPr lang="fr-FR" baseline="0" dirty="0" smtClean="0"/>
                        <a:t> ?</a:t>
                      </a:r>
                      <a:endParaRPr lang="fr-FR" dirty="0"/>
                    </a:p>
                  </a:txBody>
                  <a:tcPr/>
                </a:tc>
                <a:tc>
                  <a:txBody>
                    <a:bodyPr/>
                    <a:lstStyle/>
                    <a:p>
                      <a:endParaRPr lang="fr-FR"/>
                    </a:p>
                  </a:txBody>
                  <a:tcPr/>
                </a:tc>
              </a:tr>
              <a:tr h="370840">
                <a:tc>
                  <a:txBody>
                    <a:bodyPr/>
                    <a:lstStyle/>
                    <a:p>
                      <a:r>
                        <a:rPr lang="fr-FR" dirty="0" smtClean="0"/>
                        <a:t>Quelles</a:t>
                      </a:r>
                      <a:r>
                        <a:rPr lang="fr-FR" baseline="0" dirty="0" smtClean="0"/>
                        <a:t> sont les meilleures techniques et méthodes du Génie Logiciel ?</a:t>
                      </a:r>
                      <a:endParaRPr lang="fr-FR" dirty="0"/>
                    </a:p>
                  </a:txBody>
                  <a:tcPr/>
                </a:tc>
                <a:tc>
                  <a:txBody>
                    <a:bodyPr/>
                    <a:lstStyle/>
                    <a:p>
                      <a:endParaRPr lang="fr-FR" dirty="0"/>
                    </a:p>
                  </a:txBody>
                  <a:tcPr/>
                </a:tc>
              </a:tr>
              <a:tr h="370840">
                <a:tc>
                  <a:txBody>
                    <a:bodyPr/>
                    <a:lstStyle/>
                    <a:p>
                      <a:r>
                        <a:rPr lang="fr-FR" baseline="0" dirty="0" smtClean="0"/>
                        <a:t>Quel a été l’impact du Web sur le Génie Logiciel ?</a:t>
                      </a:r>
                    </a:p>
                  </a:txBody>
                  <a:tcPr/>
                </a:tc>
                <a:tc>
                  <a:txBody>
                    <a:bodyPr/>
                    <a:lstStyle/>
                    <a:p>
                      <a:endParaRPr lang="fr-FR" dirty="0"/>
                    </a:p>
                  </a:txBody>
                  <a:tcPr/>
                </a:tc>
              </a:tr>
            </a:tbl>
          </a:graphicData>
        </a:graphic>
      </p:graphicFrame>
    </p:spTree>
    <p:extLst>
      <p:ext uri="{BB962C8B-B14F-4D97-AF65-F5344CB8AC3E}">
        <p14:creationId xmlns:p14="http://schemas.microsoft.com/office/powerpoint/2010/main" val="3288316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FAQ sur le logiciel </a:t>
            </a:r>
            <a:r>
              <a:rPr lang="fr-FR" dirty="0" smtClean="0"/>
              <a:t>2/2</a:t>
            </a:r>
            <a:endParaRPr lang="fr-FR"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25907263"/>
              </p:ext>
            </p:extLst>
          </p:nvPr>
        </p:nvGraphicFramePr>
        <p:xfrm>
          <a:off x="457200" y="1600200"/>
          <a:ext cx="8229600" cy="49428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fr-FR" dirty="0" smtClean="0"/>
                        <a:t>Question</a:t>
                      </a:r>
                      <a:endParaRPr lang="fr-FR" dirty="0"/>
                    </a:p>
                  </a:txBody>
                  <a:tcPr/>
                </a:tc>
                <a:tc>
                  <a:txBody>
                    <a:bodyPr/>
                    <a:lstStyle/>
                    <a:p>
                      <a:r>
                        <a:rPr lang="fr-FR" dirty="0" smtClean="0"/>
                        <a:t>Réponse </a:t>
                      </a:r>
                      <a:endParaRPr lang="fr-FR" dirty="0"/>
                    </a:p>
                  </a:txBody>
                  <a:tcPr/>
                </a:tc>
              </a:tr>
              <a:tr h="370840">
                <a:tc>
                  <a:txBody>
                    <a:bodyPr/>
                    <a:lstStyle/>
                    <a:p>
                      <a:r>
                        <a:rPr lang="fr-FR" baseline="0" dirty="0" smtClean="0"/>
                        <a:t>Quelle est la différence entre le Génie Logiciel et l’Ingénierie des Systèmes ?</a:t>
                      </a:r>
                    </a:p>
                  </a:txBody>
                  <a:tcPr/>
                </a:tc>
                <a:tc>
                  <a:txBody>
                    <a:bodyPr/>
                    <a:lstStyle/>
                    <a:p>
                      <a:r>
                        <a:rPr lang="fr-FR" dirty="0" smtClean="0"/>
                        <a:t>L’Ingénierie</a:t>
                      </a:r>
                      <a:r>
                        <a:rPr lang="fr-FR" baseline="0" dirty="0" smtClean="0"/>
                        <a:t> des Systèmes s’occupe de tous les aspects des systèmes à base d’ordinateurs</a:t>
                      </a:r>
                    </a:p>
                    <a:p>
                      <a:r>
                        <a:rPr lang="fr-FR" baseline="0" dirty="0" smtClean="0"/>
                        <a:t>Le Génie Logiciel en fait donc partie </a:t>
                      </a:r>
                      <a:endParaRPr lang="fr-FR" dirty="0"/>
                    </a:p>
                  </a:txBody>
                  <a:tcPr/>
                </a:tc>
              </a:tr>
              <a:tr h="370840">
                <a:tc>
                  <a:txBody>
                    <a:bodyPr/>
                    <a:lstStyle/>
                    <a:p>
                      <a:r>
                        <a:rPr lang="fr-FR" dirty="0" smtClean="0"/>
                        <a:t>Quels sont les défis auxquels le Génie Logiciel doit faire face</a:t>
                      </a:r>
                      <a:r>
                        <a:rPr lang="fr-FR" baseline="0" dirty="0" smtClean="0"/>
                        <a:t> ?</a:t>
                      </a:r>
                      <a:endParaRPr lang="fr-FR" dirty="0"/>
                    </a:p>
                  </a:txBody>
                  <a:tcPr/>
                </a:tc>
                <a:tc>
                  <a:txBody>
                    <a:bodyPr/>
                    <a:lstStyle/>
                    <a:p>
                      <a:r>
                        <a:rPr lang="fr-FR" dirty="0" smtClean="0"/>
                        <a:t>Diversité croissante</a:t>
                      </a:r>
                    </a:p>
                    <a:p>
                      <a:r>
                        <a:rPr lang="fr-FR" baseline="0" dirty="0" smtClean="0"/>
                        <a:t>Rapidité de mise à disposition</a:t>
                      </a:r>
                    </a:p>
                    <a:p>
                      <a:r>
                        <a:rPr lang="fr-FR" baseline="0" dirty="0" smtClean="0"/>
                        <a:t>Fiabilité du logiciel</a:t>
                      </a:r>
                      <a:endParaRPr lang="fr-FR" dirty="0"/>
                    </a:p>
                  </a:txBody>
                  <a:tcPr/>
                </a:tc>
              </a:tr>
              <a:tr h="370840">
                <a:tc>
                  <a:txBody>
                    <a:bodyPr/>
                    <a:lstStyle/>
                    <a:p>
                      <a:r>
                        <a:rPr lang="fr-FR" dirty="0" smtClean="0"/>
                        <a:t>Quels sont les coûts liés au Génie Logiciel</a:t>
                      </a:r>
                      <a:r>
                        <a:rPr lang="fr-FR" baseline="0" dirty="0" smtClean="0"/>
                        <a:t> ?</a:t>
                      </a:r>
                      <a:endParaRPr lang="fr-FR" dirty="0"/>
                    </a:p>
                  </a:txBody>
                  <a:tcPr/>
                </a:tc>
                <a:tc>
                  <a:txBody>
                    <a:bodyPr/>
                    <a:lstStyle/>
                    <a:p>
                      <a:r>
                        <a:rPr lang="fr-FR" dirty="0" smtClean="0"/>
                        <a:t>60% en développement</a:t>
                      </a:r>
                      <a:r>
                        <a:rPr lang="fr-FR" baseline="0" dirty="0" smtClean="0"/>
                        <a:t> </a:t>
                      </a:r>
                      <a:r>
                        <a:rPr lang="fr-FR" dirty="0" smtClean="0"/>
                        <a:t>40%</a:t>
                      </a:r>
                      <a:r>
                        <a:rPr lang="fr-FR" baseline="0" dirty="0" smtClean="0"/>
                        <a:t> en test</a:t>
                      </a:r>
                    </a:p>
                    <a:p>
                      <a:r>
                        <a:rPr lang="fr-FR" baseline="0" dirty="0" smtClean="0"/>
                        <a:t>Les coûts d’évolution dépassent les coûts de développement</a:t>
                      </a:r>
                      <a:endParaRPr lang="fr-FR" dirty="0"/>
                    </a:p>
                  </a:txBody>
                  <a:tcPr/>
                </a:tc>
              </a:tr>
              <a:tr h="370840">
                <a:tc>
                  <a:txBody>
                    <a:bodyPr/>
                    <a:lstStyle/>
                    <a:p>
                      <a:r>
                        <a:rPr lang="fr-FR" dirty="0" smtClean="0"/>
                        <a:t>Quelles</a:t>
                      </a:r>
                      <a:r>
                        <a:rPr lang="fr-FR" baseline="0" dirty="0" smtClean="0"/>
                        <a:t> sont les meilleures techniques et méthodes du Génie Logiciel ?</a:t>
                      </a:r>
                      <a:endParaRPr lang="fr-FR" dirty="0"/>
                    </a:p>
                  </a:txBody>
                  <a:tcPr/>
                </a:tc>
                <a:tc>
                  <a:txBody>
                    <a:bodyPr/>
                    <a:lstStyle/>
                    <a:p>
                      <a:r>
                        <a:rPr lang="fr-FR" dirty="0" smtClean="0"/>
                        <a:t>On ne peut pas dire qu’une méthode est meilleure qu’une autre</a:t>
                      </a:r>
                      <a:r>
                        <a:rPr lang="fr-FR" baseline="0" dirty="0" smtClean="0"/>
                        <a:t> </a:t>
                      </a:r>
                      <a:endParaRPr lang="fr-FR" dirty="0"/>
                    </a:p>
                  </a:txBody>
                  <a:tcPr/>
                </a:tc>
              </a:tr>
              <a:tr h="370840">
                <a:tc>
                  <a:txBody>
                    <a:bodyPr/>
                    <a:lstStyle/>
                    <a:p>
                      <a:r>
                        <a:rPr lang="fr-FR" baseline="0" dirty="0" smtClean="0"/>
                        <a:t>Quel a été l’impact du Web sur le Génie Logiciel ?</a:t>
                      </a:r>
                    </a:p>
                  </a:txBody>
                  <a:tcPr/>
                </a:tc>
                <a:tc>
                  <a:txBody>
                    <a:bodyPr/>
                    <a:lstStyle/>
                    <a:p>
                      <a:r>
                        <a:rPr lang="fr-FR" dirty="0" smtClean="0"/>
                        <a:t>Disponibilité de services </a:t>
                      </a:r>
                      <a:r>
                        <a:rPr lang="fr-FR" baseline="0" dirty="0" smtClean="0"/>
                        <a:t>distribués</a:t>
                      </a:r>
                    </a:p>
                    <a:p>
                      <a:r>
                        <a:rPr lang="fr-FR" baseline="0" dirty="0" smtClean="0"/>
                        <a:t>Avancées sur les langages</a:t>
                      </a:r>
                    </a:p>
                    <a:p>
                      <a:r>
                        <a:rPr lang="fr-FR" baseline="0" dirty="0" smtClean="0"/>
                        <a:t>Réutilisation du logiciel</a:t>
                      </a:r>
                      <a:endParaRPr lang="fr-FR" dirty="0" smtClean="0"/>
                    </a:p>
                  </a:txBody>
                  <a:tcPr/>
                </a:tc>
              </a:tr>
            </a:tbl>
          </a:graphicData>
        </a:graphic>
      </p:graphicFrame>
    </p:spTree>
    <p:extLst>
      <p:ext uri="{BB962C8B-B14F-4D97-AF65-F5344CB8AC3E}">
        <p14:creationId xmlns:p14="http://schemas.microsoft.com/office/powerpoint/2010/main" val="3166627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Progiciel : les deux sortes</a:t>
            </a:r>
            <a:endParaRPr lang="fr-FR" dirty="0"/>
          </a:p>
        </p:txBody>
      </p:sp>
      <p:sp>
        <p:nvSpPr>
          <p:cNvPr id="3" name="Espace réservé du contenu 2"/>
          <p:cNvSpPr>
            <a:spLocks noGrp="1"/>
          </p:cNvSpPr>
          <p:nvPr>
            <p:ph idx="1"/>
          </p:nvPr>
        </p:nvSpPr>
        <p:spPr>
          <a:xfrm>
            <a:off x="457200" y="1600200"/>
            <a:ext cx="8507288" cy="4876800"/>
          </a:xfrm>
        </p:spPr>
        <p:txBody>
          <a:bodyPr/>
          <a:lstStyle/>
          <a:p>
            <a:r>
              <a:rPr lang="fr-FR" dirty="0" smtClean="0"/>
              <a:t>Les ingénieurs logiciels (qui pratiquent le </a:t>
            </a:r>
            <a:r>
              <a:rPr lang="fr-FR" dirty="0"/>
              <a:t>G</a:t>
            </a:r>
            <a:r>
              <a:rPr lang="fr-FR" dirty="0" smtClean="0"/>
              <a:t>énie Logiciel) développent des produits logiciels : les </a:t>
            </a:r>
            <a:r>
              <a:rPr lang="fr-FR" dirty="0" smtClean="0">
                <a:solidFill>
                  <a:srgbClr val="FF0000"/>
                </a:solidFill>
              </a:rPr>
              <a:t>Progiciels</a:t>
            </a:r>
          </a:p>
          <a:p>
            <a:r>
              <a:rPr lang="fr-FR" dirty="0" smtClean="0"/>
              <a:t>Les progiciels sont des logiciels qui peuvent être vendus à un client</a:t>
            </a:r>
          </a:p>
          <a:p>
            <a:r>
              <a:rPr lang="fr-FR" dirty="0" smtClean="0"/>
              <a:t>Il y a deux sortes de progiciels :</a:t>
            </a:r>
          </a:p>
          <a:p>
            <a:pPr lvl="1"/>
            <a:r>
              <a:rPr lang="fr-FR" dirty="0" smtClean="0"/>
              <a:t>Les </a:t>
            </a:r>
            <a:r>
              <a:rPr lang="fr-FR" dirty="0" smtClean="0">
                <a:solidFill>
                  <a:srgbClr val="FF0000"/>
                </a:solidFill>
              </a:rPr>
              <a:t>produits génériques</a:t>
            </a:r>
            <a:r>
              <a:rPr lang="fr-FR" dirty="0" smtClean="0"/>
              <a:t>, développés par une organisation qui les vend à toute personne qui peut se les payer</a:t>
            </a:r>
          </a:p>
          <a:p>
            <a:pPr lvl="2"/>
            <a:r>
              <a:rPr lang="fr-FR" dirty="0" smtClean="0"/>
              <a:t>Logiciels pour PC, de bases de données, de dessin, de gestion de projet</a:t>
            </a:r>
          </a:p>
          <a:p>
            <a:pPr lvl="2"/>
            <a:r>
              <a:rPr lang="fr-FR" dirty="0" smtClean="0"/>
              <a:t>Applications « verticales » couvrant les besoins d’un métier  (comptabilité)</a:t>
            </a:r>
          </a:p>
          <a:p>
            <a:pPr lvl="1"/>
            <a:r>
              <a:rPr lang="fr-FR" dirty="0" smtClean="0"/>
              <a:t>Les </a:t>
            </a:r>
            <a:r>
              <a:rPr lang="fr-FR" dirty="0" smtClean="0">
                <a:solidFill>
                  <a:srgbClr val="FF0000"/>
                </a:solidFill>
              </a:rPr>
              <a:t>produits « customisés » </a:t>
            </a:r>
            <a:r>
              <a:rPr lang="fr-FR" dirty="0" smtClean="0"/>
              <a:t>(</a:t>
            </a:r>
            <a:r>
              <a:rPr lang="fr-FR" dirty="0" err="1" smtClean="0"/>
              <a:t>Bespoke</a:t>
            </a:r>
            <a:r>
              <a:rPr lang="fr-FR" dirty="0" smtClean="0"/>
              <a:t>) développés pour un client particulier. Un organisme développe le logiciel dans le cadre d ‘un contrat avec le client  </a:t>
            </a:r>
            <a:endParaRPr lang="fr-FR" dirty="0"/>
          </a:p>
        </p:txBody>
      </p:sp>
    </p:spTree>
    <p:extLst>
      <p:ext uri="{BB962C8B-B14F-4D97-AF65-F5344CB8AC3E}">
        <p14:creationId xmlns:p14="http://schemas.microsoft.com/office/powerpoint/2010/main" val="2824291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remarques</a:t>
            </a:r>
            <a:endParaRPr lang="fr-FR" dirty="0"/>
          </a:p>
        </p:txBody>
      </p:sp>
      <p:sp>
        <p:nvSpPr>
          <p:cNvPr id="3" name="Espace réservé du contenu 2"/>
          <p:cNvSpPr>
            <a:spLocks noGrp="1"/>
          </p:cNvSpPr>
          <p:nvPr>
            <p:ph idx="1"/>
          </p:nvPr>
        </p:nvSpPr>
        <p:spPr/>
        <p:txBody>
          <a:bodyPr>
            <a:normAutofit fontScale="92500"/>
          </a:bodyPr>
          <a:lstStyle/>
          <a:p>
            <a:r>
              <a:rPr lang="fr-FR" dirty="0" smtClean="0"/>
              <a:t>Une différence importante :</a:t>
            </a:r>
          </a:p>
          <a:p>
            <a:pPr lvl="1"/>
            <a:r>
              <a:rPr lang="fr-FR" dirty="0" smtClean="0"/>
              <a:t>Dans un produit générique, l’organisation qui développe maîtrise la spécification du logiciel</a:t>
            </a:r>
          </a:p>
          <a:p>
            <a:pPr lvl="1"/>
            <a:r>
              <a:rPr lang="fr-FR" dirty="0" smtClean="0"/>
              <a:t>Dans l’autre cas c’est l’organisation qui achète qui pilote </a:t>
            </a:r>
          </a:p>
          <a:p>
            <a:r>
              <a:rPr lang="fr-FR" dirty="0" smtClean="0"/>
              <a:t>La distinction a tendance à s’effacer :</a:t>
            </a:r>
          </a:p>
          <a:p>
            <a:pPr lvl="1"/>
            <a:r>
              <a:rPr lang="fr-FR" dirty="0" smtClean="0"/>
              <a:t>De plus en plus de systèmes sont construits en utilisant un produit générique comme base qui est ensuite adapté aux besoins du client </a:t>
            </a:r>
          </a:p>
          <a:p>
            <a:r>
              <a:rPr lang="fr-FR" dirty="0" smtClean="0"/>
              <a:t>Comme le logiciel est destiné à être utilisé et modifié par d’autres, la qualité ne doit pas se limiter à ce que le logiciel fait mais à comment il le fait :</a:t>
            </a:r>
          </a:p>
          <a:p>
            <a:pPr lvl="1"/>
            <a:r>
              <a:rPr lang="fr-FR" dirty="0" smtClean="0"/>
              <a:t>Comment le logiciel se comporte lors de son exécution</a:t>
            </a:r>
          </a:p>
          <a:p>
            <a:pPr lvl="1"/>
            <a:r>
              <a:rPr lang="fr-FR" dirty="0" smtClean="0"/>
              <a:t>La structure et l’organisation des programmes qui le composent et la documentation associée </a:t>
            </a:r>
          </a:p>
          <a:p>
            <a:pPr lvl="1"/>
            <a:r>
              <a:rPr lang="fr-FR" dirty="0" smtClean="0"/>
              <a:t>Ce sont les </a:t>
            </a:r>
            <a:r>
              <a:rPr lang="fr-FR" dirty="0" smtClean="0">
                <a:solidFill>
                  <a:srgbClr val="FF0000"/>
                </a:solidFill>
              </a:rPr>
              <a:t>attributs de qualité </a:t>
            </a:r>
            <a:r>
              <a:rPr lang="fr-FR" dirty="0" smtClean="0"/>
              <a:t>appelés aussi </a:t>
            </a:r>
            <a:r>
              <a:rPr lang="fr-FR" dirty="0" smtClean="0">
                <a:solidFill>
                  <a:srgbClr val="FF0000"/>
                </a:solidFill>
              </a:rPr>
              <a:t>non-fonctionnalités</a:t>
            </a:r>
            <a:endParaRPr lang="fr-FR" dirty="0">
              <a:solidFill>
                <a:srgbClr val="FF0000"/>
              </a:solidFill>
            </a:endParaRPr>
          </a:p>
        </p:txBody>
      </p:sp>
    </p:spTree>
    <p:extLst>
      <p:ext uri="{BB962C8B-B14F-4D97-AF65-F5344CB8AC3E}">
        <p14:creationId xmlns:p14="http://schemas.microsoft.com/office/powerpoint/2010/main" val="4237213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attributs d’un bon logiciel</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481235105"/>
              </p:ext>
            </p:extLst>
          </p:nvPr>
        </p:nvGraphicFramePr>
        <p:xfrm>
          <a:off x="457200" y="1600200"/>
          <a:ext cx="8229600" cy="4851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fr-FR" dirty="0" smtClean="0"/>
                        <a:t>Caractéristiques du produit</a:t>
                      </a:r>
                      <a:endParaRPr lang="fr-FR" dirty="0"/>
                    </a:p>
                  </a:txBody>
                  <a:tcPr/>
                </a:tc>
                <a:tc>
                  <a:txBody>
                    <a:bodyPr/>
                    <a:lstStyle/>
                    <a:p>
                      <a:r>
                        <a:rPr lang="fr-FR" dirty="0" smtClean="0"/>
                        <a:t>Description </a:t>
                      </a:r>
                      <a:endParaRPr lang="fr-FR" dirty="0"/>
                    </a:p>
                  </a:txBody>
                  <a:tcPr/>
                </a:tc>
              </a:tr>
              <a:tr h="370840">
                <a:tc>
                  <a:txBody>
                    <a:bodyPr/>
                    <a:lstStyle/>
                    <a:p>
                      <a:r>
                        <a:rPr lang="fr-FR" dirty="0" smtClean="0"/>
                        <a:t>Maintenabilité</a:t>
                      </a:r>
                      <a:endParaRPr lang="fr-FR" dirty="0"/>
                    </a:p>
                  </a:txBody>
                  <a:tcPr/>
                </a:tc>
                <a:tc>
                  <a:txBody>
                    <a:bodyPr/>
                    <a:lstStyle/>
                    <a:p>
                      <a:r>
                        <a:rPr lang="fr-FR" dirty="0" smtClean="0"/>
                        <a:t>Le logiciel</a:t>
                      </a:r>
                      <a:r>
                        <a:rPr lang="fr-FR" baseline="0" dirty="0" smtClean="0"/>
                        <a:t> doit être écrit de telle façon qu’il puisse être modifié pour s’adapter aux besoins changeants des utilisateurs</a:t>
                      </a:r>
                      <a:endParaRPr lang="fr-FR" dirty="0"/>
                    </a:p>
                  </a:txBody>
                  <a:tcPr/>
                </a:tc>
              </a:tr>
              <a:tr h="370840">
                <a:tc>
                  <a:txBody>
                    <a:bodyPr/>
                    <a:lstStyle/>
                    <a:p>
                      <a:r>
                        <a:rPr lang="fr-FR" dirty="0" smtClean="0"/>
                        <a:t>Fiabilité et Sécurité</a:t>
                      </a:r>
                      <a:endParaRPr lang="fr-FR" dirty="0"/>
                    </a:p>
                  </a:txBody>
                  <a:tcPr/>
                </a:tc>
                <a:tc>
                  <a:txBody>
                    <a:bodyPr/>
                    <a:lstStyle/>
                    <a:p>
                      <a:r>
                        <a:rPr lang="fr-FR" dirty="0" smtClean="0"/>
                        <a:t>Fiabilité, sécurité, sureté</a:t>
                      </a:r>
                    </a:p>
                    <a:p>
                      <a:r>
                        <a:rPr lang="fr-FR" dirty="0" smtClean="0"/>
                        <a:t>Absence de dommage en cas de panne</a:t>
                      </a:r>
                    </a:p>
                    <a:p>
                      <a:r>
                        <a:rPr lang="fr-FR" dirty="0" smtClean="0"/>
                        <a:t>Les utilisateurs malveillants</a:t>
                      </a:r>
                      <a:r>
                        <a:rPr lang="fr-FR" baseline="0" dirty="0" smtClean="0"/>
                        <a:t> ne doivent pas pouvoir accéder ou endommager le système</a:t>
                      </a:r>
                      <a:endParaRPr lang="fr-FR" dirty="0"/>
                    </a:p>
                  </a:txBody>
                  <a:tcPr/>
                </a:tc>
              </a:tr>
              <a:tr h="370840">
                <a:tc>
                  <a:txBody>
                    <a:bodyPr/>
                    <a:lstStyle/>
                    <a:p>
                      <a:r>
                        <a:rPr lang="fr-FR" dirty="0" smtClean="0"/>
                        <a:t>Efficience</a:t>
                      </a:r>
                      <a:endParaRPr lang="fr-FR" dirty="0"/>
                    </a:p>
                  </a:txBody>
                  <a:tcPr/>
                </a:tc>
                <a:tc>
                  <a:txBody>
                    <a:bodyPr/>
                    <a:lstStyle/>
                    <a:p>
                      <a:r>
                        <a:rPr lang="fr-FR" dirty="0" smtClean="0"/>
                        <a:t>Consommation minimale des ressources : temps, mémoire…</a:t>
                      </a:r>
                      <a:endParaRPr lang="fr-FR" dirty="0"/>
                    </a:p>
                  </a:txBody>
                  <a:tcPr/>
                </a:tc>
              </a:tr>
              <a:tr h="370840">
                <a:tc>
                  <a:txBody>
                    <a:bodyPr/>
                    <a:lstStyle/>
                    <a:p>
                      <a:r>
                        <a:rPr lang="fr-FR" dirty="0" smtClean="0"/>
                        <a:t>Acceptabilité</a:t>
                      </a:r>
                      <a:endParaRPr lang="fr-FR" dirty="0"/>
                    </a:p>
                  </a:txBody>
                  <a:tcPr/>
                </a:tc>
                <a:tc>
                  <a:txBody>
                    <a:bodyPr/>
                    <a:lstStyle/>
                    <a:p>
                      <a:r>
                        <a:rPr lang="fr-FR" dirty="0" smtClean="0"/>
                        <a:t>Le</a:t>
                      </a:r>
                      <a:r>
                        <a:rPr lang="fr-FR" baseline="0" dirty="0" smtClean="0"/>
                        <a:t> système doit être compréhensible, utilisable et compatible avec les autres systèmes utilisés </a:t>
                      </a:r>
                      <a:endParaRPr lang="fr-FR" dirty="0"/>
                    </a:p>
                  </a:txBody>
                  <a:tcPr/>
                </a:tc>
              </a:tr>
            </a:tbl>
          </a:graphicData>
        </a:graphic>
      </p:graphicFrame>
    </p:spTree>
    <p:extLst>
      <p:ext uri="{BB962C8B-B14F-4D97-AF65-F5344CB8AC3E}">
        <p14:creationId xmlns:p14="http://schemas.microsoft.com/office/powerpoint/2010/main" val="3266342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Génie Logiciel : une définition </a:t>
            </a:r>
            <a:endParaRPr lang="fr-FR" dirty="0"/>
          </a:p>
        </p:txBody>
      </p:sp>
      <p:sp>
        <p:nvSpPr>
          <p:cNvPr id="3" name="Espace réservé du contenu 2"/>
          <p:cNvSpPr>
            <a:spLocks noGrp="1"/>
          </p:cNvSpPr>
          <p:nvPr>
            <p:ph idx="1"/>
          </p:nvPr>
        </p:nvSpPr>
        <p:spPr>
          <a:xfrm>
            <a:off x="457200" y="1600200"/>
            <a:ext cx="8363272" cy="4876800"/>
          </a:xfrm>
        </p:spPr>
        <p:txBody>
          <a:bodyPr>
            <a:normAutofit fontScale="92500"/>
          </a:bodyPr>
          <a:lstStyle/>
          <a:p>
            <a:r>
              <a:rPr lang="fr-FR" i="1" dirty="0" smtClean="0"/>
              <a:t>« Le Génie Logiciel est une discipline d’ingénierie qui s’occupe de tous les aspects de la production de logiciel des premières étapes de la spécification du système jusqu’aux phases de maintenance, une fois que le système a été installé et utilisé »</a:t>
            </a:r>
          </a:p>
          <a:p>
            <a:r>
              <a:rPr lang="fr-FR" dirty="0" smtClean="0">
                <a:solidFill>
                  <a:srgbClr val="FF0000"/>
                </a:solidFill>
              </a:rPr>
              <a:t>Discipline d’ingénierie </a:t>
            </a:r>
            <a:r>
              <a:rPr lang="fr-FR" dirty="0" smtClean="0"/>
              <a:t>: les ingénieurs « font marcher » </a:t>
            </a:r>
          </a:p>
          <a:p>
            <a:pPr lvl="1"/>
            <a:r>
              <a:rPr lang="fr-FR" dirty="0" smtClean="0"/>
              <a:t>Ils appliquent les théories, les méthodes, les outils quand il le faut</a:t>
            </a:r>
          </a:p>
          <a:p>
            <a:pPr lvl="1"/>
            <a:r>
              <a:rPr lang="fr-FR" dirty="0" smtClean="0"/>
              <a:t>Ils essaient toujours de trouver des solutions, même quand il n’y a pas de méthodes ou d’outils qui s’appliquent</a:t>
            </a:r>
          </a:p>
          <a:p>
            <a:pPr lvl="1"/>
            <a:r>
              <a:rPr lang="fr-FR" dirty="0" smtClean="0"/>
              <a:t>Ils reconnaissent les contraintes organisationnelles et financières dans le cadre desquelles ils élaborent leur solution</a:t>
            </a:r>
          </a:p>
          <a:p>
            <a:r>
              <a:rPr lang="fr-FR" dirty="0" smtClean="0">
                <a:solidFill>
                  <a:srgbClr val="FF0000"/>
                </a:solidFill>
              </a:rPr>
              <a:t>Tous les aspects de la production de logiciel </a:t>
            </a:r>
          </a:p>
          <a:p>
            <a:pPr lvl="1"/>
            <a:r>
              <a:rPr lang="fr-FR" dirty="0" smtClean="0"/>
              <a:t>Pas seulement les processus techniques du développement</a:t>
            </a:r>
          </a:p>
          <a:p>
            <a:pPr lvl="1"/>
            <a:r>
              <a:rPr lang="fr-FR" dirty="0" smtClean="0"/>
              <a:t>Mais aussi : la gestion de projet, le développement d’outils, de méthodes et de théories pour aider à la production de logiciel</a:t>
            </a:r>
            <a:endParaRPr lang="fr-FR" dirty="0"/>
          </a:p>
        </p:txBody>
      </p:sp>
    </p:spTree>
    <p:extLst>
      <p:ext uri="{BB962C8B-B14F-4D97-AF65-F5344CB8AC3E}">
        <p14:creationId xmlns:p14="http://schemas.microsoft.com/office/powerpoint/2010/main" val="1567541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Importance du </a:t>
            </a:r>
            <a:r>
              <a:rPr lang="fr-FR" dirty="0"/>
              <a:t>G</a:t>
            </a:r>
            <a:r>
              <a:rPr lang="fr-FR" dirty="0" smtClean="0"/>
              <a:t>énie Logiciel</a:t>
            </a:r>
            <a:endParaRPr lang="fr-FR" dirty="0"/>
          </a:p>
        </p:txBody>
      </p:sp>
      <p:sp>
        <p:nvSpPr>
          <p:cNvPr id="3" name="Espace réservé du contenu 2"/>
          <p:cNvSpPr>
            <a:spLocks noGrp="1"/>
          </p:cNvSpPr>
          <p:nvPr>
            <p:ph idx="1"/>
          </p:nvPr>
        </p:nvSpPr>
        <p:spPr/>
        <p:txBody>
          <a:bodyPr/>
          <a:lstStyle/>
          <a:p>
            <a:r>
              <a:rPr lang="fr-FR" dirty="0" smtClean="0"/>
              <a:t>Deux raisons :</a:t>
            </a:r>
          </a:p>
          <a:p>
            <a:pPr lvl="1"/>
            <a:r>
              <a:rPr lang="fr-FR" dirty="0" smtClean="0"/>
              <a:t>De plus en plus de gens et d’organisations s’appuient sur des systèmes logiciels. </a:t>
            </a:r>
            <a:r>
              <a:rPr lang="fr-FR" dirty="0" smtClean="0">
                <a:solidFill>
                  <a:srgbClr val="FF0000"/>
                </a:solidFill>
              </a:rPr>
              <a:t>On doit être capable de produire du logiciel fiable et en qui on peut avoir confiance de façon économique et rapide</a:t>
            </a:r>
          </a:p>
          <a:p>
            <a:pPr lvl="1"/>
            <a:r>
              <a:rPr lang="fr-FR" dirty="0" smtClean="0"/>
              <a:t>Il est généralement </a:t>
            </a:r>
            <a:r>
              <a:rPr lang="fr-FR" dirty="0" smtClean="0">
                <a:solidFill>
                  <a:srgbClr val="FF0000"/>
                </a:solidFill>
              </a:rPr>
              <a:t>plus économique</a:t>
            </a:r>
            <a:r>
              <a:rPr lang="fr-FR" dirty="0" smtClean="0"/>
              <a:t>, sur le long terme, d’utiliser les méthodes et les techniques du </a:t>
            </a:r>
            <a:r>
              <a:rPr lang="fr-FR" dirty="0"/>
              <a:t>G</a:t>
            </a:r>
            <a:r>
              <a:rPr lang="fr-FR" dirty="0" smtClean="0"/>
              <a:t>énie Logiciel  plutôt que juste écrire des programmes comme s’il s’agissait d’un projet personnel</a:t>
            </a:r>
          </a:p>
          <a:p>
            <a:pPr lvl="1"/>
            <a:endParaRPr lang="fr-FR" dirty="0"/>
          </a:p>
        </p:txBody>
      </p:sp>
    </p:spTree>
    <p:extLst>
      <p:ext uri="{BB962C8B-B14F-4D97-AF65-F5344CB8AC3E}">
        <p14:creationId xmlns:p14="http://schemas.microsoft.com/office/powerpoint/2010/main" val="2623434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logiciel</a:t>
            </a:r>
            <a:endParaRPr lang="fr-FR" dirty="0"/>
          </a:p>
        </p:txBody>
      </p:sp>
      <p:sp>
        <p:nvSpPr>
          <p:cNvPr id="3" name="Espace réservé du contenu 2"/>
          <p:cNvSpPr>
            <a:spLocks noGrp="1"/>
          </p:cNvSpPr>
          <p:nvPr>
            <p:ph idx="1"/>
          </p:nvPr>
        </p:nvSpPr>
        <p:spPr/>
        <p:txBody>
          <a:bodyPr/>
          <a:lstStyle/>
          <a:p>
            <a:r>
              <a:rPr lang="fr-FR" dirty="0" smtClean="0"/>
              <a:t>L’approche systématique utilisée dans le Génie Logiciel est appelée processus logiciel</a:t>
            </a:r>
          </a:p>
          <a:p>
            <a:pPr lvl="1"/>
            <a:r>
              <a:rPr lang="fr-FR" dirty="0" smtClean="0"/>
              <a:t>Un processus logiciel est une suite d’activités qui conduisent à la production d’un logiciel</a:t>
            </a:r>
          </a:p>
          <a:p>
            <a:r>
              <a:rPr lang="fr-FR" dirty="0" smtClean="0"/>
              <a:t>Il existe 4 activités fondamentales communes à tous les processus :</a:t>
            </a:r>
          </a:p>
          <a:p>
            <a:pPr lvl="1"/>
            <a:r>
              <a:rPr lang="fr-FR" dirty="0" smtClean="0"/>
              <a:t>La </a:t>
            </a:r>
            <a:r>
              <a:rPr lang="fr-FR" dirty="0" smtClean="0">
                <a:solidFill>
                  <a:srgbClr val="FF0000"/>
                </a:solidFill>
              </a:rPr>
              <a:t>spécification</a:t>
            </a:r>
            <a:r>
              <a:rPr lang="fr-FR" dirty="0" smtClean="0"/>
              <a:t>, où les clients et les ingénieurs définissent le logiciel à construire et les contraintes sur son exploitation</a:t>
            </a:r>
          </a:p>
          <a:p>
            <a:pPr lvl="1"/>
            <a:r>
              <a:rPr lang="fr-FR" dirty="0" smtClean="0"/>
              <a:t>Le </a:t>
            </a:r>
            <a:r>
              <a:rPr lang="fr-FR" dirty="0" smtClean="0">
                <a:solidFill>
                  <a:srgbClr val="FF0000"/>
                </a:solidFill>
              </a:rPr>
              <a:t>développement</a:t>
            </a:r>
            <a:r>
              <a:rPr lang="fr-FR" dirty="0" smtClean="0"/>
              <a:t>, où le logiciel est conçu et programmé</a:t>
            </a:r>
          </a:p>
          <a:p>
            <a:pPr lvl="1"/>
            <a:r>
              <a:rPr lang="fr-FR" dirty="0" smtClean="0"/>
              <a:t>La </a:t>
            </a:r>
            <a:r>
              <a:rPr lang="fr-FR" dirty="0" smtClean="0">
                <a:solidFill>
                  <a:srgbClr val="FF0000"/>
                </a:solidFill>
              </a:rPr>
              <a:t>validation</a:t>
            </a:r>
            <a:r>
              <a:rPr lang="fr-FR" dirty="0" smtClean="0"/>
              <a:t>, où le logiciel est vérifié afin de s’assurer qu’il fait bien ce que le client demande</a:t>
            </a:r>
          </a:p>
          <a:p>
            <a:pPr lvl="1"/>
            <a:r>
              <a:rPr lang="fr-FR" dirty="0" smtClean="0"/>
              <a:t>L’</a:t>
            </a:r>
            <a:r>
              <a:rPr lang="fr-FR" dirty="0" smtClean="0">
                <a:solidFill>
                  <a:srgbClr val="FF0000"/>
                </a:solidFill>
              </a:rPr>
              <a:t>évolution</a:t>
            </a:r>
            <a:r>
              <a:rPr lang="fr-FR" dirty="0" smtClean="0"/>
              <a:t>, où le logiciel est modifié pour l’adapter aux nouvelles exigences des utilisateurs ou du marché	</a:t>
            </a:r>
          </a:p>
          <a:p>
            <a:pPr lvl="1"/>
            <a:endParaRPr lang="fr-FR" dirty="0"/>
          </a:p>
        </p:txBody>
      </p:sp>
    </p:spTree>
    <p:extLst>
      <p:ext uri="{BB962C8B-B14F-4D97-AF65-F5344CB8AC3E}">
        <p14:creationId xmlns:p14="http://schemas.microsoft.com/office/powerpoint/2010/main" val="3199132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custDataLst>
              <p:tags r:id="rId1"/>
            </p:custDataLst>
          </p:nvPr>
        </p:nvSpPr>
        <p:spPr/>
        <p:txBody>
          <a:bodyPr/>
          <a:lstStyle/>
          <a:p>
            <a:r>
              <a:rPr lang="en-US" dirty="0"/>
              <a:t>Software </a:t>
            </a:r>
            <a:r>
              <a:rPr lang="en-US" dirty="0" smtClean="0"/>
              <a:t>Engineering    (B. Meyer)</a:t>
            </a:r>
            <a:endParaRPr lang="en-US" dirty="0"/>
          </a:p>
        </p:txBody>
      </p:sp>
      <p:sp>
        <p:nvSpPr>
          <p:cNvPr id="304131" name="Rectangle 3"/>
          <p:cNvSpPr>
            <a:spLocks noGrp="1" noChangeArrowheads="1"/>
          </p:cNvSpPr>
          <p:nvPr>
            <p:ph type="body" idx="1"/>
            <p:custDataLst>
              <p:tags r:id="rId2"/>
            </p:custDataLst>
          </p:nvPr>
        </p:nvSpPr>
        <p:spPr>
          <a:xfrm>
            <a:off x="611560" y="1988840"/>
            <a:ext cx="8229600" cy="4435813"/>
          </a:xfrm>
        </p:spPr>
        <p:txBody>
          <a:bodyPr>
            <a:normAutofit fontScale="92500" lnSpcReduction="10000"/>
          </a:bodyPr>
          <a:lstStyle/>
          <a:p>
            <a:r>
              <a:rPr lang="en-US" dirty="0"/>
              <a:t>Writing software </a:t>
            </a:r>
            <a:r>
              <a:rPr lang="en-US" dirty="0" smtClean="0"/>
              <a:t>that’s:</a:t>
            </a:r>
          </a:p>
          <a:p>
            <a:pPr marL="0" indent="0">
              <a:buNone/>
            </a:pPr>
            <a:r>
              <a:rPr lang="en-US" dirty="0" smtClean="0"/>
              <a:t> </a:t>
            </a:r>
            <a:endParaRPr lang="en-US" dirty="0"/>
          </a:p>
          <a:p>
            <a:pPr lvl="1"/>
            <a:r>
              <a:rPr lang="en-US" dirty="0"/>
              <a:t>Correct</a:t>
            </a:r>
            <a:br>
              <a:rPr lang="en-US" dirty="0"/>
            </a:br>
            <a:r>
              <a:rPr lang="en-US" dirty="0"/>
              <a:t>		Does what it’s supposed to!</a:t>
            </a:r>
          </a:p>
          <a:p>
            <a:pPr lvl="1"/>
            <a:r>
              <a:rPr lang="en-US" dirty="0"/>
              <a:t>Extendible</a:t>
            </a:r>
            <a:br>
              <a:rPr lang="en-US" dirty="0"/>
            </a:br>
            <a:r>
              <a:rPr lang="en-US" dirty="0"/>
              <a:t>		Easy to change!</a:t>
            </a:r>
          </a:p>
          <a:p>
            <a:pPr lvl="1"/>
            <a:r>
              <a:rPr lang="en-US" dirty="0"/>
              <a:t>Readable</a:t>
            </a:r>
            <a:br>
              <a:rPr lang="en-US" dirty="0"/>
            </a:br>
            <a:r>
              <a:rPr lang="en-US" dirty="0"/>
              <a:t>		by humans!</a:t>
            </a:r>
          </a:p>
          <a:p>
            <a:pPr lvl="1"/>
            <a:r>
              <a:rPr lang="en-US" dirty="0"/>
              <a:t>Reusable</a:t>
            </a:r>
            <a:br>
              <a:rPr lang="en-US" dirty="0"/>
            </a:br>
            <a:r>
              <a:rPr lang="en-US" dirty="0"/>
              <a:t>		Don’t reinvent the wheel!</a:t>
            </a:r>
          </a:p>
          <a:p>
            <a:pPr lvl="1"/>
            <a:r>
              <a:rPr lang="en-US" dirty="0"/>
              <a:t>Robust</a:t>
            </a:r>
            <a:br>
              <a:rPr lang="en-US" dirty="0"/>
            </a:br>
            <a:r>
              <a:rPr lang="en-US" dirty="0"/>
              <a:t>		React appropriately to </a:t>
            </a:r>
            <a:r>
              <a:rPr lang="en-US" dirty="0" smtClean="0"/>
              <a:t>errors</a:t>
            </a:r>
          </a:p>
          <a:p>
            <a:pPr lvl="1"/>
            <a:r>
              <a:rPr lang="en-US" dirty="0" smtClean="0"/>
              <a:t>Secure</a:t>
            </a:r>
            <a:br>
              <a:rPr lang="en-US" dirty="0" smtClean="0"/>
            </a:br>
            <a:r>
              <a:rPr lang="en-US" dirty="0" smtClean="0"/>
              <a:t>		Defeat attackers</a:t>
            </a:r>
            <a:endParaRPr lang="en-US" dirty="0"/>
          </a:p>
          <a:p>
            <a:endParaRPr lang="en-US" dirty="0"/>
          </a:p>
        </p:txBody>
      </p:sp>
    </p:spTree>
    <p:extLst>
      <p:ext uri="{BB962C8B-B14F-4D97-AF65-F5344CB8AC3E}">
        <p14:creationId xmlns:p14="http://schemas.microsoft.com/office/powerpoint/2010/main" val="1529380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récurrentes</a:t>
            </a:r>
            <a:endParaRPr lang="fr-FR" dirty="0"/>
          </a:p>
        </p:txBody>
      </p:sp>
      <p:sp>
        <p:nvSpPr>
          <p:cNvPr id="3" name="Espace réservé du contenu 2"/>
          <p:cNvSpPr>
            <a:spLocks noGrp="1"/>
          </p:cNvSpPr>
          <p:nvPr>
            <p:ph idx="1"/>
          </p:nvPr>
        </p:nvSpPr>
        <p:spPr>
          <a:xfrm>
            <a:off x="457200" y="1600200"/>
            <a:ext cx="8435280" cy="4876800"/>
          </a:xfrm>
        </p:spPr>
        <p:txBody>
          <a:bodyPr>
            <a:normAutofit lnSpcReduction="10000"/>
          </a:bodyPr>
          <a:lstStyle/>
          <a:p>
            <a:r>
              <a:rPr lang="fr-FR" dirty="0" smtClean="0"/>
              <a:t>Il y a beaucoup de types différents de logiciel</a:t>
            </a:r>
          </a:p>
          <a:p>
            <a:r>
              <a:rPr lang="fr-FR" dirty="0" smtClean="0"/>
              <a:t>Aucune méthode ou technique ne s’applique à tous</a:t>
            </a:r>
          </a:p>
          <a:p>
            <a:r>
              <a:rPr lang="fr-FR" dirty="0" smtClean="0"/>
              <a:t>Par contre 3 questions reviennent assez régulièrement :</a:t>
            </a:r>
          </a:p>
          <a:p>
            <a:pPr lvl="1"/>
            <a:r>
              <a:rPr lang="fr-FR" dirty="0" smtClean="0"/>
              <a:t>L’</a:t>
            </a:r>
            <a:r>
              <a:rPr lang="fr-FR" dirty="0" smtClean="0">
                <a:solidFill>
                  <a:srgbClr val="FF0000"/>
                </a:solidFill>
              </a:rPr>
              <a:t>hétérogénéité</a:t>
            </a:r>
            <a:r>
              <a:rPr lang="fr-FR" dirty="0" smtClean="0"/>
              <a:t> : de façon croissante les systèmes doivent opérer de façon distribuée sur des réseaux comportant différents types d’ordinateurs ou d’appareils mobiles </a:t>
            </a:r>
          </a:p>
          <a:p>
            <a:pPr lvl="1"/>
            <a:r>
              <a:rPr lang="fr-FR" dirty="0" smtClean="0"/>
              <a:t>Le </a:t>
            </a:r>
            <a:r>
              <a:rPr lang="fr-FR" dirty="0" smtClean="0">
                <a:solidFill>
                  <a:srgbClr val="FF0000"/>
                </a:solidFill>
              </a:rPr>
              <a:t>changement</a:t>
            </a:r>
            <a:r>
              <a:rPr lang="fr-FR" dirty="0" smtClean="0"/>
              <a:t> : Les métiers et le monde changent vite (économies émergentes, nouvelles technologies). Il faut donc pouvoir changer rapidement les logiciels existants et en construire de nouveaux, or les techniques traditionnelles sont lentes</a:t>
            </a:r>
          </a:p>
          <a:p>
            <a:pPr lvl="1"/>
            <a:r>
              <a:rPr lang="fr-FR" dirty="0" smtClean="0"/>
              <a:t>La </a:t>
            </a:r>
            <a:r>
              <a:rPr lang="fr-FR" dirty="0" smtClean="0">
                <a:solidFill>
                  <a:srgbClr val="FF0000"/>
                </a:solidFill>
              </a:rPr>
              <a:t>sécurité</a:t>
            </a:r>
            <a:r>
              <a:rPr lang="fr-FR" dirty="0" smtClean="0"/>
              <a:t> et la </a:t>
            </a:r>
            <a:r>
              <a:rPr lang="fr-FR" dirty="0" smtClean="0">
                <a:solidFill>
                  <a:srgbClr val="FF0000"/>
                </a:solidFill>
              </a:rPr>
              <a:t>confiance</a:t>
            </a:r>
            <a:r>
              <a:rPr lang="fr-FR" dirty="0" smtClean="0"/>
              <a:t> : comme le logiciel est présent dans chaque aspect de notre vie il importe que l’on puisse lui faire confiance et que la sécurité soit maintenue </a:t>
            </a:r>
          </a:p>
          <a:p>
            <a:r>
              <a:rPr lang="fr-FR" dirty="0" smtClean="0"/>
              <a:t>Bien sûr, les trois sujets ne sont pas indépendants</a:t>
            </a:r>
            <a:endParaRPr lang="fr-FR" dirty="0"/>
          </a:p>
        </p:txBody>
      </p:sp>
    </p:spTree>
    <p:extLst>
      <p:ext uri="{BB962C8B-B14F-4D97-AF65-F5344CB8AC3E}">
        <p14:creationId xmlns:p14="http://schemas.microsoft.com/office/powerpoint/2010/main" val="33103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Diversité du logiciel</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Un facteur de choix des méthodes de Génie Logiciel est le type de l’application développée. On trouve :</a:t>
            </a:r>
          </a:p>
          <a:p>
            <a:pPr lvl="1"/>
            <a:r>
              <a:rPr lang="fr-FR" dirty="0" smtClean="0"/>
              <a:t>Les applications « stand-</a:t>
            </a:r>
            <a:r>
              <a:rPr lang="fr-FR" dirty="0" err="1" smtClean="0"/>
              <a:t>alone</a:t>
            </a:r>
            <a:r>
              <a:rPr lang="fr-FR" dirty="0" smtClean="0"/>
              <a:t> », qui tournent sur un ordinateur local comme un PC : bureautique, logiciel de retouche photo</a:t>
            </a:r>
          </a:p>
          <a:p>
            <a:pPr lvl="1"/>
            <a:r>
              <a:rPr lang="fr-FR" dirty="0" smtClean="0"/>
              <a:t>Les applications transactionnelles, qui s’exécutent sur un ordinateur distant auquel les utilisateurs accèdent à partir d’un PC via un réseau : Client-serveur, Web</a:t>
            </a:r>
          </a:p>
          <a:p>
            <a:pPr lvl="1"/>
            <a:r>
              <a:rPr lang="fr-FR" dirty="0" smtClean="0"/>
              <a:t>Les systèmes de contrôle embarqués, qui pilotent un dispositif matériel : téléphone, automobile, micro-onde</a:t>
            </a:r>
          </a:p>
          <a:p>
            <a:pPr lvl="1"/>
            <a:r>
              <a:rPr lang="fr-FR" dirty="0" smtClean="0"/>
              <a:t>Les systèmes de traitement par lots : facturation, paye</a:t>
            </a:r>
          </a:p>
          <a:p>
            <a:pPr lvl="1"/>
            <a:r>
              <a:rPr lang="fr-FR" dirty="0" smtClean="0"/>
              <a:t>L’informatique de loisirs : les jeux</a:t>
            </a:r>
          </a:p>
          <a:p>
            <a:pPr lvl="1"/>
            <a:r>
              <a:rPr lang="fr-FR" dirty="0" smtClean="0"/>
              <a:t>Les systèmes de modélisation et de simulation </a:t>
            </a:r>
          </a:p>
          <a:p>
            <a:pPr lvl="1"/>
            <a:r>
              <a:rPr lang="fr-FR" dirty="0" smtClean="0"/>
              <a:t>Les systèmes d’acquisition de données, qui collectent les données recueillies par des capteurs</a:t>
            </a:r>
          </a:p>
          <a:p>
            <a:pPr lvl="1"/>
            <a:r>
              <a:rPr lang="fr-FR" dirty="0" smtClean="0"/>
              <a:t>Les systèmes de systèmes, construits à partir de systèmes existants</a:t>
            </a:r>
            <a:endParaRPr lang="fr-FR" dirty="0"/>
          </a:p>
        </p:txBody>
      </p:sp>
    </p:spTree>
    <p:extLst>
      <p:ext uri="{BB962C8B-B14F-4D97-AF65-F5344CB8AC3E}">
        <p14:creationId xmlns:p14="http://schemas.microsoft.com/office/powerpoint/2010/main" val="3559974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Fondamentaux </a:t>
            </a:r>
            <a:endParaRPr lang="fr-FR" dirty="0"/>
          </a:p>
        </p:txBody>
      </p:sp>
      <p:sp>
        <p:nvSpPr>
          <p:cNvPr id="3" name="Espace réservé du contenu 2"/>
          <p:cNvSpPr>
            <a:spLocks noGrp="1"/>
          </p:cNvSpPr>
          <p:nvPr>
            <p:ph idx="1"/>
          </p:nvPr>
        </p:nvSpPr>
        <p:spPr>
          <a:xfrm>
            <a:off x="457200" y="1600200"/>
            <a:ext cx="8229600" cy="5141168"/>
          </a:xfrm>
        </p:spPr>
        <p:txBody>
          <a:bodyPr>
            <a:normAutofit fontScale="92500" lnSpcReduction="10000"/>
          </a:bodyPr>
          <a:lstStyle/>
          <a:p>
            <a:r>
              <a:rPr lang="fr-FR" dirty="0" smtClean="0"/>
              <a:t>Quelque soit le type d’applications, les mêmes fondamentaux s’appliquent :</a:t>
            </a:r>
          </a:p>
          <a:p>
            <a:pPr lvl="1"/>
            <a:r>
              <a:rPr lang="fr-FR" dirty="0" smtClean="0"/>
              <a:t>Ils doivent être développés selon un processus compris et managé</a:t>
            </a:r>
          </a:p>
          <a:p>
            <a:pPr lvl="2"/>
            <a:r>
              <a:rPr lang="fr-FR" dirty="0" smtClean="0"/>
              <a:t>L’organisation qui développe doit planifier le processus</a:t>
            </a:r>
          </a:p>
          <a:p>
            <a:pPr lvl="2"/>
            <a:r>
              <a:rPr lang="fr-FR" dirty="0" smtClean="0"/>
              <a:t>L’organisation doit savoir ce qui sera produit et quand</a:t>
            </a:r>
          </a:p>
          <a:p>
            <a:pPr lvl="1"/>
            <a:r>
              <a:rPr lang="fr-FR" dirty="0" smtClean="0"/>
              <a:t>La fiabilité et la performance sont importantes pour tous les types de systèmes</a:t>
            </a:r>
          </a:p>
          <a:p>
            <a:pPr lvl="2"/>
            <a:r>
              <a:rPr lang="fr-FR" dirty="0" smtClean="0"/>
              <a:t>Le logiciel doit se comporter comme attendu, sans défaut</a:t>
            </a:r>
          </a:p>
          <a:p>
            <a:pPr lvl="2"/>
            <a:r>
              <a:rPr lang="fr-FR" dirty="0" smtClean="0"/>
              <a:t>Être disponible quand on en a besoin, sûr et protégé contre les attaques</a:t>
            </a:r>
          </a:p>
          <a:p>
            <a:pPr lvl="2"/>
            <a:r>
              <a:rPr lang="fr-FR" dirty="0" smtClean="0"/>
              <a:t>Le logiciel doit faire un usage minimal des ressources</a:t>
            </a:r>
          </a:p>
          <a:p>
            <a:pPr lvl="1"/>
            <a:r>
              <a:rPr lang="fr-FR" dirty="0" smtClean="0"/>
              <a:t>Comprendre et gérer les spécifications et les exigences (ce que le logiciel doit faire) est très important</a:t>
            </a:r>
          </a:p>
          <a:p>
            <a:pPr lvl="2"/>
            <a:r>
              <a:rPr lang="fr-FR" dirty="0" smtClean="0"/>
              <a:t>On doit savoir ce que les différents utilisateurs attendent du système </a:t>
            </a:r>
          </a:p>
          <a:p>
            <a:pPr lvl="2"/>
            <a:r>
              <a:rPr lang="fr-FR" dirty="0" smtClean="0"/>
              <a:t>Les espérances des clients de disposer d’un système utilisable en temps et en coût doivent être gérées</a:t>
            </a:r>
          </a:p>
          <a:p>
            <a:pPr lvl="1"/>
            <a:r>
              <a:rPr lang="fr-FR" dirty="0" smtClean="0"/>
              <a:t>On doit utiliser le plus possible les ressources existantes</a:t>
            </a:r>
          </a:p>
          <a:p>
            <a:pPr lvl="2"/>
            <a:r>
              <a:rPr lang="fr-FR" dirty="0" smtClean="0"/>
              <a:t>Ne pas réinventer la roue mais utiliser au maximum les logiciels existants</a:t>
            </a:r>
            <a:endParaRPr lang="fr-FR" dirty="0"/>
          </a:p>
        </p:txBody>
      </p:sp>
    </p:spTree>
    <p:extLst>
      <p:ext uri="{BB962C8B-B14F-4D97-AF65-F5344CB8AC3E}">
        <p14:creationId xmlns:p14="http://schemas.microsoft.com/office/powerpoint/2010/main" val="22918395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 du Web : l’histoire</a:t>
            </a:r>
            <a:endParaRPr lang="fr-FR" dirty="0"/>
          </a:p>
        </p:txBody>
      </p:sp>
      <p:sp>
        <p:nvSpPr>
          <p:cNvPr id="3" name="Espace réservé du contenu 2"/>
          <p:cNvSpPr>
            <a:spLocks noGrp="1"/>
          </p:cNvSpPr>
          <p:nvPr>
            <p:ph idx="1"/>
          </p:nvPr>
        </p:nvSpPr>
        <p:spPr>
          <a:xfrm>
            <a:off x="457200" y="1600200"/>
            <a:ext cx="8435280" cy="4876800"/>
          </a:xfrm>
        </p:spPr>
        <p:txBody>
          <a:bodyPr>
            <a:normAutofit fontScale="92500" lnSpcReduction="20000"/>
          </a:bodyPr>
          <a:lstStyle/>
          <a:p>
            <a:r>
              <a:rPr lang="fr-FR" dirty="0" smtClean="0"/>
              <a:t>Le développement des navigateurs qui pouvaient exécuter des programmes et faire quelques traitement en local a conduit à une évolution importante </a:t>
            </a:r>
          </a:p>
          <a:p>
            <a:pPr lvl="1"/>
            <a:r>
              <a:rPr lang="fr-FR" dirty="0" smtClean="0"/>
              <a:t>Au lieu d’être déployé sur les PC, le </a:t>
            </a:r>
            <a:r>
              <a:rPr lang="fr-FR" dirty="0"/>
              <a:t>logiciel </a:t>
            </a:r>
            <a:r>
              <a:rPr lang="fr-FR" dirty="0" smtClean="0"/>
              <a:t>l’est sur un serveur web, ce qui rend le changement et l’upgrade moins coûteux (plus d’installation en local sur le PC)</a:t>
            </a:r>
          </a:p>
          <a:p>
            <a:pPr lvl="1"/>
            <a:r>
              <a:rPr lang="fr-FR" dirty="0" smtClean="0"/>
              <a:t>Mais aussi le développement de l’interface</a:t>
            </a:r>
          </a:p>
          <a:p>
            <a:r>
              <a:rPr lang="fr-FR" dirty="0" smtClean="0"/>
              <a:t>L’étape suivante fut la notion de web services </a:t>
            </a:r>
          </a:p>
          <a:p>
            <a:pPr lvl="1"/>
            <a:r>
              <a:rPr lang="fr-FR" dirty="0" smtClean="0"/>
              <a:t>Les web services sont des composants qui délivrent des fonctionnalités spécifiques, accessibles par le web</a:t>
            </a:r>
          </a:p>
          <a:p>
            <a:pPr lvl="1"/>
            <a:r>
              <a:rPr lang="fr-FR" dirty="0" smtClean="0"/>
              <a:t>Les applications sont alors construites en intégrant les web services</a:t>
            </a:r>
          </a:p>
          <a:p>
            <a:r>
              <a:rPr lang="fr-FR" dirty="0" smtClean="0"/>
              <a:t>Puis la notion de Software as a Service « </a:t>
            </a:r>
            <a:r>
              <a:rPr lang="fr-FR" dirty="0" err="1" smtClean="0"/>
              <a:t>Saas</a:t>
            </a:r>
            <a:r>
              <a:rPr lang="fr-FR" dirty="0" smtClean="0"/>
              <a:t> » est apparue</a:t>
            </a:r>
          </a:p>
          <a:p>
            <a:pPr lvl="1"/>
            <a:r>
              <a:rPr lang="fr-FR" dirty="0" smtClean="0"/>
              <a:t>Ici le logiciel s’exécute dans des « nuages » (Cloud) auxquels on accède via Internet</a:t>
            </a:r>
          </a:p>
          <a:p>
            <a:pPr lvl="1"/>
            <a:r>
              <a:rPr lang="fr-FR" dirty="0" smtClean="0"/>
              <a:t>Un « </a:t>
            </a:r>
            <a:r>
              <a:rPr lang="fr-FR" dirty="0" err="1" smtClean="0"/>
              <a:t>computing</a:t>
            </a:r>
            <a:r>
              <a:rPr lang="fr-FR" dirty="0" smtClean="0"/>
              <a:t> </a:t>
            </a:r>
            <a:r>
              <a:rPr lang="fr-FR" dirty="0" err="1" smtClean="0"/>
              <a:t>cloud</a:t>
            </a:r>
            <a:r>
              <a:rPr lang="fr-FR" dirty="0" smtClean="0"/>
              <a:t> » est un grand nombre de systèmes interconnectés partagés par de nombreux utilisateurs</a:t>
            </a:r>
          </a:p>
          <a:p>
            <a:pPr lvl="1"/>
            <a:r>
              <a:rPr lang="fr-FR" dirty="0" smtClean="0"/>
              <a:t>Les utilisateurs ne paient plus le logiciel mais son utilisation</a:t>
            </a:r>
            <a:endParaRPr lang="fr-FR" dirty="0"/>
          </a:p>
        </p:txBody>
      </p:sp>
    </p:spTree>
    <p:extLst>
      <p:ext uri="{BB962C8B-B14F-4D97-AF65-F5344CB8AC3E}">
        <p14:creationId xmlns:p14="http://schemas.microsoft.com/office/powerpoint/2010/main" val="380528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 du Web : les conséquences</a:t>
            </a:r>
            <a:endParaRPr lang="fr-FR" dirty="0"/>
          </a:p>
        </p:txBody>
      </p:sp>
      <p:sp>
        <p:nvSpPr>
          <p:cNvPr id="3" name="Espace réservé du contenu 2"/>
          <p:cNvSpPr>
            <a:spLocks noGrp="1"/>
          </p:cNvSpPr>
          <p:nvPr>
            <p:ph idx="1"/>
          </p:nvPr>
        </p:nvSpPr>
        <p:spPr>
          <a:xfrm>
            <a:off x="457200" y="1600200"/>
            <a:ext cx="8435280" cy="4876800"/>
          </a:xfrm>
        </p:spPr>
        <p:txBody>
          <a:bodyPr>
            <a:normAutofit/>
          </a:bodyPr>
          <a:lstStyle/>
          <a:p>
            <a:r>
              <a:rPr lang="fr-FR" dirty="0" smtClean="0"/>
              <a:t>Les changements dans l’organisation de la mise à disposition du logiciel a eu des conséquences sur la façon dont les logiciels sont conçus </a:t>
            </a:r>
          </a:p>
          <a:p>
            <a:pPr lvl="1"/>
            <a:r>
              <a:rPr lang="fr-FR" dirty="0" smtClean="0"/>
              <a:t>La réutilisation du logiciel est devenue l’approche dominante : lors de la construction on pense plus à assembler des composants logiciels déjà existants</a:t>
            </a:r>
          </a:p>
          <a:p>
            <a:pPr lvl="1"/>
            <a:r>
              <a:rPr lang="fr-FR" dirty="0" smtClean="0"/>
              <a:t>Il est généralement reconnu qu’il est impossible de spécifier complètement le système à l’avance : les systèmes basés sur le Web sont développés et livrés de façon incrémentale</a:t>
            </a:r>
          </a:p>
          <a:p>
            <a:pPr lvl="1"/>
            <a:r>
              <a:rPr lang="fr-FR" dirty="0" smtClean="0"/>
              <a:t>Les interfaces utilisateurs sont contraints par les capacités des navigateurs : les applications basées sur le Web ont souvent des interfaces utilisateurs plus pauvres</a:t>
            </a:r>
            <a:endParaRPr lang="fr-FR" dirty="0"/>
          </a:p>
        </p:txBody>
      </p:sp>
    </p:spTree>
    <p:extLst>
      <p:ext uri="{BB962C8B-B14F-4D97-AF65-F5344CB8AC3E}">
        <p14:creationId xmlns:p14="http://schemas.microsoft.com/office/powerpoint/2010/main" val="689689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L’éthique du génie Logiciel</a:t>
            </a:r>
            <a:endParaRPr lang="fr-FR" dirty="0"/>
          </a:p>
        </p:txBody>
      </p:sp>
      <p:sp>
        <p:nvSpPr>
          <p:cNvPr id="5" name="Espace réservé du texte 4"/>
          <p:cNvSpPr>
            <a:spLocks noGrp="1"/>
          </p:cNvSpPr>
          <p:nvPr>
            <p:ph type="body" idx="1"/>
          </p:nvPr>
        </p:nvSpPr>
        <p:spPr/>
        <p:txBody>
          <a:bodyPr/>
          <a:lstStyle/>
          <a:p>
            <a:endParaRPr lang="fr-FR"/>
          </a:p>
        </p:txBody>
      </p:sp>
      <p:pic>
        <p:nvPicPr>
          <p:cNvPr id="2050"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11560" y="1052736"/>
            <a:ext cx="1639887"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095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La loi et l’éthique</a:t>
            </a:r>
            <a:endParaRPr lang="fr-FR" dirty="0"/>
          </a:p>
        </p:txBody>
      </p:sp>
      <p:sp>
        <p:nvSpPr>
          <p:cNvPr id="5" name="Espace réservé du contenu 4"/>
          <p:cNvSpPr>
            <a:spLocks noGrp="1"/>
          </p:cNvSpPr>
          <p:nvPr>
            <p:ph idx="1"/>
          </p:nvPr>
        </p:nvSpPr>
        <p:spPr>
          <a:xfrm>
            <a:off x="457200" y="1600200"/>
            <a:ext cx="8363272" cy="4876800"/>
          </a:xfrm>
        </p:spPr>
        <p:txBody>
          <a:bodyPr/>
          <a:lstStyle/>
          <a:p>
            <a:r>
              <a:rPr lang="fr-FR" smtClean="0"/>
              <a:t>Comme toutes </a:t>
            </a:r>
            <a:r>
              <a:rPr lang="fr-FR" dirty="0" smtClean="0"/>
              <a:t>les disciplines d’ingénierie, le Génie Logiciel se pratique dans un cadre social et légal qui limite la liberté des gens qui travaillent dans le domaine</a:t>
            </a:r>
          </a:p>
          <a:p>
            <a:r>
              <a:rPr lang="fr-FR" dirty="0" smtClean="0"/>
              <a:t>En tant qu’ingénieur logiciel vous devez :</a:t>
            </a:r>
          </a:p>
          <a:p>
            <a:pPr lvl="1"/>
            <a:r>
              <a:rPr lang="fr-FR" dirty="0"/>
              <a:t>Respecter la loi </a:t>
            </a:r>
          </a:p>
          <a:p>
            <a:pPr lvl="1"/>
            <a:r>
              <a:rPr lang="fr-FR" dirty="0" smtClean="0"/>
              <a:t>Reconnaitre que votre métier implique d’autres responsabilités que l’application de talents techniques</a:t>
            </a:r>
          </a:p>
          <a:p>
            <a:r>
              <a:rPr lang="fr-FR" dirty="0" smtClean="0"/>
              <a:t>Il existe des domaines où les règles de comportement ne sont pas (encore) fixées par la loi mais par une notion plus ténue de responsabilité professionnelle</a:t>
            </a:r>
          </a:p>
          <a:p>
            <a:pPr lvl="1"/>
            <a:r>
              <a:rPr lang="fr-FR" dirty="0" smtClean="0"/>
              <a:t>C’est le domaine de l’éthique</a:t>
            </a:r>
          </a:p>
          <a:p>
            <a:pPr lvl="1"/>
            <a:endParaRPr lang="fr-FR" dirty="0"/>
          </a:p>
        </p:txBody>
      </p:sp>
    </p:spTree>
    <p:extLst>
      <p:ext uri="{BB962C8B-B14F-4D97-AF65-F5344CB8AC3E}">
        <p14:creationId xmlns:p14="http://schemas.microsoft.com/office/powerpoint/2010/main" val="608000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Les domaines de l’éthique</a:t>
            </a:r>
            <a:endParaRPr lang="fr-FR" dirty="0"/>
          </a:p>
        </p:txBody>
      </p:sp>
      <p:sp>
        <p:nvSpPr>
          <p:cNvPr id="5" name="Espace réservé du contenu 4"/>
          <p:cNvSpPr>
            <a:spLocks noGrp="1"/>
          </p:cNvSpPr>
          <p:nvPr>
            <p:ph idx="1"/>
          </p:nvPr>
        </p:nvSpPr>
        <p:spPr/>
        <p:txBody>
          <a:bodyPr/>
          <a:lstStyle/>
          <a:p>
            <a:r>
              <a:rPr lang="fr-FR" dirty="0" smtClean="0"/>
              <a:t>Les domaines sont :</a:t>
            </a:r>
          </a:p>
          <a:p>
            <a:pPr lvl="1"/>
            <a:r>
              <a:rPr lang="fr-FR" dirty="0" smtClean="0"/>
              <a:t>La confidentialité</a:t>
            </a:r>
          </a:p>
          <a:p>
            <a:pPr lvl="1"/>
            <a:r>
              <a:rPr lang="fr-FR" dirty="0" smtClean="0"/>
              <a:t>La compétence</a:t>
            </a:r>
          </a:p>
          <a:p>
            <a:pPr lvl="1"/>
            <a:r>
              <a:rPr lang="fr-FR" dirty="0" smtClean="0"/>
              <a:t>Les droits de propriété intellectuelle</a:t>
            </a:r>
          </a:p>
          <a:p>
            <a:pPr lvl="1"/>
            <a:r>
              <a:rPr lang="fr-FR" dirty="0" smtClean="0"/>
              <a:t>Le mauvais usage de l’ordinateur</a:t>
            </a:r>
          </a:p>
          <a:p>
            <a:r>
              <a:rPr lang="fr-FR" dirty="0" smtClean="0"/>
              <a:t>Les sociétés professionnelles comme l’ACM ou l’IEEE jouent un rôle important dans la définition des règles d’éthique</a:t>
            </a:r>
          </a:p>
          <a:p>
            <a:pPr lvl="1"/>
            <a:r>
              <a:rPr lang="fr-FR" dirty="0" smtClean="0"/>
              <a:t>Il existe un « Software Engineering Code of </a:t>
            </a:r>
            <a:r>
              <a:rPr lang="fr-FR" dirty="0" err="1" smtClean="0"/>
              <a:t>Ethics</a:t>
            </a:r>
            <a:r>
              <a:rPr lang="fr-FR" dirty="0" smtClean="0"/>
              <a:t> and Professional Practice » qui existe en deux versions la courte et la longue</a:t>
            </a:r>
            <a:endParaRPr lang="fr-FR" dirty="0"/>
          </a:p>
        </p:txBody>
      </p:sp>
    </p:spTree>
    <p:extLst>
      <p:ext uri="{BB962C8B-B14F-4D97-AF65-F5344CB8AC3E}">
        <p14:creationId xmlns:p14="http://schemas.microsoft.com/office/powerpoint/2010/main" val="229884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Version courte</a:t>
            </a:r>
            <a:endParaRPr lang="fr-FR" dirty="0"/>
          </a:p>
        </p:txBody>
      </p:sp>
      <p:sp>
        <p:nvSpPr>
          <p:cNvPr id="3" name="Espace réservé du contenu 2"/>
          <p:cNvSpPr>
            <a:spLocks noGrp="1"/>
          </p:cNvSpPr>
          <p:nvPr>
            <p:ph sz="quarter" idx="1"/>
          </p:nvPr>
        </p:nvSpPr>
        <p:spPr>
          <a:xfrm>
            <a:off x="457200" y="1600200"/>
            <a:ext cx="8229600" cy="5141168"/>
          </a:xfrm>
        </p:spPr>
        <p:txBody>
          <a:bodyPr>
            <a:normAutofit fontScale="47500" lnSpcReduction="20000"/>
          </a:bodyPr>
          <a:lstStyle/>
          <a:p>
            <a:r>
              <a:rPr lang="en-US" sz="2900" b="1" dirty="0" smtClean="0"/>
              <a:t>PREAMBLE</a:t>
            </a:r>
          </a:p>
          <a:p>
            <a:pPr marL="400050" lvl="1" indent="0">
              <a:buNone/>
            </a:pPr>
            <a:r>
              <a:rPr lang="en-US" sz="25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p>
          <a:p>
            <a:r>
              <a:rPr lang="en-US" sz="4400" b="1"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p>
          <a:p>
            <a:pPr marL="400050" lvl="1" indent="0">
              <a:buNone/>
            </a:pPr>
            <a:r>
              <a:rPr lang="en-US" sz="2500" dirty="0" smtClean="0"/>
              <a:t>1. PUBLIC - Software engineers shall act consistently with the public interest.</a:t>
            </a:r>
          </a:p>
          <a:p>
            <a:pPr marL="400050" lvl="1" indent="0">
              <a:buNone/>
            </a:pPr>
            <a:r>
              <a:rPr lang="en-US" sz="2500" dirty="0" smtClean="0"/>
              <a:t>2. CLIENT AND EMPLOYER - Software engineers shall act in a manner that is in the best interests of their client and employer consistent with the public interest.</a:t>
            </a:r>
          </a:p>
          <a:p>
            <a:pPr marL="400050" lvl="1" indent="0">
              <a:buNone/>
            </a:pPr>
            <a:r>
              <a:rPr lang="en-US" sz="2500" dirty="0" smtClean="0"/>
              <a:t>3. PRODUCT - Software engineers shall ensure that their products and related modifications meet the highest professional standards possible.</a:t>
            </a:r>
          </a:p>
          <a:p>
            <a:pPr marL="400050" lvl="1" indent="0">
              <a:buNone/>
            </a:pPr>
            <a:r>
              <a:rPr lang="en-US" sz="2500" dirty="0" smtClean="0"/>
              <a:t>4. JUDGMENT - Software engineers shall maintain integrity and independence in their professional judgment.</a:t>
            </a:r>
          </a:p>
          <a:p>
            <a:pPr marL="400050" lvl="1" indent="0">
              <a:buNone/>
            </a:pPr>
            <a:r>
              <a:rPr lang="en-US" sz="2500" dirty="0" smtClean="0"/>
              <a:t>5. MANAGEMENT - Software engineering managers and leaders shall subscribe to and promote an ethical approach to the management of software development and maintenance.</a:t>
            </a:r>
          </a:p>
          <a:p>
            <a:pPr marL="400050" lvl="1" indent="0">
              <a:buNone/>
            </a:pPr>
            <a:r>
              <a:rPr lang="en-US" sz="2500" dirty="0" smtClean="0"/>
              <a:t>6. PROFESSION - Software engineers shall advance the integrity and reputation of the profession consistent with the public interest.</a:t>
            </a:r>
          </a:p>
          <a:p>
            <a:pPr marL="400050" lvl="1" indent="0">
              <a:buNone/>
            </a:pPr>
            <a:r>
              <a:rPr lang="en-US" sz="2500" dirty="0" smtClean="0"/>
              <a:t>7. COLLEAGUES - Software engineers shall be fair to and supportive of their colleagues.</a:t>
            </a:r>
          </a:p>
          <a:p>
            <a:pPr marL="400050" lvl="1" indent="0">
              <a:buNone/>
            </a:pPr>
            <a:r>
              <a:rPr lang="en-US" sz="2500" dirty="0" smtClean="0"/>
              <a:t>8. SELF - Software engineers shall participate in lifelong learning regarding the practice of their profession and shall promote an ethical approach to the practice of the profession.</a:t>
            </a:r>
          </a:p>
          <a:p>
            <a:endParaRPr lang="fr-FR" dirty="0"/>
          </a:p>
        </p:txBody>
      </p:sp>
    </p:spTree>
    <p:extLst>
      <p:ext uri="{BB962C8B-B14F-4D97-AF65-F5344CB8AC3E}">
        <p14:creationId xmlns:p14="http://schemas.microsoft.com/office/powerpoint/2010/main" val="2329966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Préambule de la version longue 1</a:t>
            </a:r>
            <a:endParaRPr lang="fr-FR" dirty="0"/>
          </a:p>
        </p:txBody>
      </p:sp>
      <p:sp>
        <p:nvSpPr>
          <p:cNvPr id="3" name="Espace réservé du contenu 2"/>
          <p:cNvSpPr>
            <a:spLocks noGrp="1"/>
          </p:cNvSpPr>
          <p:nvPr>
            <p:ph sz="quarter" idx="1"/>
          </p:nvPr>
        </p:nvSpPr>
        <p:spPr>
          <a:xfrm>
            <a:off x="457200" y="1340768"/>
            <a:ext cx="8229600" cy="5328592"/>
          </a:xfrm>
        </p:spPr>
        <p:txBody>
          <a:bodyPr>
            <a:normAutofit fontScale="62500" lnSpcReduction="20000"/>
          </a:bodyPr>
          <a:lstStyle/>
          <a:p>
            <a:r>
              <a:rPr lang="en-US"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Because of their roles in developing software systems, software engineers have significant opportunities to do good or cause harm, to enable others to do good or cause harm, or to influence others to do good or cause harm. </a:t>
            </a:r>
            <a:r>
              <a:rPr lang="en-US" dirty="0" smtClean="0">
                <a:solidFill>
                  <a:srgbClr val="FF0000"/>
                </a:solidFill>
              </a:rPr>
              <a:t>To ensure, as much as possible, that their efforts will be used for good, software engineers must commit themselves to making software engineering a beneficial and respected profession</a:t>
            </a:r>
            <a:r>
              <a:rPr lang="en-US" dirty="0" smtClean="0"/>
              <a:t>. In accordance with that commitment, software engineers shall adhere to the following Code of Ethics and Professional Practice.</a:t>
            </a:r>
          </a:p>
          <a:p>
            <a:r>
              <a:rPr lang="en-US" dirty="0" smtClean="0"/>
              <a:t>The Code contains eight Principles related to the behavior of and decisions made by professional software engineers, including practitioners, educators, managers, supervisors and policy makers, as well as trainees and students of the profession. The Principles identify the ethically responsible relationships in which individuals, groups, and organizations participate and the primary obligations within these relationships. The Clauses of each Principle are illustrations of some of the obligations included in these relationships. These obligations are founded in the software engineer’s humanity, in special care owed to people affected by the work of software engineers, and the unique elements of the practice of software engineering. The Code prescribes these as obligations of anyone claiming to be or aspiring to be a software engineer.</a:t>
            </a:r>
          </a:p>
          <a:p>
            <a:r>
              <a:rPr lang="en-US" dirty="0" smtClean="0"/>
              <a:t>It is not intended that the individual parts of the Code be used in isolation to justify errors of omission or commission. The list of Principles and Clauses is not exhaustive. The Clauses should not be read as separating the acceptable from the unacceptable in professional conduct in all practical situations. </a:t>
            </a:r>
            <a:r>
              <a:rPr lang="en-US" dirty="0" smtClean="0">
                <a:solidFill>
                  <a:srgbClr val="FF0000"/>
                </a:solidFill>
              </a:rPr>
              <a:t>The Code is not a simple ethical algorithm that generates ethical decisions</a:t>
            </a:r>
            <a:r>
              <a:rPr lang="en-US" dirty="0" smtClean="0"/>
              <a:t>. In some situations standards may be in tension with each other or with standards from other sources. These situations require the software engineer to use ethical judgment to act in a manner which is most consistent with the spirit of the Code of Ethics and Professional Practice, given the circumstances.</a:t>
            </a:r>
          </a:p>
        </p:txBody>
      </p:sp>
    </p:spTree>
    <p:extLst>
      <p:ext uri="{BB962C8B-B14F-4D97-AF65-F5344CB8AC3E}">
        <p14:creationId xmlns:p14="http://schemas.microsoft.com/office/powerpoint/2010/main" val="3300374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 problème</a:t>
            </a:r>
            <a:endParaRPr lang="fr-FR" dirty="0"/>
          </a:p>
        </p:txBody>
      </p:sp>
      <p:sp>
        <p:nvSpPr>
          <p:cNvPr id="6" name="Espace réservé du contenu 5"/>
          <p:cNvSpPr>
            <a:spLocks noGrp="1"/>
          </p:cNvSpPr>
          <p:nvPr>
            <p:ph sz="half" idx="2"/>
          </p:nvPr>
        </p:nvSpPr>
        <p:spPr>
          <a:xfrm>
            <a:off x="4648200" y="2564904"/>
            <a:ext cx="4038600" cy="3826752"/>
          </a:xfrm>
        </p:spPr>
        <p:txBody>
          <a:bodyPr/>
          <a:lstStyle/>
          <a:p>
            <a:r>
              <a:rPr lang="fr-FR" dirty="0" smtClean="0"/>
              <a:t>Qu’apporte le </a:t>
            </a:r>
            <a:r>
              <a:rPr lang="fr-FR" dirty="0"/>
              <a:t>G</a:t>
            </a:r>
            <a:r>
              <a:rPr lang="fr-FR" dirty="0" smtClean="0"/>
              <a:t>énie Logiciel ?</a:t>
            </a:r>
            <a:endParaRPr lang="fr-FR" dirty="0"/>
          </a:p>
        </p:txBody>
      </p:sp>
      <p:pic>
        <p:nvPicPr>
          <p:cNvPr id="8" name="Picture 2" descr="C:\Users\Joel\AppData\Local\Microsoft\Windows\Temporary Internet Files\Content.IE5\XTQDVIMJ\MC900078627[1].wmf"/>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68000" y="2059531"/>
            <a:ext cx="4016999" cy="394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89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Préambule de la version longue </a:t>
            </a:r>
            <a:r>
              <a:rPr lang="fr-FR" dirty="0" smtClean="0"/>
              <a:t>2</a:t>
            </a:r>
            <a:endParaRPr lang="fr-FR" dirty="0"/>
          </a:p>
        </p:txBody>
      </p:sp>
      <p:sp>
        <p:nvSpPr>
          <p:cNvPr id="3" name="Espace réservé du contenu 2"/>
          <p:cNvSpPr>
            <a:spLocks noGrp="1"/>
          </p:cNvSpPr>
          <p:nvPr>
            <p:ph sz="quarter" idx="1"/>
          </p:nvPr>
        </p:nvSpPr>
        <p:spPr>
          <a:xfrm>
            <a:off x="457200" y="1628800"/>
            <a:ext cx="8229600" cy="4968552"/>
          </a:xfrm>
        </p:spPr>
        <p:txBody>
          <a:bodyPr>
            <a:normAutofit fontScale="77500" lnSpcReduction="20000"/>
          </a:bodyPr>
          <a:lstStyle/>
          <a:p>
            <a:r>
              <a:rPr lang="en-US" sz="2100" dirty="0" smtClean="0"/>
              <a:t>Ethical tensions can best be addressed by thoughtful consideration of fundamental principles, rather than blind reliance on detailed regulations. These Principles should influence software engineers to consider broadly who is affected by their work; to examine if they and their colleagues are treating other human beings with due respect; to consider how the public, if reasonably well informed, would view their decisions; to analyze how the least empowered will be affected by their decisions; and to consider whether their acts would be judged worthy of the ideal professional working as a software engineer. </a:t>
            </a:r>
            <a:r>
              <a:rPr lang="en-US" sz="2100" dirty="0" smtClean="0">
                <a:solidFill>
                  <a:srgbClr val="FF0000"/>
                </a:solidFill>
              </a:rPr>
              <a:t>In all these judgments concern for the health, safety and welfare of the public is primary; that is, the "Public Interest" is central to this Code.</a:t>
            </a:r>
          </a:p>
          <a:p>
            <a:r>
              <a:rPr lang="en-US" sz="2100" dirty="0" smtClean="0"/>
              <a:t>The dynamic and demanding context of software engineering requires a code that is adaptable and relevant to new situations as they occur. However, even in this generality, the Code provides support for software engineers and managers of software engineers who need to take positive action in a specific case by documenting the ethical stance of the profession. The Code provides an ethical foundation to which individuals within teams and the team as a whole can appeal. The Code helps to define those actions that are ethically improper to request of a software engineer or teams of software engineers.</a:t>
            </a:r>
          </a:p>
          <a:p>
            <a:r>
              <a:rPr lang="en-US" sz="2100" dirty="0" smtClean="0">
                <a:solidFill>
                  <a:srgbClr val="FF0000"/>
                </a:solidFill>
              </a:rPr>
              <a:t>The Code is not simply for adjudicating the nature of questionable acts; it also has an important educational function. As this Code expresses the consensus of the profession on ethical issues, it is a means to educate both the public and aspiring professionals about the ethical obligations of all software engineers</a:t>
            </a:r>
            <a:r>
              <a:rPr lang="en-US" sz="2100" dirty="0" smtClean="0"/>
              <a:t>.</a:t>
            </a:r>
          </a:p>
          <a:p>
            <a:endParaRPr lang="fr-FR" dirty="0"/>
          </a:p>
        </p:txBody>
      </p:sp>
    </p:spTree>
    <p:extLst>
      <p:ext uri="{BB962C8B-B14F-4D97-AF65-F5344CB8AC3E}">
        <p14:creationId xmlns:p14="http://schemas.microsoft.com/office/powerpoint/2010/main" val="1045632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modèles de processus logiciel</a:t>
            </a:r>
            <a:endParaRPr lang="fr-FR" dirty="0"/>
          </a:p>
        </p:txBody>
      </p:sp>
      <p:sp>
        <p:nvSpPr>
          <p:cNvPr id="3" name="Espace réservé du texte 2"/>
          <p:cNvSpPr>
            <a:spLocks noGrp="1"/>
          </p:cNvSpPr>
          <p:nvPr>
            <p:ph type="body" idx="1"/>
          </p:nvPr>
        </p:nvSpPr>
        <p:spPr/>
        <p:txBody>
          <a:bodyPr/>
          <a:lstStyle/>
          <a:p>
            <a:endParaRPr lang="fr-FR"/>
          </a:p>
        </p:txBody>
      </p:sp>
      <p:pic>
        <p:nvPicPr>
          <p:cNvPr id="4"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11560" y="1052736"/>
            <a:ext cx="1639887"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207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 et contenu</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Un processus logiciel est un ensemble d’activités liées qui conduisent à la production d’un produit logiciel :</a:t>
            </a:r>
          </a:p>
          <a:p>
            <a:pPr lvl="1"/>
            <a:r>
              <a:rPr lang="fr-FR" dirty="0" smtClean="0"/>
              <a:t>A partir de rien </a:t>
            </a:r>
          </a:p>
          <a:p>
            <a:pPr lvl="1"/>
            <a:r>
              <a:rPr lang="fr-FR" dirty="0" smtClean="0"/>
              <a:t>En étendant ou en modifiant un progiciel existant</a:t>
            </a:r>
          </a:p>
          <a:p>
            <a:pPr lvl="1"/>
            <a:r>
              <a:rPr lang="fr-FR" dirty="0" smtClean="0"/>
              <a:t>En configurant ou en intégrant des progiciels du marché</a:t>
            </a:r>
          </a:p>
          <a:p>
            <a:r>
              <a:rPr lang="fr-FR" dirty="0" smtClean="0"/>
              <a:t>Il existe de nombreux processus, mais ils comportent tous les 4 activités fondamentales du </a:t>
            </a:r>
            <a:r>
              <a:rPr lang="fr-FR" smtClean="0"/>
              <a:t>Génie Logiciel : </a:t>
            </a:r>
            <a:endParaRPr lang="fr-FR" dirty="0" smtClean="0"/>
          </a:p>
          <a:p>
            <a:pPr lvl="1"/>
            <a:r>
              <a:rPr lang="fr-FR" dirty="0" smtClean="0"/>
              <a:t>La </a:t>
            </a:r>
            <a:r>
              <a:rPr lang="fr-FR" b="1" dirty="0" smtClean="0">
                <a:solidFill>
                  <a:srgbClr val="FF0000"/>
                </a:solidFill>
              </a:rPr>
              <a:t>spécification</a:t>
            </a:r>
            <a:r>
              <a:rPr lang="fr-FR" dirty="0" smtClean="0"/>
              <a:t> du logiciel : les fonctionnalités et les contraintes </a:t>
            </a:r>
          </a:p>
          <a:p>
            <a:pPr lvl="1"/>
            <a:r>
              <a:rPr lang="fr-FR" dirty="0" smtClean="0"/>
              <a:t>La </a:t>
            </a:r>
            <a:r>
              <a:rPr lang="fr-FR" b="1" dirty="0" smtClean="0">
                <a:solidFill>
                  <a:srgbClr val="FF0000"/>
                </a:solidFill>
              </a:rPr>
              <a:t>conception</a:t>
            </a:r>
            <a:r>
              <a:rPr lang="fr-FR" dirty="0" smtClean="0"/>
              <a:t> et l’</a:t>
            </a:r>
            <a:r>
              <a:rPr lang="fr-FR" b="1" dirty="0" smtClean="0">
                <a:solidFill>
                  <a:srgbClr val="FF0000"/>
                </a:solidFill>
              </a:rPr>
              <a:t>implémentation</a:t>
            </a:r>
            <a:r>
              <a:rPr lang="fr-FR" dirty="0" smtClean="0"/>
              <a:t> : le logiciel qui respecte les spécifications doit être produit</a:t>
            </a:r>
          </a:p>
          <a:p>
            <a:pPr lvl="1"/>
            <a:r>
              <a:rPr lang="fr-FR" dirty="0" smtClean="0"/>
              <a:t>La </a:t>
            </a:r>
            <a:r>
              <a:rPr lang="fr-FR" b="1" dirty="0" smtClean="0">
                <a:solidFill>
                  <a:srgbClr val="FF0000"/>
                </a:solidFill>
              </a:rPr>
              <a:t>validation</a:t>
            </a:r>
            <a:r>
              <a:rPr lang="fr-FR" dirty="0" smtClean="0"/>
              <a:t> : le logiciel doit être validé pour assurer qu’il fait ce que le client veut</a:t>
            </a:r>
          </a:p>
          <a:p>
            <a:pPr lvl="1"/>
            <a:r>
              <a:rPr lang="fr-FR" dirty="0" smtClean="0"/>
              <a:t>L’</a:t>
            </a:r>
            <a:r>
              <a:rPr lang="fr-FR" b="1" dirty="0" smtClean="0">
                <a:solidFill>
                  <a:srgbClr val="FF0000"/>
                </a:solidFill>
              </a:rPr>
              <a:t>évolution</a:t>
            </a:r>
            <a:r>
              <a:rPr lang="fr-FR" dirty="0" smtClean="0"/>
              <a:t> : le logiciel doit évoluer pour continuer de répondre aux besoins changeants du client</a:t>
            </a:r>
            <a:endParaRPr lang="fr-FR" dirty="0"/>
          </a:p>
        </p:txBody>
      </p:sp>
    </p:spTree>
    <p:extLst>
      <p:ext uri="{BB962C8B-B14F-4D97-AF65-F5344CB8AC3E}">
        <p14:creationId xmlns:p14="http://schemas.microsoft.com/office/powerpoint/2010/main" val="3318891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Au-delà des activités</a:t>
            </a:r>
            <a:endParaRPr lang="fr-FR" dirty="0"/>
          </a:p>
        </p:txBody>
      </p:sp>
      <p:sp>
        <p:nvSpPr>
          <p:cNvPr id="3" name="Espace réservé du contenu 2"/>
          <p:cNvSpPr>
            <a:spLocks noGrp="1"/>
          </p:cNvSpPr>
          <p:nvPr>
            <p:ph idx="1"/>
          </p:nvPr>
        </p:nvSpPr>
        <p:spPr/>
        <p:txBody>
          <a:bodyPr/>
          <a:lstStyle/>
          <a:p>
            <a:r>
              <a:rPr lang="fr-FR" dirty="0" smtClean="0"/>
              <a:t>Les descriptions de processus comprennent aussi :</a:t>
            </a:r>
          </a:p>
          <a:p>
            <a:pPr lvl="1"/>
            <a:r>
              <a:rPr lang="fr-FR" dirty="0" smtClean="0"/>
              <a:t>Les produits, résultats des activités</a:t>
            </a:r>
          </a:p>
          <a:p>
            <a:pPr lvl="1"/>
            <a:r>
              <a:rPr lang="fr-FR" dirty="0" smtClean="0"/>
              <a:t>Les rôles, qui dérivent les responsabilités des personnes impliquées dans le projet</a:t>
            </a:r>
          </a:p>
          <a:p>
            <a:pPr lvl="1"/>
            <a:r>
              <a:rPr lang="fr-FR" dirty="0" smtClean="0"/>
              <a:t>Les pré et post conditions qui conditionnent le début et la fin des activités</a:t>
            </a:r>
            <a:endParaRPr lang="fr-FR" dirty="0"/>
          </a:p>
        </p:txBody>
      </p:sp>
    </p:spTree>
    <p:extLst>
      <p:ext uri="{BB962C8B-B14F-4D97-AF65-F5344CB8AC3E}">
        <p14:creationId xmlns:p14="http://schemas.microsoft.com/office/powerpoint/2010/main" val="2399766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et modèles de processus</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Il n’existe pas de processus idéal</a:t>
            </a:r>
          </a:p>
          <a:p>
            <a:r>
              <a:rPr lang="fr-FR" dirty="0" smtClean="0"/>
              <a:t>On regroupe souvent les processus en deux types :</a:t>
            </a:r>
          </a:p>
          <a:p>
            <a:pPr lvl="1"/>
            <a:r>
              <a:rPr lang="fr-FR" dirty="0" smtClean="0"/>
              <a:t>Les </a:t>
            </a:r>
            <a:r>
              <a:rPr lang="fr-FR" dirty="0" smtClean="0">
                <a:solidFill>
                  <a:srgbClr val="FF0000"/>
                </a:solidFill>
              </a:rPr>
              <a:t>processus pilotés par un plan </a:t>
            </a:r>
            <a:r>
              <a:rPr lang="fr-FR" dirty="0" smtClean="0"/>
              <a:t>(plan-</a:t>
            </a:r>
            <a:r>
              <a:rPr lang="fr-FR" dirty="0" err="1" smtClean="0"/>
              <a:t>driven</a:t>
            </a:r>
            <a:r>
              <a:rPr lang="fr-FR" dirty="0" smtClean="0"/>
              <a:t>)</a:t>
            </a:r>
          </a:p>
          <a:p>
            <a:pPr lvl="1"/>
            <a:r>
              <a:rPr lang="fr-FR" dirty="0" smtClean="0"/>
              <a:t>Les </a:t>
            </a:r>
            <a:r>
              <a:rPr lang="fr-FR" dirty="0" smtClean="0">
                <a:solidFill>
                  <a:srgbClr val="FF0000"/>
                </a:solidFill>
              </a:rPr>
              <a:t>processus agiles </a:t>
            </a:r>
            <a:r>
              <a:rPr lang="fr-FR" dirty="0" smtClean="0"/>
              <a:t>où le planning est incrémental pour répondre mieux aux changement des exigences</a:t>
            </a:r>
          </a:p>
          <a:p>
            <a:r>
              <a:rPr lang="fr-FR" dirty="0" smtClean="0"/>
              <a:t>Un </a:t>
            </a:r>
            <a:r>
              <a:rPr lang="fr-FR" dirty="0"/>
              <a:t>m</a:t>
            </a:r>
            <a:r>
              <a:rPr lang="fr-FR" dirty="0" smtClean="0"/>
              <a:t>odèle de processus est une représentation simplifiée d’un processus logiciel</a:t>
            </a:r>
          </a:p>
          <a:p>
            <a:r>
              <a:rPr lang="fr-FR" dirty="0" smtClean="0"/>
              <a:t>On peut considérer trois modèles :</a:t>
            </a:r>
          </a:p>
          <a:p>
            <a:pPr lvl="1"/>
            <a:r>
              <a:rPr lang="fr-FR" dirty="0" smtClean="0"/>
              <a:t>Le modèle en </a:t>
            </a:r>
            <a:r>
              <a:rPr lang="fr-FR" dirty="0" smtClean="0">
                <a:solidFill>
                  <a:srgbClr val="FF0000"/>
                </a:solidFill>
              </a:rPr>
              <a:t>cascade</a:t>
            </a:r>
            <a:r>
              <a:rPr lang="fr-FR" dirty="0" smtClean="0"/>
              <a:t>, où les différentes activités sont des phases</a:t>
            </a:r>
          </a:p>
          <a:p>
            <a:pPr lvl="1"/>
            <a:r>
              <a:rPr lang="fr-FR" dirty="0" smtClean="0"/>
              <a:t>Le modèle </a:t>
            </a:r>
            <a:r>
              <a:rPr lang="fr-FR" dirty="0" smtClean="0">
                <a:solidFill>
                  <a:srgbClr val="FF0000"/>
                </a:solidFill>
              </a:rPr>
              <a:t>incrémental</a:t>
            </a:r>
            <a:r>
              <a:rPr lang="fr-FR" dirty="0" smtClean="0"/>
              <a:t> où les activités sont imbriquées et où le système est développé comme une suite de versions</a:t>
            </a:r>
          </a:p>
          <a:p>
            <a:pPr lvl="1"/>
            <a:r>
              <a:rPr lang="fr-FR" dirty="0" smtClean="0"/>
              <a:t>Le modèle de la </a:t>
            </a:r>
            <a:r>
              <a:rPr lang="fr-FR" dirty="0" smtClean="0">
                <a:solidFill>
                  <a:srgbClr val="FF0000"/>
                </a:solidFill>
              </a:rPr>
              <a:t>réutilisation</a:t>
            </a:r>
            <a:r>
              <a:rPr lang="fr-FR" dirty="0" smtClean="0"/>
              <a:t>, où le système est construit à partir de composants réutilisables. Le processus de développement s’occupant plus d’intégration</a:t>
            </a:r>
            <a:endParaRPr lang="fr-FR" dirty="0"/>
          </a:p>
        </p:txBody>
      </p:sp>
    </p:spTree>
    <p:extLst>
      <p:ext uri="{BB962C8B-B14F-4D97-AF65-F5344CB8AC3E}">
        <p14:creationId xmlns:p14="http://schemas.microsoft.com/office/powerpoint/2010/main" val="1992419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modèle en cascade (</a:t>
            </a:r>
            <a:r>
              <a:rPr lang="fr-FR" dirty="0"/>
              <a:t>R</a:t>
            </a:r>
            <a:r>
              <a:rPr lang="fr-FR" dirty="0" smtClean="0"/>
              <a:t>oyce 1970)</a:t>
            </a:r>
            <a:endParaRPr lang="fr-FR" dirty="0"/>
          </a:p>
        </p:txBody>
      </p:sp>
      <p:sp>
        <p:nvSpPr>
          <p:cNvPr id="4" name="Rectangle à coins arrondis 3"/>
          <p:cNvSpPr/>
          <p:nvPr/>
        </p:nvSpPr>
        <p:spPr>
          <a:xfrm>
            <a:off x="463288" y="1844824"/>
            <a:ext cx="23042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Définition des exigences</a:t>
            </a:r>
            <a:endParaRPr lang="fr-FR" dirty="0"/>
          </a:p>
        </p:txBody>
      </p:sp>
      <p:sp>
        <p:nvSpPr>
          <p:cNvPr id="5" name="Rectangle à coins arrondis 4"/>
          <p:cNvSpPr/>
          <p:nvPr/>
        </p:nvSpPr>
        <p:spPr>
          <a:xfrm>
            <a:off x="1743774" y="2717304"/>
            <a:ext cx="23042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Conception du logiciel</a:t>
            </a:r>
            <a:endParaRPr lang="fr-FR" dirty="0"/>
          </a:p>
        </p:txBody>
      </p:sp>
      <p:sp>
        <p:nvSpPr>
          <p:cNvPr id="6" name="Rectangle à coins arrondis 5"/>
          <p:cNvSpPr/>
          <p:nvPr/>
        </p:nvSpPr>
        <p:spPr>
          <a:xfrm>
            <a:off x="3024260" y="3589784"/>
            <a:ext cx="23042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Implémentation et test unitaire</a:t>
            </a:r>
            <a:endParaRPr lang="fr-FR" dirty="0"/>
          </a:p>
        </p:txBody>
      </p:sp>
      <p:sp>
        <p:nvSpPr>
          <p:cNvPr id="7" name="Rectangle à coins arrondis 6"/>
          <p:cNvSpPr/>
          <p:nvPr/>
        </p:nvSpPr>
        <p:spPr>
          <a:xfrm>
            <a:off x="4304746" y="4462264"/>
            <a:ext cx="23042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Intégration et test système</a:t>
            </a:r>
            <a:endParaRPr lang="fr-FR" dirty="0"/>
          </a:p>
        </p:txBody>
      </p:sp>
      <p:sp>
        <p:nvSpPr>
          <p:cNvPr id="8" name="Rectangle à coins arrondis 7"/>
          <p:cNvSpPr/>
          <p:nvPr/>
        </p:nvSpPr>
        <p:spPr>
          <a:xfrm>
            <a:off x="5585232" y="5334744"/>
            <a:ext cx="23042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Exploitation et maintenance</a:t>
            </a:r>
            <a:endParaRPr lang="fr-FR" dirty="0"/>
          </a:p>
        </p:txBody>
      </p:sp>
      <p:cxnSp>
        <p:nvCxnSpPr>
          <p:cNvPr id="10" name="Connecteur en angle 9"/>
          <p:cNvCxnSpPr/>
          <p:nvPr/>
        </p:nvCxnSpPr>
        <p:spPr>
          <a:xfrm>
            <a:off x="4048030" y="3079873"/>
            <a:ext cx="128358" cy="51244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1" name="Connecteur en angle 10"/>
          <p:cNvCxnSpPr/>
          <p:nvPr/>
        </p:nvCxnSpPr>
        <p:spPr>
          <a:xfrm rot="16200000" flipH="1">
            <a:off x="2584104" y="2381161"/>
            <a:ext cx="512440" cy="159844"/>
          </a:xfrm>
          <a:prstGeom prst="bentConnector3">
            <a:avLst>
              <a:gd name="adj1" fmla="val -1235"/>
            </a:avLst>
          </a:prstGeom>
          <a:ln>
            <a:tailEnd type="arrow"/>
          </a:ln>
        </p:spPr>
        <p:style>
          <a:lnRef idx="2">
            <a:schemeClr val="dk1"/>
          </a:lnRef>
          <a:fillRef idx="0">
            <a:schemeClr val="dk1"/>
          </a:fillRef>
          <a:effectRef idx="1">
            <a:schemeClr val="dk1"/>
          </a:effectRef>
          <a:fontRef idx="minor">
            <a:schemeClr val="tx1"/>
          </a:fontRef>
        </p:style>
      </p:cxnSp>
      <p:cxnSp>
        <p:nvCxnSpPr>
          <p:cNvPr id="14" name="Connecteur en angle 13"/>
          <p:cNvCxnSpPr>
            <a:stCxn id="6" idx="3"/>
            <a:endCxn id="7" idx="0"/>
          </p:cNvCxnSpPr>
          <p:nvPr/>
        </p:nvCxnSpPr>
        <p:spPr>
          <a:xfrm>
            <a:off x="5328516" y="3949824"/>
            <a:ext cx="128358" cy="51244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7" name="Connecteur en angle 16"/>
          <p:cNvCxnSpPr/>
          <p:nvPr/>
        </p:nvCxnSpPr>
        <p:spPr>
          <a:xfrm>
            <a:off x="6609002" y="4819775"/>
            <a:ext cx="128358" cy="51244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8" name="Connecteur en angle 17"/>
          <p:cNvCxnSpPr>
            <a:stCxn id="8" idx="1"/>
            <a:endCxn id="7" idx="2"/>
          </p:cNvCxnSpPr>
          <p:nvPr/>
        </p:nvCxnSpPr>
        <p:spPr>
          <a:xfrm rot="10800000">
            <a:off x="5456874" y="5182344"/>
            <a:ext cx="128358" cy="51244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21" name="Connecteur en angle 20"/>
          <p:cNvCxnSpPr>
            <a:endCxn id="6" idx="2"/>
          </p:cNvCxnSpPr>
          <p:nvPr/>
        </p:nvCxnSpPr>
        <p:spPr>
          <a:xfrm rot="16200000" flipV="1">
            <a:off x="4156259" y="4329993"/>
            <a:ext cx="1384922" cy="1344664"/>
          </a:xfrm>
          <a:prstGeom prst="bentConnector3">
            <a:avLst>
              <a:gd name="adj1" fmla="val 317"/>
            </a:avLst>
          </a:prstGeom>
          <a:ln>
            <a:tailEnd type="arrow"/>
          </a:ln>
        </p:spPr>
        <p:style>
          <a:lnRef idx="2">
            <a:schemeClr val="dk1"/>
          </a:lnRef>
          <a:fillRef idx="0">
            <a:schemeClr val="dk1"/>
          </a:fillRef>
          <a:effectRef idx="1">
            <a:schemeClr val="dk1"/>
          </a:effectRef>
          <a:fontRef idx="minor">
            <a:schemeClr val="tx1"/>
          </a:fontRef>
        </p:style>
      </p:cxnSp>
      <p:cxnSp>
        <p:nvCxnSpPr>
          <p:cNvPr id="25" name="Connecteur en angle 24"/>
          <p:cNvCxnSpPr>
            <a:stCxn id="8" idx="1"/>
            <a:endCxn id="5" idx="2"/>
          </p:cNvCxnSpPr>
          <p:nvPr/>
        </p:nvCxnSpPr>
        <p:spPr>
          <a:xfrm rot="10800000">
            <a:off x="2895902" y="3437384"/>
            <a:ext cx="2689330" cy="22574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28" name="Connecteur en angle 27"/>
          <p:cNvCxnSpPr>
            <a:stCxn id="8" idx="1"/>
          </p:cNvCxnSpPr>
          <p:nvPr/>
        </p:nvCxnSpPr>
        <p:spPr>
          <a:xfrm rot="10800000">
            <a:off x="1635546" y="2544776"/>
            <a:ext cx="3949687" cy="3150009"/>
          </a:xfrm>
          <a:prstGeom prst="bentConnector3">
            <a:avLst>
              <a:gd name="adj1" fmla="val 99970"/>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2278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modèle en cascade : la théorie</a:t>
            </a:r>
            <a:endParaRPr lang="fr-FR" dirty="0"/>
          </a:p>
        </p:txBody>
      </p:sp>
      <p:sp>
        <p:nvSpPr>
          <p:cNvPr id="3" name="Espace réservé du contenu 2"/>
          <p:cNvSpPr>
            <a:spLocks noGrp="1"/>
          </p:cNvSpPr>
          <p:nvPr>
            <p:ph idx="1"/>
          </p:nvPr>
        </p:nvSpPr>
        <p:spPr/>
        <p:txBody>
          <a:bodyPr/>
          <a:lstStyle/>
          <a:p>
            <a:r>
              <a:rPr lang="fr-FR" dirty="0" smtClean="0"/>
              <a:t>L’archétype du processus piloté par un plan</a:t>
            </a:r>
          </a:p>
          <a:p>
            <a:r>
              <a:rPr lang="fr-FR" dirty="0" smtClean="0"/>
              <a:t>En principe on doit planifier toutes les activités du processus avant de commencer à travailler </a:t>
            </a:r>
          </a:p>
          <a:p>
            <a:r>
              <a:rPr lang="fr-FR" dirty="0" smtClean="0"/>
              <a:t>Les phases reflètent les activités fondamentales du développement</a:t>
            </a:r>
          </a:p>
          <a:p>
            <a:r>
              <a:rPr lang="fr-FR" dirty="0" smtClean="0"/>
              <a:t>En principe le résultat de chaque phase est un ou plusieurs documents qui doivent être approuvés</a:t>
            </a:r>
          </a:p>
          <a:p>
            <a:r>
              <a:rPr lang="fr-FR" dirty="0" smtClean="0"/>
              <a:t>La phase suivante ne doit pas être commencée avant que la tâche précédente ne soit terminée</a:t>
            </a:r>
            <a:endParaRPr lang="fr-FR" dirty="0"/>
          </a:p>
        </p:txBody>
      </p:sp>
    </p:spTree>
    <p:extLst>
      <p:ext uri="{BB962C8B-B14F-4D97-AF65-F5344CB8AC3E}">
        <p14:creationId xmlns:p14="http://schemas.microsoft.com/office/powerpoint/2010/main" val="2714693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modèle en cascade : la pratique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En pratique les phases se recouvrent et l’information s’échange</a:t>
            </a:r>
          </a:p>
          <a:p>
            <a:pPr lvl="1"/>
            <a:r>
              <a:rPr lang="fr-FR" dirty="0" smtClean="0"/>
              <a:t>Durent le codage on trouve des problèmes de conception !</a:t>
            </a:r>
          </a:p>
          <a:p>
            <a:r>
              <a:rPr lang="fr-FR" dirty="0" smtClean="0"/>
              <a:t>Le processus de développement logiciel n’est pas un processus linéaire mais comporte des retours (feedback) d’une phase vers une autre</a:t>
            </a:r>
          </a:p>
          <a:p>
            <a:pPr lvl="1"/>
            <a:r>
              <a:rPr lang="fr-FR" dirty="0" smtClean="0"/>
              <a:t>Le coût des reprises conduit à des gels (</a:t>
            </a:r>
            <a:r>
              <a:rPr lang="fr-FR" dirty="0" err="1" smtClean="0"/>
              <a:t>freeze</a:t>
            </a:r>
            <a:r>
              <a:rPr lang="fr-FR" dirty="0" smtClean="0"/>
              <a:t>)</a:t>
            </a:r>
          </a:p>
          <a:p>
            <a:pPr lvl="1"/>
            <a:r>
              <a:rPr lang="fr-FR" dirty="0" smtClean="0"/>
              <a:t>Le risque du gel est de construire un produit qui ne répond plus au besoins</a:t>
            </a:r>
          </a:p>
          <a:p>
            <a:r>
              <a:rPr lang="fr-FR" dirty="0" smtClean="0"/>
              <a:t>Le problème majeur est l’inflexibilité du découpage en phases</a:t>
            </a:r>
          </a:p>
          <a:p>
            <a:r>
              <a:rPr lang="fr-FR" dirty="0" smtClean="0">
                <a:solidFill>
                  <a:srgbClr val="FF0000"/>
                </a:solidFill>
              </a:rPr>
              <a:t>Le modèle en cascade ne doit être utilisé que lorsque les exigences sont bien comprises et supposées stables </a:t>
            </a:r>
            <a:endParaRPr lang="fr-FR" dirty="0">
              <a:solidFill>
                <a:srgbClr val="FF0000"/>
              </a:solidFill>
            </a:endParaRPr>
          </a:p>
        </p:txBody>
      </p:sp>
    </p:spTree>
    <p:extLst>
      <p:ext uri="{BB962C8B-B14F-4D97-AF65-F5344CB8AC3E}">
        <p14:creationId xmlns:p14="http://schemas.microsoft.com/office/powerpoint/2010/main" val="1848003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63888" y="2420888"/>
            <a:ext cx="2088232"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3"/>
          <p:cNvSpPr>
            <a:spLocks noGrp="1"/>
          </p:cNvSpPr>
          <p:nvPr>
            <p:ph type="title"/>
          </p:nvPr>
        </p:nvSpPr>
        <p:spPr/>
        <p:txBody>
          <a:bodyPr/>
          <a:lstStyle/>
          <a:p>
            <a:r>
              <a:rPr lang="fr-FR" dirty="0" smtClean="0"/>
              <a:t>Le développement incrémental</a:t>
            </a:r>
            <a:endParaRPr lang="fr-FR" dirty="0"/>
          </a:p>
        </p:txBody>
      </p:sp>
      <p:sp>
        <p:nvSpPr>
          <p:cNvPr id="2" name="Rectangle 1"/>
          <p:cNvSpPr/>
          <p:nvPr/>
        </p:nvSpPr>
        <p:spPr>
          <a:xfrm>
            <a:off x="611560" y="3961242"/>
            <a:ext cx="165618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a:t>
            </a:r>
            <a:endParaRPr lang="fr-FR" dirty="0"/>
          </a:p>
        </p:txBody>
      </p:sp>
      <p:sp>
        <p:nvSpPr>
          <p:cNvPr id="5" name="Rectangle 4"/>
          <p:cNvSpPr/>
          <p:nvPr/>
        </p:nvSpPr>
        <p:spPr>
          <a:xfrm>
            <a:off x="6228184" y="2420888"/>
            <a:ext cx="2088232"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3833918" y="3053324"/>
            <a:ext cx="1548172"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Spécification</a:t>
            </a:r>
            <a:endParaRPr lang="fr-FR" sz="1400" dirty="0">
              <a:solidFill>
                <a:schemeClr val="tx1"/>
              </a:solidFill>
            </a:endParaRPr>
          </a:p>
        </p:txBody>
      </p:sp>
      <p:sp>
        <p:nvSpPr>
          <p:cNvPr id="7" name="Rectangle à coins arrondis 6"/>
          <p:cNvSpPr/>
          <p:nvPr/>
        </p:nvSpPr>
        <p:spPr>
          <a:xfrm>
            <a:off x="3833918" y="3997246"/>
            <a:ext cx="1548172"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Développement</a:t>
            </a:r>
            <a:endParaRPr lang="fr-FR" sz="1400" dirty="0">
              <a:solidFill>
                <a:schemeClr val="tx1"/>
              </a:solidFill>
            </a:endParaRPr>
          </a:p>
        </p:txBody>
      </p:sp>
      <p:sp>
        <p:nvSpPr>
          <p:cNvPr id="8" name="Rectangle à coins arrondis 7"/>
          <p:cNvSpPr/>
          <p:nvPr/>
        </p:nvSpPr>
        <p:spPr>
          <a:xfrm>
            <a:off x="3833918" y="4941168"/>
            <a:ext cx="1548172"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Validation </a:t>
            </a:r>
            <a:endParaRPr lang="fr-FR" sz="1400" dirty="0">
              <a:solidFill>
                <a:schemeClr val="tx1"/>
              </a:solidFill>
            </a:endParaRPr>
          </a:p>
        </p:txBody>
      </p:sp>
      <p:sp>
        <p:nvSpPr>
          <p:cNvPr id="9" name="Rectangle 8"/>
          <p:cNvSpPr/>
          <p:nvPr/>
        </p:nvSpPr>
        <p:spPr>
          <a:xfrm>
            <a:off x="6466726" y="2981316"/>
            <a:ext cx="165618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Version initiale</a:t>
            </a:r>
            <a:endParaRPr lang="fr-FR" dirty="0">
              <a:solidFill>
                <a:schemeClr val="tx1"/>
              </a:solidFill>
            </a:endParaRPr>
          </a:p>
        </p:txBody>
      </p:sp>
      <p:sp>
        <p:nvSpPr>
          <p:cNvPr id="11" name="Rectangle 10"/>
          <p:cNvSpPr/>
          <p:nvPr/>
        </p:nvSpPr>
        <p:spPr>
          <a:xfrm>
            <a:off x="6444208" y="4869160"/>
            <a:ext cx="165618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Version finale</a:t>
            </a:r>
            <a:endParaRPr lang="fr-FR" dirty="0">
              <a:solidFill>
                <a:schemeClr val="tx1"/>
              </a:solidFill>
            </a:endParaRPr>
          </a:p>
        </p:txBody>
      </p:sp>
      <p:sp>
        <p:nvSpPr>
          <p:cNvPr id="12" name="ZoneTexte 11"/>
          <p:cNvSpPr txBox="1"/>
          <p:nvPr/>
        </p:nvSpPr>
        <p:spPr>
          <a:xfrm>
            <a:off x="3563888" y="1781345"/>
            <a:ext cx="2088232" cy="646331"/>
          </a:xfrm>
          <a:prstGeom prst="rect">
            <a:avLst/>
          </a:prstGeom>
          <a:noFill/>
        </p:spPr>
        <p:txBody>
          <a:bodyPr wrap="square" rtlCol="0">
            <a:spAutoFit/>
          </a:bodyPr>
          <a:lstStyle/>
          <a:p>
            <a:pPr algn="ctr"/>
            <a:r>
              <a:rPr lang="fr-FR" dirty="0" smtClean="0"/>
              <a:t>Activités concurrentes</a:t>
            </a:r>
            <a:endParaRPr lang="fr-FR" dirty="0"/>
          </a:p>
        </p:txBody>
      </p:sp>
      <p:cxnSp>
        <p:nvCxnSpPr>
          <p:cNvPr id="14" name="Connecteur droit avec flèche 13"/>
          <p:cNvCxnSpPr>
            <a:stCxn id="2" idx="3"/>
            <a:endCxn id="7" idx="1"/>
          </p:cNvCxnSpPr>
          <p:nvPr/>
        </p:nvCxnSpPr>
        <p:spPr>
          <a:xfrm>
            <a:off x="2267744" y="4249274"/>
            <a:ext cx="156617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endCxn id="6" idx="2"/>
          </p:cNvCxnSpPr>
          <p:nvPr/>
        </p:nvCxnSpPr>
        <p:spPr>
          <a:xfrm flipV="1">
            <a:off x="4608004" y="3557380"/>
            <a:ext cx="0" cy="422147"/>
          </a:xfrm>
          <a:prstGeom prst="straightConnector1">
            <a:avLst/>
          </a:prstGeom>
          <a:ln w="28575" cmpd="dbl">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8" idx="0"/>
            <a:endCxn id="7" idx="2"/>
          </p:cNvCxnSpPr>
          <p:nvPr/>
        </p:nvCxnSpPr>
        <p:spPr>
          <a:xfrm flipV="1">
            <a:off x="4608004" y="4501302"/>
            <a:ext cx="0" cy="439866"/>
          </a:xfrm>
          <a:prstGeom prst="straightConnector1">
            <a:avLst/>
          </a:prstGeom>
          <a:ln w="28575" cmpd="dbl">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6" idx="3"/>
            <a:endCxn id="9" idx="1"/>
          </p:cNvCxnSpPr>
          <p:nvPr/>
        </p:nvCxnSpPr>
        <p:spPr>
          <a:xfrm>
            <a:off x="5382090" y="3305352"/>
            <a:ext cx="1084636" cy="0"/>
          </a:xfrm>
          <a:prstGeom prst="straightConnector1">
            <a:avLst/>
          </a:prstGeom>
          <a:ln w="28575" cmpd="dbl">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endCxn id="10" idx="1"/>
          </p:cNvCxnSpPr>
          <p:nvPr/>
        </p:nvCxnSpPr>
        <p:spPr>
          <a:xfrm>
            <a:off x="5382090" y="4249274"/>
            <a:ext cx="1084636" cy="0"/>
          </a:xfrm>
          <a:prstGeom prst="straightConnector1">
            <a:avLst/>
          </a:prstGeom>
          <a:ln w="28575" cmpd="dbl">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8" idx="3"/>
            <a:endCxn id="11" idx="1"/>
          </p:cNvCxnSpPr>
          <p:nvPr/>
        </p:nvCxnSpPr>
        <p:spPr>
          <a:xfrm>
            <a:off x="5382090" y="5193196"/>
            <a:ext cx="106211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588224" y="3789040"/>
            <a:ext cx="165618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2" name="Rectangle 31"/>
          <p:cNvSpPr/>
          <p:nvPr/>
        </p:nvSpPr>
        <p:spPr>
          <a:xfrm>
            <a:off x="6516190" y="3853230"/>
            <a:ext cx="165618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 name="Rectangle 9"/>
          <p:cNvSpPr/>
          <p:nvPr/>
        </p:nvSpPr>
        <p:spPr>
          <a:xfrm>
            <a:off x="6466726" y="3925238"/>
            <a:ext cx="165618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Versions Intermédiaires</a:t>
            </a:r>
            <a:endParaRPr lang="fr-FR" dirty="0">
              <a:solidFill>
                <a:schemeClr val="tx1"/>
              </a:solidFill>
            </a:endParaRPr>
          </a:p>
        </p:txBody>
      </p:sp>
    </p:spTree>
    <p:extLst>
      <p:ext uri="{BB962C8B-B14F-4D97-AF65-F5344CB8AC3E}">
        <p14:creationId xmlns:p14="http://schemas.microsoft.com/office/powerpoint/2010/main" val="21780714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 modèle incrémental : la théorie</a:t>
            </a:r>
            <a:endParaRPr lang="fr-FR" dirty="0"/>
          </a:p>
        </p:txBody>
      </p:sp>
      <p:sp>
        <p:nvSpPr>
          <p:cNvPr id="4" name="Espace réservé du contenu 3"/>
          <p:cNvSpPr>
            <a:spLocks noGrp="1"/>
          </p:cNvSpPr>
          <p:nvPr>
            <p:ph idx="1"/>
          </p:nvPr>
        </p:nvSpPr>
        <p:spPr/>
        <p:txBody>
          <a:bodyPr/>
          <a:lstStyle/>
          <a:p>
            <a:r>
              <a:rPr lang="fr-FR" dirty="0" smtClean="0"/>
              <a:t>Le développement incrémental consiste à :</a:t>
            </a:r>
          </a:p>
          <a:p>
            <a:pPr lvl="1"/>
            <a:r>
              <a:rPr lang="fr-FR" dirty="0" smtClean="0"/>
              <a:t>Développer une version initiale</a:t>
            </a:r>
          </a:p>
          <a:p>
            <a:pPr lvl="1"/>
            <a:r>
              <a:rPr lang="fr-FR" dirty="0" smtClean="0"/>
              <a:t>La soumettre aux utilisateurs</a:t>
            </a:r>
          </a:p>
          <a:p>
            <a:pPr lvl="1"/>
            <a:r>
              <a:rPr lang="fr-FR" dirty="0" smtClean="0"/>
              <a:t>De la faire évoluer de versions en versions </a:t>
            </a:r>
          </a:p>
          <a:p>
            <a:pPr lvl="1"/>
            <a:r>
              <a:rPr lang="fr-FR" dirty="0" smtClean="0"/>
              <a:t>De s’arrêter quand le système adéquat est développé</a:t>
            </a:r>
          </a:p>
          <a:p>
            <a:r>
              <a:rPr lang="fr-FR" dirty="0" smtClean="0"/>
              <a:t>Le développement incrémental est au cœur des pratiques agiles</a:t>
            </a:r>
          </a:p>
          <a:p>
            <a:r>
              <a:rPr lang="fr-FR" dirty="0" smtClean="0"/>
              <a:t>Cette façon de faire s’inspire de la façon dont on règle les problèmes : on ne solutionne pas tout du premier coup</a:t>
            </a:r>
          </a:p>
          <a:p>
            <a:pPr lvl="1"/>
            <a:r>
              <a:rPr lang="fr-FR" dirty="0" smtClean="0"/>
              <a:t>On approche de la solution par une série d’étapes</a:t>
            </a:r>
          </a:p>
          <a:p>
            <a:pPr lvl="1"/>
            <a:r>
              <a:rPr lang="fr-FR" dirty="0" smtClean="0"/>
              <a:t>On peut faire arrière en cas d’erreur </a:t>
            </a:r>
            <a:endParaRPr lang="fr-FR" dirty="0"/>
          </a:p>
        </p:txBody>
      </p:sp>
    </p:spTree>
    <p:extLst>
      <p:ext uri="{BB962C8B-B14F-4D97-AF65-F5344CB8AC3E}">
        <p14:creationId xmlns:p14="http://schemas.microsoft.com/office/powerpoint/2010/main" val="3371792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faits</a:t>
            </a:r>
            <a:endParaRPr lang="fr-FR" dirty="0"/>
          </a:p>
        </p:txBody>
      </p:sp>
      <p:sp>
        <p:nvSpPr>
          <p:cNvPr id="3" name="Espace réservé du contenu 2"/>
          <p:cNvSpPr>
            <a:spLocks noGrp="1"/>
          </p:cNvSpPr>
          <p:nvPr>
            <p:ph idx="1"/>
          </p:nvPr>
        </p:nvSpPr>
        <p:spPr>
          <a:xfrm>
            <a:off x="395536" y="1600200"/>
            <a:ext cx="8640960" cy="5141168"/>
          </a:xfrm>
        </p:spPr>
        <p:txBody>
          <a:bodyPr>
            <a:normAutofit/>
          </a:bodyPr>
          <a:lstStyle/>
          <a:p>
            <a:r>
              <a:rPr lang="fr-FR" dirty="0" smtClean="0"/>
              <a:t>Le monde moderne ne peut pas exister sans le logiciel</a:t>
            </a:r>
          </a:p>
          <a:p>
            <a:pPr lvl="1"/>
            <a:r>
              <a:rPr lang="fr-FR" dirty="0" smtClean="0"/>
              <a:t>Industrie, Distribution, Finance</a:t>
            </a:r>
          </a:p>
          <a:p>
            <a:pPr lvl="1"/>
            <a:r>
              <a:rPr lang="fr-FR" dirty="0" smtClean="0"/>
              <a:t>Musique, Cinéma, Télévision</a:t>
            </a:r>
          </a:p>
          <a:p>
            <a:r>
              <a:rPr lang="fr-FR" dirty="0" smtClean="0"/>
              <a:t>Les systèmes logiciels sont abstraits et intangibles</a:t>
            </a:r>
          </a:p>
          <a:p>
            <a:pPr lvl="1"/>
            <a:r>
              <a:rPr lang="fr-FR" dirty="0" smtClean="0"/>
              <a:t>Ils ne sont pas contraints par des lois physiques</a:t>
            </a:r>
          </a:p>
          <a:p>
            <a:r>
              <a:rPr lang="fr-FR" dirty="0" smtClean="0"/>
              <a:t>A cause de cette absence de contraintes physiques, les systèmes logiciels peuvent facilement devenir :</a:t>
            </a:r>
          </a:p>
          <a:p>
            <a:pPr lvl="1"/>
            <a:r>
              <a:rPr lang="fr-FR" dirty="0" smtClean="0">
                <a:solidFill>
                  <a:srgbClr val="FF0000"/>
                </a:solidFill>
              </a:rPr>
              <a:t>Extrêmement  complexes</a:t>
            </a:r>
          </a:p>
          <a:p>
            <a:pPr lvl="1"/>
            <a:r>
              <a:rPr lang="fr-FR" dirty="0" smtClean="0">
                <a:solidFill>
                  <a:srgbClr val="FF0000"/>
                </a:solidFill>
              </a:rPr>
              <a:t>Difficiles à comprendre</a:t>
            </a:r>
          </a:p>
          <a:p>
            <a:pPr lvl="1"/>
            <a:r>
              <a:rPr lang="fr-FR" dirty="0" smtClean="0">
                <a:solidFill>
                  <a:srgbClr val="FF0000"/>
                </a:solidFill>
              </a:rPr>
              <a:t>Coûteux à modifier</a:t>
            </a:r>
          </a:p>
          <a:p>
            <a:r>
              <a:rPr lang="fr-FR" dirty="0" smtClean="0"/>
              <a:t>On entend souvent parler de projets logiciels qui se passent mal, voire d’échecs </a:t>
            </a:r>
            <a:endParaRPr lang="fr-FR" dirty="0"/>
          </a:p>
        </p:txBody>
      </p:sp>
      <p:sp>
        <p:nvSpPr>
          <p:cNvPr id="4" name="Espace réservé du numéro de diapositive 3"/>
          <p:cNvSpPr>
            <a:spLocks noGrp="1"/>
          </p:cNvSpPr>
          <p:nvPr>
            <p:ph type="sldNum" sz="quarter" idx="12"/>
          </p:nvPr>
        </p:nvSpPr>
        <p:spPr/>
        <p:txBody>
          <a:bodyPr/>
          <a:lstStyle/>
          <a:p>
            <a:fld id="{3F44D9A1-E25C-4FA7-AE0C-504B7B31395D}" type="slidenum">
              <a:rPr lang="fr-FR" smtClean="0"/>
              <a:t>4</a:t>
            </a:fld>
            <a:endParaRPr lang="fr-FR"/>
          </a:p>
        </p:txBody>
      </p:sp>
    </p:spTree>
    <p:extLst>
      <p:ext uri="{BB962C8B-B14F-4D97-AF65-F5344CB8AC3E}">
        <p14:creationId xmlns:p14="http://schemas.microsoft.com/office/powerpoint/2010/main" val="1574119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Avantages et inconvénients</a:t>
            </a:r>
            <a:endParaRPr lang="fr-FR" dirty="0"/>
          </a:p>
        </p:txBody>
      </p:sp>
      <p:sp>
        <p:nvSpPr>
          <p:cNvPr id="4" name="Espace réservé du contenu 3"/>
          <p:cNvSpPr>
            <a:spLocks noGrp="1"/>
          </p:cNvSpPr>
          <p:nvPr>
            <p:ph idx="1"/>
          </p:nvPr>
        </p:nvSpPr>
        <p:spPr/>
        <p:txBody>
          <a:bodyPr/>
          <a:lstStyle/>
          <a:p>
            <a:r>
              <a:rPr lang="fr-FR" dirty="0" smtClean="0"/>
              <a:t>Les avantages :</a:t>
            </a:r>
          </a:p>
          <a:p>
            <a:pPr lvl="1"/>
            <a:r>
              <a:rPr lang="fr-FR" dirty="0" smtClean="0"/>
              <a:t>Le coût des changements est moins élevé</a:t>
            </a:r>
          </a:p>
          <a:p>
            <a:pPr lvl="2"/>
            <a:r>
              <a:rPr lang="fr-FR" dirty="0" smtClean="0"/>
              <a:t>La quantité d’analyse et de documentation à refaire est moindre </a:t>
            </a:r>
          </a:p>
          <a:p>
            <a:pPr lvl="1"/>
            <a:r>
              <a:rPr lang="fr-FR" dirty="0" smtClean="0"/>
              <a:t>Il est plus facile de recueillir l’avis du client</a:t>
            </a:r>
          </a:p>
          <a:p>
            <a:pPr lvl="2"/>
            <a:r>
              <a:rPr lang="fr-FR" dirty="0" smtClean="0"/>
              <a:t>Il est difficile de juger de l’avancement à partir des documents du projet</a:t>
            </a:r>
          </a:p>
          <a:p>
            <a:pPr lvl="1"/>
            <a:r>
              <a:rPr lang="fr-FR" dirty="0" smtClean="0"/>
              <a:t>Le logiciel, pas complet, peut déjà générer de la valeur</a:t>
            </a:r>
          </a:p>
          <a:p>
            <a:pPr lvl="2"/>
            <a:r>
              <a:rPr lang="fr-FR" dirty="0" smtClean="0"/>
              <a:t>Le client peut peut-être gagner de l’argent avec une version incomplète</a:t>
            </a:r>
          </a:p>
          <a:p>
            <a:r>
              <a:rPr lang="fr-FR" dirty="0" smtClean="0"/>
              <a:t>Les inconvénients</a:t>
            </a:r>
          </a:p>
          <a:p>
            <a:pPr lvl="1"/>
            <a:r>
              <a:rPr lang="fr-FR" dirty="0" smtClean="0"/>
              <a:t>L’avancement n’est pas visible </a:t>
            </a:r>
          </a:p>
          <a:p>
            <a:pPr lvl="2"/>
            <a:r>
              <a:rPr lang="fr-FR" dirty="0" smtClean="0"/>
              <a:t>Le management a besoin de </a:t>
            </a:r>
            <a:r>
              <a:rPr lang="fr-FR" dirty="0" err="1" smtClean="0"/>
              <a:t>reporting</a:t>
            </a:r>
            <a:r>
              <a:rPr lang="fr-FR" dirty="0" smtClean="0"/>
              <a:t> régulier pour mesurer les progrès</a:t>
            </a:r>
          </a:p>
          <a:p>
            <a:pPr lvl="1"/>
            <a:r>
              <a:rPr lang="fr-FR" dirty="0" smtClean="0"/>
              <a:t>La structure du système se dégrade à mesure que l’on ajoute des incréments</a:t>
            </a:r>
          </a:p>
          <a:p>
            <a:pPr lvl="2"/>
            <a:r>
              <a:rPr lang="fr-FR" dirty="0" smtClean="0"/>
              <a:t>Il faudra du temps et de l’argent pour le </a:t>
            </a:r>
            <a:r>
              <a:rPr lang="fr-FR" dirty="0" err="1" smtClean="0"/>
              <a:t>refactoring</a:t>
            </a:r>
            <a:endParaRPr lang="fr-FR" dirty="0"/>
          </a:p>
        </p:txBody>
      </p:sp>
    </p:spTree>
    <p:extLst>
      <p:ext uri="{BB962C8B-B14F-4D97-AF65-F5344CB8AC3E}">
        <p14:creationId xmlns:p14="http://schemas.microsoft.com/office/powerpoint/2010/main" val="2382771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smtClean="0"/>
              <a:t>La réutilisation</a:t>
            </a:r>
            <a:endParaRPr lang="fr-FR" dirty="0"/>
          </a:p>
        </p:txBody>
      </p:sp>
      <p:sp>
        <p:nvSpPr>
          <p:cNvPr id="2" name="Rectangle à coins arrondis 1"/>
          <p:cNvSpPr/>
          <p:nvPr/>
        </p:nvSpPr>
        <p:spPr>
          <a:xfrm>
            <a:off x="755575" y="1772816"/>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Spécifications</a:t>
            </a:r>
            <a:endParaRPr lang="fr-FR" dirty="0"/>
          </a:p>
        </p:txBody>
      </p:sp>
      <p:sp>
        <p:nvSpPr>
          <p:cNvPr id="5" name="Rectangle à coins arrondis 4"/>
          <p:cNvSpPr/>
          <p:nvPr/>
        </p:nvSpPr>
        <p:spPr>
          <a:xfrm>
            <a:off x="1907703" y="2593707"/>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Analyse des composants</a:t>
            </a:r>
            <a:endParaRPr lang="fr-FR" dirty="0"/>
          </a:p>
        </p:txBody>
      </p:sp>
      <p:sp>
        <p:nvSpPr>
          <p:cNvPr id="6" name="Rectangle à coins arrondis 5"/>
          <p:cNvSpPr/>
          <p:nvPr/>
        </p:nvSpPr>
        <p:spPr>
          <a:xfrm>
            <a:off x="3059831" y="3414598"/>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Modification des spécifications</a:t>
            </a:r>
            <a:endParaRPr lang="fr-FR" dirty="0"/>
          </a:p>
        </p:txBody>
      </p:sp>
      <p:sp>
        <p:nvSpPr>
          <p:cNvPr id="7" name="Rectangle à coins arrondis 6"/>
          <p:cNvSpPr/>
          <p:nvPr/>
        </p:nvSpPr>
        <p:spPr>
          <a:xfrm>
            <a:off x="4211959" y="4235489"/>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Conception </a:t>
            </a:r>
            <a:endParaRPr lang="fr-FR" dirty="0"/>
          </a:p>
        </p:txBody>
      </p:sp>
      <p:sp>
        <p:nvSpPr>
          <p:cNvPr id="8" name="Rectangle à coins arrondis 7"/>
          <p:cNvSpPr/>
          <p:nvPr/>
        </p:nvSpPr>
        <p:spPr>
          <a:xfrm>
            <a:off x="5364087" y="5056380"/>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Développement et intégration </a:t>
            </a:r>
            <a:endParaRPr lang="fr-FR" dirty="0"/>
          </a:p>
        </p:txBody>
      </p:sp>
      <p:sp>
        <p:nvSpPr>
          <p:cNvPr id="9" name="Rectangle à coins arrondis 8"/>
          <p:cNvSpPr/>
          <p:nvPr/>
        </p:nvSpPr>
        <p:spPr>
          <a:xfrm>
            <a:off x="6516215" y="5877272"/>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Validation</a:t>
            </a:r>
            <a:endParaRPr lang="fr-FR" dirty="0"/>
          </a:p>
        </p:txBody>
      </p:sp>
    </p:spTree>
    <p:extLst>
      <p:ext uri="{BB962C8B-B14F-4D97-AF65-F5344CB8AC3E}">
        <p14:creationId xmlns:p14="http://schemas.microsoft.com/office/powerpoint/2010/main" val="12336383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La réutilisation : la théorie</a:t>
            </a:r>
            <a:endParaRPr lang="fr-FR" dirty="0"/>
          </a:p>
        </p:txBody>
      </p:sp>
      <p:sp>
        <p:nvSpPr>
          <p:cNvPr id="4" name="Espace réservé du contenu 3"/>
          <p:cNvSpPr>
            <a:spLocks noGrp="1"/>
          </p:cNvSpPr>
          <p:nvPr>
            <p:ph idx="1"/>
          </p:nvPr>
        </p:nvSpPr>
        <p:spPr/>
        <p:txBody>
          <a:bodyPr>
            <a:normAutofit/>
          </a:bodyPr>
          <a:lstStyle/>
          <a:p>
            <a:r>
              <a:rPr lang="fr-FR" dirty="0" smtClean="0"/>
              <a:t>La réutilisation est très souvent présente dans les projets, le plus souvent de façon informelle</a:t>
            </a:r>
          </a:p>
          <a:p>
            <a:r>
              <a:rPr lang="fr-FR" dirty="0" smtClean="0"/>
              <a:t>Il s’agit ici d’un processus qui se focalise sur la réutilisation de composants logiciels existants</a:t>
            </a:r>
          </a:p>
          <a:p>
            <a:r>
              <a:rPr lang="fr-FR" dirty="0" smtClean="0"/>
              <a:t>Le processus général :</a:t>
            </a:r>
          </a:p>
          <a:p>
            <a:pPr lvl="1"/>
            <a:r>
              <a:rPr lang="fr-FR" dirty="0" smtClean="0"/>
              <a:t>Analyse des composants </a:t>
            </a:r>
          </a:p>
          <a:p>
            <a:pPr lvl="2"/>
            <a:r>
              <a:rPr lang="fr-FR" dirty="0" smtClean="0"/>
              <a:t>Recherche de composants , pas toujours exactement  adéquats</a:t>
            </a:r>
          </a:p>
          <a:p>
            <a:pPr lvl="1"/>
            <a:r>
              <a:rPr lang="fr-FR" dirty="0" smtClean="0"/>
              <a:t>Modification des spécifications </a:t>
            </a:r>
          </a:p>
          <a:p>
            <a:pPr lvl="2"/>
            <a:r>
              <a:rPr lang="fr-FR" dirty="0" smtClean="0"/>
              <a:t>Revue des spécifications en fonction des composants trouvés</a:t>
            </a:r>
          </a:p>
          <a:p>
            <a:pPr lvl="1"/>
            <a:r>
              <a:rPr lang="fr-FR" dirty="0" smtClean="0"/>
              <a:t>Conception</a:t>
            </a:r>
          </a:p>
          <a:p>
            <a:pPr lvl="2"/>
            <a:r>
              <a:rPr lang="fr-FR" dirty="0" smtClean="0"/>
              <a:t>Création du </a:t>
            </a:r>
            <a:r>
              <a:rPr lang="fr-FR" dirty="0" err="1" smtClean="0"/>
              <a:t>framework</a:t>
            </a:r>
            <a:r>
              <a:rPr lang="fr-FR" dirty="0" smtClean="0"/>
              <a:t> qui permettra l’intégration</a:t>
            </a:r>
          </a:p>
          <a:p>
            <a:pPr lvl="1"/>
            <a:r>
              <a:rPr lang="fr-FR" dirty="0" smtClean="0"/>
              <a:t>Développement et intégration </a:t>
            </a:r>
          </a:p>
          <a:p>
            <a:pPr lvl="2"/>
            <a:r>
              <a:rPr lang="fr-FR" dirty="0" smtClean="0"/>
              <a:t>L’intégration fait ici partie de développement </a:t>
            </a:r>
            <a:endParaRPr lang="fr-FR" dirty="0"/>
          </a:p>
        </p:txBody>
      </p:sp>
    </p:spTree>
    <p:extLst>
      <p:ext uri="{BB962C8B-B14F-4D97-AF65-F5344CB8AC3E}">
        <p14:creationId xmlns:p14="http://schemas.microsoft.com/office/powerpoint/2010/main" val="41193841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Applications, avantages et inconvénients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On trouve 3 types de composants logiciels :</a:t>
            </a:r>
          </a:p>
          <a:p>
            <a:pPr lvl="1"/>
            <a:r>
              <a:rPr lang="fr-FR" dirty="0" smtClean="0"/>
              <a:t>Les web services qui sont développés dans cette optique et qui disponibles pour une invocation à distance</a:t>
            </a:r>
          </a:p>
          <a:p>
            <a:pPr lvl="1"/>
            <a:r>
              <a:rPr lang="fr-FR" dirty="0" smtClean="0"/>
              <a:t>Les collections d’objets développés en package pour être intégrés dans un </a:t>
            </a:r>
            <a:r>
              <a:rPr lang="fr-FR" dirty="0" err="1" smtClean="0"/>
              <a:t>framework</a:t>
            </a:r>
            <a:r>
              <a:rPr lang="fr-FR" dirty="0" smtClean="0"/>
              <a:t> comme .Net ou J2EE</a:t>
            </a:r>
          </a:p>
          <a:p>
            <a:pPr lvl="1"/>
            <a:r>
              <a:rPr lang="fr-FR" dirty="0" smtClean="0"/>
              <a:t>Les systèmes logiciels « stand-</a:t>
            </a:r>
            <a:r>
              <a:rPr lang="fr-FR" dirty="0" err="1" smtClean="0"/>
              <a:t>alone</a:t>
            </a:r>
            <a:r>
              <a:rPr lang="fr-FR" dirty="0" smtClean="0"/>
              <a:t> » configurés pour être utilisés dans un environnement particulier</a:t>
            </a:r>
          </a:p>
          <a:p>
            <a:r>
              <a:rPr lang="fr-FR" dirty="0" smtClean="0"/>
              <a:t>Avantages :</a:t>
            </a:r>
          </a:p>
          <a:p>
            <a:pPr lvl="1"/>
            <a:r>
              <a:rPr lang="fr-FR" dirty="0" smtClean="0"/>
              <a:t>Trivial : le coût. On diminue la quantité de code à écrire </a:t>
            </a:r>
          </a:p>
          <a:p>
            <a:pPr lvl="1"/>
            <a:r>
              <a:rPr lang="fr-FR" dirty="0" smtClean="0"/>
              <a:t>La rapidité de mise à disposition</a:t>
            </a:r>
          </a:p>
          <a:p>
            <a:r>
              <a:rPr lang="fr-FR" dirty="0" smtClean="0"/>
              <a:t>Inconvénients :</a:t>
            </a:r>
          </a:p>
          <a:p>
            <a:pPr lvl="1"/>
            <a:r>
              <a:rPr lang="fr-FR" dirty="0" smtClean="0"/>
              <a:t>Les compromis à faire sur les spécifications pour pouvoir utiliser les composants</a:t>
            </a:r>
          </a:p>
          <a:p>
            <a:pPr lvl="1"/>
            <a:r>
              <a:rPr lang="fr-FR" dirty="0" smtClean="0"/>
              <a:t>La perte de contrôle en cas </a:t>
            </a:r>
            <a:r>
              <a:rPr lang="fr-FR" smtClean="0"/>
              <a:t>d’évolution divergente </a:t>
            </a:r>
            <a:r>
              <a:rPr lang="fr-FR" dirty="0" smtClean="0"/>
              <a:t>des nouvelles versions</a:t>
            </a:r>
            <a:endParaRPr lang="fr-FR" dirty="0"/>
          </a:p>
        </p:txBody>
      </p:sp>
    </p:spTree>
    <p:extLst>
      <p:ext uri="{BB962C8B-B14F-4D97-AF65-F5344CB8AC3E}">
        <p14:creationId xmlns:p14="http://schemas.microsoft.com/office/powerpoint/2010/main" val="3115758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activités du processus</a:t>
            </a:r>
            <a:endParaRPr lang="fr-FR" dirty="0"/>
          </a:p>
        </p:txBody>
      </p:sp>
      <p:sp>
        <p:nvSpPr>
          <p:cNvPr id="3" name="Espace réservé du texte 2"/>
          <p:cNvSpPr>
            <a:spLocks noGrp="1"/>
          </p:cNvSpPr>
          <p:nvPr>
            <p:ph type="body" idx="1"/>
          </p:nvPr>
        </p:nvSpPr>
        <p:spPr/>
        <p:txBody>
          <a:bodyPr/>
          <a:lstStyle/>
          <a:p>
            <a:endParaRPr lang="fr-FR"/>
          </a:p>
        </p:txBody>
      </p:sp>
      <p:pic>
        <p:nvPicPr>
          <p:cNvPr id="4"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11560" y="1052736"/>
            <a:ext cx="1639887"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1570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activités de base</a:t>
            </a:r>
            <a:endParaRPr lang="fr-FR" dirty="0"/>
          </a:p>
        </p:txBody>
      </p:sp>
      <p:sp>
        <p:nvSpPr>
          <p:cNvPr id="3" name="Espace réservé du contenu 2"/>
          <p:cNvSpPr>
            <a:spLocks noGrp="1"/>
          </p:cNvSpPr>
          <p:nvPr>
            <p:ph idx="1"/>
          </p:nvPr>
        </p:nvSpPr>
        <p:spPr/>
        <p:txBody>
          <a:bodyPr>
            <a:normAutofit/>
          </a:bodyPr>
          <a:lstStyle/>
          <a:p>
            <a:r>
              <a:rPr lang="fr-FR" dirty="0" smtClean="0"/>
              <a:t>Les processus logiciels de la vraie vie sont des mélanges d’activités techniques, collaboratives, managériales dont l’objectif est de :</a:t>
            </a:r>
          </a:p>
          <a:p>
            <a:pPr lvl="1"/>
            <a:r>
              <a:rPr lang="fr-FR" dirty="0" smtClean="0">
                <a:solidFill>
                  <a:srgbClr val="FF0000"/>
                </a:solidFill>
              </a:rPr>
              <a:t>Spécifier</a:t>
            </a:r>
            <a:r>
              <a:rPr lang="fr-FR" dirty="0" smtClean="0"/>
              <a:t>,</a:t>
            </a:r>
          </a:p>
          <a:p>
            <a:pPr lvl="1"/>
            <a:r>
              <a:rPr lang="fr-FR" dirty="0" smtClean="0">
                <a:solidFill>
                  <a:srgbClr val="FF0000"/>
                </a:solidFill>
              </a:rPr>
              <a:t>Concevoir</a:t>
            </a:r>
            <a:r>
              <a:rPr lang="fr-FR" dirty="0" smtClean="0"/>
              <a:t>,</a:t>
            </a:r>
          </a:p>
          <a:p>
            <a:pPr lvl="1"/>
            <a:r>
              <a:rPr lang="fr-FR" dirty="0" smtClean="0">
                <a:solidFill>
                  <a:srgbClr val="FF0000"/>
                </a:solidFill>
              </a:rPr>
              <a:t>Implémenter</a:t>
            </a:r>
            <a:r>
              <a:rPr lang="fr-FR" dirty="0" smtClean="0"/>
              <a:t>,</a:t>
            </a:r>
          </a:p>
          <a:p>
            <a:pPr lvl="1"/>
            <a:r>
              <a:rPr lang="fr-FR" dirty="0" smtClean="0"/>
              <a:t>Et </a:t>
            </a:r>
            <a:r>
              <a:rPr lang="fr-FR" dirty="0" smtClean="0">
                <a:solidFill>
                  <a:srgbClr val="FF0000"/>
                </a:solidFill>
              </a:rPr>
              <a:t>Tester</a:t>
            </a:r>
            <a:r>
              <a:rPr lang="fr-FR" dirty="0" smtClean="0"/>
              <a:t> </a:t>
            </a:r>
          </a:p>
          <a:p>
            <a:pPr marL="274320" lvl="1" indent="0">
              <a:buNone/>
            </a:pPr>
            <a:r>
              <a:rPr lang="fr-FR" dirty="0" smtClean="0"/>
              <a:t>un système logiciel</a:t>
            </a:r>
          </a:p>
          <a:p>
            <a:r>
              <a:rPr lang="fr-FR" dirty="0" smtClean="0"/>
              <a:t>Ces quatre activités de bases sont organisées différemment selon le processus</a:t>
            </a:r>
            <a:endParaRPr lang="fr-FR" dirty="0"/>
          </a:p>
        </p:txBody>
      </p:sp>
    </p:spTree>
    <p:extLst>
      <p:ext uri="{BB962C8B-B14F-4D97-AF65-F5344CB8AC3E}">
        <p14:creationId xmlns:p14="http://schemas.microsoft.com/office/powerpoint/2010/main" val="280987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spécifications du logiciel</a:t>
            </a:r>
            <a:endParaRPr lang="fr-FR" dirty="0"/>
          </a:p>
        </p:txBody>
      </p:sp>
      <p:sp>
        <p:nvSpPr>
          <p:cNvPr id="3" name="Espace réservé du contenu 2"/>
          <p:cNvSpPr>
            <a:spLocks noGrp="1"/>
          </p:cNvSpPr>
          <p:nvPr>
            <p:ph idx="1"/>
          </p:nvPr>
        </p:nvSpPr>
        <p:spPr/>
        <p:txBody>
          <a:bodyPr>
            <a:normAutofit/>
          </a:bodyPr>
          <a:lstStyle/>
          <a:p>
            <a:r>
              <a:rPr lang="fr-FR" dirty="0" smtClean="0"/>
              <a:t>Il s’agit ici de comprendre :</a:t>
            </a:r>
          </a:p>
          <a:p>
            <a:pPr lvl="1"/>
            <a:r>
              <a:rPr lang="fr-FR" dirty="0" smtClean="0"/>
              <a:t>Quels services sont attendus du système</a:t>
            </a:r>
          </a:p>
          <a:p>
            <a:pPr lvl="1"/>
            <a:r>
              <a:rPr lang="fr-FR" dirty="0" smtClean="0"/>
              <a:t>Quelles sont les contraintes qui s’exercent sur le développement et l’exploitation du système</a:t>
            </a:r>
          </a:p>
          <a:p>
            <a:r>
              <a:rPr lang="fr-FR" dirty="0" smtClean="0"/>
              <a:t>On comprend que cette activité est critique car toute erreur à ce stade impactera la suite </a:t>
            </a:r>
          </a:p>
          <a:p>
            <a:r>
              <a:rPr lang="fr-FR" dirty="0" smtClean="0"/>
              <a:t>Il y a quatre activités principales :</a:t>
            </a:r>
          </a:p>
          <a:p>
            <a:pPr lvl="1"/>
            <a:r>
              <a:rPr lang="fr-FR" dirty="0" smtClean="0"/>
              <a:t>L’étude de faisabilité </a:t>
            </a:r>
          </a:p>
          <a:p>
            <a:pPr lvl="1"/>
            <a:r>
              <a:rPr lang="fr-FR" dirty="0" smtClean="0"/>
              <a:t>Le recueil et l’analyse des exigences</a:t>
            </a:r>
          </a:p>
          <a:p>
            <a:pPr lvl="1"/>
            <a:r>
              <a:rPr lang="fr-FR" dirty="0" smtClean="0"/>
              <a:t>La spécification des exigences</a:t>
            </a:r>
          </a:p>
          <a:p>
            <a:pPr lvl="1"/>
            <a:r>
              <a:rPr lang="fr-FR" dirty="0" smtClean="0"/>
              <a:t>La validation des spécifications</a:t>
            </a:r>
            <a:endParaRPr lang="fr-FR" dirty="0"/>
          </a:p>
        </p:txBody>
      </p:sp>
    </p:spTree>
    <p:extLst>
      <p:ext uri="{BB962C8B-B14F-4D97-AF65-F5344CB8AC3E}">
        <p14:creationId xmlns:p14="http://schemas.microsoft.com/office/powerpoint/2010/main" val="10987996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 processus de spécification</a:t>
            </a:r>
            <a:endParaRPr lang="fr-FR" dirty="0"/>
          </a:p>
        </p:txBody>
      </p:sp>
      <p:sp>
        <p:nvSpPr>
          <p:cNvPr id="5" name="Rectangle à coins arrondis 4"/>
          <p:cNvSpPr/>
          <p:nvPr/>
        </p:nvSpPr>
        <p:spPr>
          <a:xfrm>
            <a:off x="395536" y="1772816"/>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Etude de faisabilité</a:t>
            </a:r>
            <a:endParaRPr lang="fr-FR" dirty="0"/>
          </a:p>
        </p:txBody>
      </p:sp>
      <p:sp>
        <p:nvSpPr>
          <p:cNvPr id="6" name="Rectangle à coins arrondis 5"/>
          <p:cNvSpPr/>
          <p:nvPr/>
        </p:nvSpPr>
        <p:spPr>
          <a:xfrm>
            <a:off x="3275856" y="1772816"/>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Recueil et Analyse</a:t>
            </a:r>
            <a:endParaRPr lang="fr-FR" dirty="0"/>
          </a:p>
        </p:txBody>
      </p:sp>
      <p:sp>
        <p:nvSpPr>
          <p:cNvPr id="7" name="Rectangle à coins arrondis 6"/>
          <p:cNvSpPr/>
          <p:nvPr/>
        </p:nvSpPr>
        <p:spPr>
          <a:xfrm>
            <a:off x="4932040" y="2735960"/>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Spécification des exigences</a:t>
            </a:r>
            <a:endParaRPr lang="fr-FR" dirty="0"/>
          </a:p>
        </p:txBody>
      </p:sp>
      <p:sp>
        <p:nvSpPr>
          <p:cNvPr id="8" name="Rectangle à coins arrondis 7"/>
          <p:cNvSpPr/>
          <p:nvPr/>
        </p:nvSpPr>
        <p:spPr>
          <a:xfrm>
            <a:off x="6557841" y="3789040"/>
            <a:ext cx="2404787"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Validation des spécifications </a:t>
            </a:r>
            <a:endParaRPr lang="fr-FR" dirty="0"/>
          </a:p>
        </p:txBody>
      </p:sp>
      <p:sp>
        <p:nvSpPr>
          <p:cNvPr id="9" name="Rectangle 8"/>
          <p:cNvSpPr/>
          <p:nvPr/>
        </p:nvSpPr>
        <p:spPr>
          <a:xfrm>
            <a:off x="841844" y="3140968"/>
            <a:ext cx="1512169" cy="757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Rapport sur la faisabilité</a:t>
            </a:r>
            <a:endParaRPr lang="fr-FR" dirty="0">
              <a:solidFill>
                <a:schemeClr val="tx1"/>
              </a:solidFill>
            </a:endParaRPr>
          </a:p>
        </p:txBody>
      </p:sp>
      <p:sp>
        <p:nvSpPr>
          <p:cNvPr id="10" name="Rectangle 9"/>
          <p:cNvSpPr/>
          <p:nvPr/>
        </p:nvSpPr>
        <p:spPr>
          <a:xfrm>
            <a:off x="3722164" y="4546287"/>
            <a:ext cx="1512169" cy="757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Modèles du système</a:t>
            </a:r>
            <a:endParaRPr lang="fr-FR" dirty="0">
              <a:solidFill>
                <a:schemeClr val="tx1"/>
              </a:solidFill>
            </a:endParaRPr>
          </a:p>
        </p:txBody>
      </p:sp>
      <p:sp>
        <p:nvSpPr>
          <p:cNvPr id="11" name="Rectangle 10"/>
          <p:cNvSpPr/>
          <p:nvPr/>
        </p:nvSpPr>
        <p:spPr>
          <a:xfrm>
            <a:off x="7000662" y="6060781"/>
            <a:ext cx="1603786" cy="757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Spécifications (document)</a:t>
            </a:r>
            <a:endParaRPr lang="fr-FR" dirty="0">
              <a:solidFill>
                <a:schemeClr val="tx1"/>
              </a:solidFill>
            </a:endParaRPr>
          </a:p>
        </p:txBody>
      </p:sp>
      <p:sp>
        <p:nvSpPr>
          <p:cNvPr id="12" name="Rectangle 11"/>
          <p:cNvSpPr/>
          <p:nvPr/>
        </p:nvSpPr>
        <p:spPr>
          <a:xfrm>
            <a:off x="5378347" y="5303534"/>
            <a:ext cx="1512169" cy="757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Exigences utilisateurs et système</a:t>
            </a:r>
            <a:endParaRPr lang="fr-FR" dirty="0">
              <a:solidFill>
                <a:schemeClr val="tx1"/>
              </a:solidFill>
            </a:endParaRPr>
          </a:p>
        </p:txBody>
      </p:sp>
      <p:cxnSp>
        <p:nvCxnSpPr>
          <p:cNvPr id="14" name="Connecteur droit avec flèche 13"/>
          <p:cNvCxnSpPr>
            <a:stCxn id="5" idx="2"/>
            <a:endCxn id="9" idx="0"/>
          </p:cNvCxnSpPr>
          <p:nvPr/>
        </p:nvCxnSpPr>
        <p:spPr>
          <a:xfrm flipH="1">
            <a:off x="1597929" y="2420888"/>
            <a:ext cx="1" cy="7200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Connecteur droit avec flèche 14"/>
          <p:cNvCxnSpPr>
            <a:stCxn id="5" idx="3"/>
            <a:endCxn id="6" idx="1"/>
          </p:cNvCxnSpPr>
          <p:nvPr/>
        </p:nvCxnSpPr>
        <p:spPr>
          <a:xfrm>
            <a:off x="2800323" y="2096852"/>
            <a:ext cx="475533" cy="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8" name="Connecteur droit avec flèche 17"/>
          <p:cNvCxnSpPr>
            <a:stCxn id="6" idx="2"/>
            <a:endCxn id="10" idx="0"/>
          </p:cNvCxnSpPr>
          <p:nvPr/>
        </p:nvCxnSpPr>
        <p:spPr>
          <a:xfrm flipH="1">
            <a:off x="4478249" y="2420888"/>
            <a:ext cx="1" cy="21253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Connecteur droit avec flèche 21"/>
          <p:cNvCxnSpPr>
            <a:stCxn id="7" idx="2"/>
            <a:endCxn id="12" idx="0"/>
          </p:cNvCxnSpPr>
          <p:nvPr/>
        </p:nvCxnSpPr>
        <p:spPr>
          <a:xfrm flipH="1">
            <a:off x="6134432" y="3384032"/>
            <a:ext cx="2" cy="19195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Connecteur droit avec flèche 24"/>
          <p:cNvCxnSpPr>
            <a:stCxn id="8" idx="2"/>
            <a:endCxn id="11" idx="0"/>
          </p:cNvCxnSpPr>
          <p:nvPr/>
        </p:nvCxnSpPr>
        <p:spPr>
          <a:xfrm>
            <a:off x="7760235" y="4437112"/>
            <a:ext cx="42320" cy="1623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Connecteur en angle 29"/>
          <p:cNvCxnSpPr>
            <a:stCxn id="7" idx="0"/>
            <a:endCxn id="6" idx="3"/>
          </p:cNvCxnSpPr>
          <p:nvPr/>
        </p:nvCxnSpPr>
        <p:spPr>
          <a:xfrm rot="16200000" flipV="1">
            <a:off x="5587985" y="2189510"/>
            <a:ext cx="639108" cy="453791"/>
          </a:xfrm>
          <a:prstGeom prst="bentConnector2">
            <a:avLst/>
          </a:prstGeom>
          <a:ln>
            <a:solidFill>
              <a:srgbClr val="FF0000"/>
            </a:solidFill>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Connecteur en angle 30"/>
          <p:cNvCxnSpPr>
            <a:stCxn id="8" idx="0"/>
            <a:endCxn id="7" idx="3"/>
          </p:cNvCxnSpPr>
          <p:nvPr/>
        </p:nvCxnSpPr>
        <p:spPr>
          <a:xfrm rot="16200000" flipV="1">
            <a:off x="7184009" y="3212814"/>
            <a:ext cx="729044" cy="423408"/>
          </a:xfrm>
          <a:prstGeom prst="bentConnector2">
            <a:avLst/>
          </a:prstGeom>
          <a:ln>
            <a:solidFill>
              <a:srgbClr val="FF0000"/>
            </a:solidFill>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36" name="Connecteur en angle 35"/>
          <p:cNvCxnSpPr>
            <a:stCxn id="12" idx="2"/>
            <a:endCxn id="11" idx="1"/>
          </p:cNvCxnSpPr>
          <p:nvPr/>
        </p:nvCxnSpPr>
        <p:spPr>
          <a:xfrm rot="16200000" flipH="1">
            <a:off x="6378235" y="5816978"/>
            <a:ext cx="378624" cy="86623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37" name="Connecteur en angle 36"/>
          <p:cNvCxnSpPr>
            <a:stCxn id="10" idx="2"/>
            <a:endCxn id="11" idx="1"/>
          </p:cNvCxnSpPr>
          <p:nvPr/>
        </p:nvCxnSpPr>
        <p:spPr>
          <a:xfrm rot="16200000" flipH="1">
            <a:off x="5171520" y="4610262"/>
            <a:ext cx="1135871" cy="2522413"/>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623407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conception et l’implémentation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Cette étape consiste à transformer une spécification en un système exécutable</a:t>
            </a:r>
          </a:p>
          <a:p>
            <a:r>
              <a:rPr lang="fr-FR" dirty="0" smtClean="0"/>
              <a:t>La conception d’un logiciel est une description :</a:t>
            </a:r>
          </a:p>
          <a:p>
            <a:pPr lvl="1"/>
            <a:r>
              <a:rPr lang="fr-FR" dirty="0" smtClean="0"/>
              <a:t>De la structure du logiciel à implémenter</a:t>
            </a:r>
          </a:p>
          <a:p>
            <a:pPr lvl="1"/>
            <a:r>
              <a:rPr lang="fr-FR" dirty="0" smtClean="0"/>
              <a:t>Des modèles de données et des structures utilisés par le système</a:t>
            </a:r>
          </a:p>
          <a:p>
            <a:pPr lvl="1"/>
            <a:r>
              <a:rPr lang="fr-FR" dirty="0" smtClean="0"/>
              <a:t>Des interfaces entre les composants du système</a:t>
            </a:r>
          </a:p>
          <a:p>
            <a:pPr lvl="1"/>
            <a:r>
              <a:rPr lang="fr-FR" dirty="0" smtClean="0"/>
              <a:t>Le cas échéant, des algorithmes utilisés</a:t>
            </a:r>
          </a:p>
          <a:p>
            <a:r>
              <a:rPr lang="fr-FR" dirty="0" smtClean="0"/>
              <a:t>Cette description n’est pas atteinte du « premier coup » mais itérativement</a:t>
            </a:r>
          </a:p>
          <a:p>
            <a:r>
              <a:rPr lang="fr-FR" dirty="0" smtClean="0"/>
              <a:t>Les activités sont :</a:t>
            </a:r>
          </a:p>
          <a:p>
            <a:pPr lvl="1"/>
            <a:r>
              <a:rPr lang="fr-FR" dirty="0" smtClean="0"/>
              <a:t>La conception de l’architecture</a:t>
            </a:r>
          </a:p>
          <a:p>
            <a:pPr lvl="1"/>
            <a:r>
              <a:rPr lang="fr-FR" dirty="0" smtClean="0"/>
              <a:t>La conception des interfaces</a:t>
            </a:r>
          </a:p>
          <a:p>
            <a:pPr lvl="1"/>
            <a:r>
              <a:rPr lang="fr-FR" dirty="0" smtClean="0"/>
              <a:t>La conception des composants</a:t>
            </a:r>
          </a:p>
          <a:p>
            <a:pPr lvl="1"/>
            <a:r>
              <a:rPr lang="fr-FR" dirty="0" smtClean="0"/>
              <a:t>La conception des bases de données</a:t>
            </a:r>
            <a:endParaRPr lang="fr-FR" dirty="0"/>
          </a:p>
        </p:txBody>
      </p:sp>
    </p:spTree>
    <p:extLst>
      <p:ext uri="{BB962C8B-B14F-4D97-AF65-F5344CB8AC3E}">
        <p14:creationId xmlns:p14="http://schemas.microsoft.com/office/powerpoint/2010/main" val="1282668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67542" y="1628800"/>
            <a:ext cx="8208913" cy="1296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5"/>
          <p:cNvSpPr>
            <a:spLocks noGrp="1"/>
          </p:cNvSpPr>
          <p:nvPr>
            <p:ph type="title"/>
          </p:nvPr>
        </p:nvSpPr>
        <p:spPr/>
        <p:txBody>
          <a:bodyPr/>
          <a:lstStyle/>
          <a:p>
            <a:r>
              <a:rPr lang="fr-FR" dirty="0" smtClean="0"/>
              <a:t>Modèle général du processus</a:t>
            </a:r>
            <a:endParaRPr lang="fr-FR" dirty="0"/>
          </a:p>
        </p:txBody>
      </p:sp>
      <p:sp>
        <p:nvSpPr>
          <p:cNvPr id="7" name="Rectangle 6"/>
          <p:cNvSpPr/>
          <p:nvPr/>
        </p:nvSpPr>
        <p:spPr>
          <a:xfrm>
            <a:off x="636258" y="1898248"/>
            <a:ext cx="2546829" cy="757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Information sur la plate-forme</a:t>
            </a:r>
            <a:endParaRPr lang="fr-FR" dirty="0">
              <a:solidFill>
                <a:schemeClr val="tx1"/>
              </a:solidFill>
            </a:endParaRPr>
          </a:p>
        </p:txBody>
      </p:sp>
      <p:sp>
        <p:nvSpPr>
          <p:cNvPr id="8" name="Rectangle 7"/>
          <p:cNvSpPr/>
          <p:nvPr/>
        </p:nvSpPr>
        <p:spPr>
          <a:xfrm>
            <a:off x="3298585" y="1884256"/>
            <a:ext cx="2546829" cy="757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Spécifications </a:t>
            </a:r>
            <a:endParaRPr lang="fr-FR" dirty="0">
              <a:solidFill>
                <a:schemeClr val="tx1"/>
              </a:solidFill>
            </a:endParaRPr>
          </a:p>
        </p:txBody>
      </p:sp>
      <p:sp>
        <p:nvSpPr>
          <p:cNvPr id="9" name="Rectangle 8"/>
          <p:cNvSpPr/>
          <p:nvPr/>
        </p:nvSpPr>
        <p:spPr>
          <a:xfrm>
            <a:off x="5936331" y="1884255"/>
            <a:ext cx="2546829" cy="757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Description des données </a:t>
            </a:r>
            <a:endParaRPr lang="fr-FR" dirty="0">
              <a:solidFill>
                <a:schemeClr val="tx1"/>
              </a:solidFill>
            </a:endParaRPr>
          </a:p>
        </p:txBody>
      </p:sp>
      <p:sp>
        <p:nvSpPr>
          <p:cNvPr id="11" name="Rectangle 10"/>
          <p:cNvSpPr/>
          <p:nvPr/>
        </p:nvSpPr>
        <p:spPr>
          <a:xfrm>
            <a:off x="467542" y="3068960"/>
            <a:ext cx="8208913" cy="2103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762423" y="3379796"/>
            <a:ext cx="2404787"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Conception de l’architecture</a:t>
            </a:r>
            <a:endParaRPr lang="fr-FR" dirty="0">
              <a:solidFill>
                <a:schemeClr val="tx1"/>
              </a:solidFill>
            </a:endParaRPr>
          </a:p>
        </p:txBody>
      </p:sp>
      <p:sp>
        <p:nvSpPr>
          <p:cNvPr id="13" name="Rectangle à coins arrondis 12"/>
          <p:cNvSpPr/>
          <p:nvPr/>
        </p:nvSpPr>
        <p:spPr>
          <a:xfrm>
            <a:off x="3421520" y="3373466"/>
            <a:ext cx="2404787"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Conception des interfaces</a:t>
            </a:r>
            <a:endParaRPr lang="fr-FR" dirty="0">
              <a:solidFill>
                <a:schemeClr val="tx1"/>
              </a:solidFill>
            </a:endParaRPr>
          </a:p>
        </p:txBody>
      </p:sp>
      <p:sp>
        <p:nvSpPr>
          <p:cNvPr id="14" name="Rectangle à coins arrondis 13"/>
          <p:cNvSpPr/>
          <p:nvPr/>
        </p:nvSpPr>
        <p:spPr>
          <a:xfrm>
            <a:off x="6055645" y="3372558"/>
            <a:ext cx="2404787"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Conception des Composants</a:t>
            </a:r>
            <a:endParaRPr lang="fr-FR" dirty="0">
              <a:solidFill>
                <a:schemeClr val="tx1"/>
              </a:solidFill>
            </a:endParaRPr>
          </a:p>
        </p:txBody>
      </p:sp>
      <p:sp>
        <p:nvSpPr>
          <p:cNvPr id="15" name="Rectangle à coins arrondis 14"/>
          <p:cNvSpPr/>
          <p:nvPr/>
        </p:nvSpPr>
        <p:spPr>
          <a:xfrm>
            <a:off x="3440627" y="4288319"/>
            <a:ext cx="2404787"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Conception de la Base de Données</a:t>
            </a:r>
            <a:endParaRPr lang="fr-FR" dirty="0">
              <a:solidFill>
                <a:schemeClr val="tx1"/>
              </a:solidFill>
            </a:endParaRPr>
          </a:p>
        </p:txBody>
      </p:sp>
      <p:sp>
        <p:nvSpPr>
          <p:cNvPr id="16" name="Rectangle 15"/>
          <p:cNvSpPr/>
          <p:nvPr/>
        </p:nvSpPr>
        <p:spPr>
          <a:xfrm>
            <a:off x="481893" y="5373216"/>
            <a:ext cx="8208913" cy="1296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636258" y="5637017"/>
            <a:ext cx="1789670" cy="875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Architecture système</a:t>
            </a:r>
            <a:endParaRPr lang="fr-FR" dirty="0">
              <a:solidFill>
                <a:schemeClr val="tx1"/>
              </a:solidFill>
            </a:endParaRPr>
          </a:p>
        </p:txBody>
      </p:sp>
      <p:sp>
        <p:nvSpPr>
          <p:cNvPr id="18" name="Rectangle 17"/>
          <p:cNvSpPr/>
          <p:nvPr/>
        </p:nvSpPr>
        <p:spPr>
          <a:xfrm>
            <a:off x="2655488" y="5649843"/>
            <a:ext cx="1789670" cy="875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Spécifications de la Base de Données </a:t>
            </a:r>
            <a:endParaRPr lang="fr-FR" dirty="0">
              <a:solidFill>
                <a:schemeClr val="tx1"/>
              </a:solidFill>
            </a:endParaRPr>
          </a:p>
        </p:txBody>
      </p:sp>
      <p:sp>
        <p:nvSpPr>
          <p:cNvPr id="19" name="Rectangle 18"/>
          <p:cNvSpPr/>
          <p:nvPr/>
        </p:nvSpPr>
        <p:spPr>
          <a:xfrm>
            <a:off x="6693947" y="5627780"/>
            <a:ext cx="1789670" cy="875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Spécifications des </a:t>
            </a:r>
            <a:r>
              <a:rPr lang="fr-FR" dirty="0" smtClean="0">
                <a:solidFill>
                  <a:schemeClr val="tx1"/>
                </a:solidFill>
              </a:rPr>
              <a:t>Composants</a:t>
            </a:r>
            <a:endParaRPr lang="fr-FR" dirty="0">
              <a:solidFill>
                <a:schemeClr val="tx1"/>
              </a:solidFill>
            </a:endParaRPr>
          </a:p>
        </p:txBody>
      </p:sp>
      <p:sp>
        <p:nvSpPr>
          <p:cNvPr id="20" name="Rectangle 19"/>
          <p:cNvSpPr/>
          <p:nvPr/>
        </p:nvSpPr>
        <p:spPr>
          <a:xfrm>
            <a:off x="4674718" y="5649843"/>
            <a:ext cx="1789670" cy="875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Spécifications des interfaces</a:t>
            </a:r>
            <a:endParaRPr lang="fr-FR" dirty="0">
              <a:solidFill>
                <a:schemeClr val="tx1"/>
              </a:solidFill>
            </a:endParaRPr>
          </a:p>
        </p:txBody>
      </p:sp>
      <p:cxnSp>
        <p:nvCxnSpPr>
          <p:cNvPr id="22" name="Connecteur droit avec flèche 21"/>
          <p:cNvCxnSpPr>
            <a:stCxn id="10" idx="2"/>
            <a:endCxn id="11" idx="0"/>
          </p:cNvCxnSpPr>
          <p:nvPr/>
        </p:nvCxnSpPr>
        <p:spPr>
          <a:xfrm>
            <a:off x="4571999" y="2924943"/>
            <a:ext cx="0" cy="1440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1" idx="2"/>
            <a:endCxn id="16" idx="0"/>
          </p:cNvCxnSpPr>
          <p:nvPr/>
        </p:nvCxnSpPr>
        <p:spPr>
          <a:xfrm>
            <a:off x="4571999" y="5172758"/>
            <a:ext cx="14351" cy="20045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179730" y="1676706"/>
            <a:ext cx="144451" cy="1200329"/>
          </a:xfrm>
          <a:prstGeom prst="rect">
            <a:avLst/>
          </a:prstGeom>
          <a:noFill/>
        </p:spPr>
        <p:txBody>
          <a:bodyPr wrap="square" rtlCol="0">
            <a:spAutoFit/>
          </a:bodyPr>
          <a:lstStyle/>
          <a:p>
            <a:r>
              <a:rPr lang="fr-FR" sz="1200" dirty="0" smtClean="0">
                <a:solidFill>
                  <a:srgbClr val="FF0000"/>
                </a:solidFill>
              </a:rPr>
              <a:t>INPUTS</a:t>
            </a:r>
            <a:endParaRPr lang="fr-FR" sz="1200" dirty="0">
              <a:solidFill>
                <a:srgbClr val="FF0000"/>
              </a:solidFill>
            </a:endParaRPr>
          </a:p>
        </p:txBody>
      </p:sp>
      <p:sp>
        <p:nvSpPr>
          <p:cNvPr id="27" name="ZoneTexte 26"/>
          <p:cNvSpPr txBox="1"/>
          <p:nvPr/>
        </p:nvSpPr>
        <p:spPr>
          <a:xfrm>
            <a:off x="179730" y="3182065"/>
            <a:ext cx="144451" cy="1754326"/>
          </a:xfrm>
          <a:prstGeom prst="rect">
            <a:avLst/>
          </a:prstGeom>
          <a:noFill/>
        </p:spPr>
        <p:txBody>
          <a:bodyPr wrap="square" rtlCol="0">
            <a:spAutoFit/>
          </a:bodyPr>
          <a:lstStyle/>
          <a:p>
            <a:r>
              <a:rPr lang="fr-FR" sz="1200" dirty="0" smtClean="0">
                <a:solidFill>
                  <a:srgbClr val="FF0000"/>
                </a:solidFill>
              </a:rPr>
              <a:t>ACTIVITES</a:t>
            </a:r>
            <a:endParaRPr lang="fr-FR" sz="1200" dirty="0">
              <a:solidFill>
                <a:srgbClr val="FF0000"/>
              </a:solidFill>
            </a:endParaRPr>
          </a:p>
        </p:txBody>
      </p:sp>
      <p:sp>
        <p:nvSpPr>
          <p:cNvPr id="28" name="ZoneTexte 27"/>
          <p:cNvSpPr txBox="1"/>
          <p:nvPr/>
        </p:nvSpPr>
        <p:spPr>
          <a:xfrm>
            <a:off x="179730" y="5131058"/>
            <a:ext cx="144451" cy="1384995"/>
          </a:xfrm>
          <a:prstGeom prst="rect">
            <a:avLst/>
          </a:prstGeom>
          <a:noFill/>
        </p:spPr>
        <p:txBody>
          <a:bodyPr wrap="square" rtlCol="0">
            <a:spAutoFit/>
          </a:bodyPr>
          <a:lstStyle/>
          <a:p>
            <a:r>
              <a:rPr lang="fr-FR" sz="1200" dirty="0" smtClean="0">
                <a:solidFill>
                  <a:srgbClr val="FF0000"/>
                </a:solidFill>
              </a:rPr>
              <a:t>OUTPUTS</a:t>
            </a:r>
            <a:endParaRPr lang="fr-FR" sz="1200" dirty="0">
              <a:solidFill>
                <a:srgbClr val="FF0000"/>
              </a:solidFill>
            </a:endParaRPr>
          </a:p>
        </p:txBody>
      </p:sp>
    </p:spTree>
    <p:extLst>
      <p:ext uri="{BB962C8B-B14F-4D97-AF65-F5344CB8AC3E}">
        <p14:creationId xmlns:p14="http://schemas.microsoft.com/office/powerpoint/2010/main" val="986909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Les causes</a:t>
            </a:r>
            <a:endParaRPr lang="fr-FR" dirty="0"/>
          </a:p>
        </p:txBody>
      </p:sp>
      <p:sp>
        <p:nvSpPr>
          <p:cNvPr id="6" name="Espace réservé du contenu 5"/>
          <p:cNvSpPr>
            <a:spLocks noGrp="1"/>
          </p:cNvSpPr>
          <p:nvPr>
            <p:ph idx="1"/>
          </p:nvPr>
        </p:nvSpPr>
        <p:spPr>
          <a:xfrm>
            <a:off x="457200" y="1600200"/>
            <a:ext cx="8507288" cy="4876800"/>
          </a:xfrm>
        </p:spPr>
        <p:txBody>
          <a:bodyPr/>
          <a:lstStyle/>
          <a:p>
            <a:r>
              <a:rPr lang="fr-FR" dirty="0" smtClean="0"/>
              <a:t>Deux facteurs pourraient être les causes des échecs des projets logiciels :</a:t>
            </a:r>
          </a:p>
          <a:p>
            <a:pPr lvl="1"/>
            <a:r>
              <a:rPr lang="fr-FR" dirty="0">
                <a:solidFill>
                  <a:srgbClr val="FF0000"/>
                </a:solidFill>
              </a:rPr>
              <a:t>D</a:t>
            </a:r>
            <a:r>
              <a:rPr lang="fr-FR" dirty="0" smtClean="0">
                <a:solidFill>
                  <a:srgbClr val="FF0000"/>
                </a:solidFill>
              </a:rPr>
              <a:t>es exigences croissantes </a:t>
            </a:r>
            <a:r>
              <a:rPr lang="fr-FR" dirty="0" smtClean="0"/>
              <a:t>:</a:t>
            </a:r>
            <a:r>
              <a:rPr lang="fr-FR" dirty="0" smtClean="0">
                <a:solidFill>
                  <a:srgbClr val="FF0000"/>
                </a:solidFill>
              </a:rPr>
              <a:t> </a:t>
            </a:r>
            <a:r>
              <a:rPr lang="fr-FR" dirty="0" smtClean="0"/>
              <a:t>à mesure que les techniques de génie logiciel permettent de construire des systèmes plus complexes, la demande change </a:t>
            </a:r>
          </a:p>
          <a:p>
            <a:pPr lvl="2"/>
            <a:r>
              <a:rPr lang="fr-FR" dirty="0" smtClean="0"/>
              <a:t>Les méthodes existantes ne suffisent plus</a:t>
            </a:r>
          </a:p>
          <a:p>
            <a:pPr lvl="2"/>
            <a:r>
              <a:rPr lang="fr-FR" dirty="0" smtClean="0"/>
              <a:t>De nouvelles techniques doivent être développées pour répondre à de nouvelles exigences </a:t>
            </a:r>
          </a:p>
          <a:p>
            <a:pPr lvl="1"/>
            <a:r>
              <a:rPr lang="fr-FR" dirty="0" smtClean="0">
                <a:solidFill>
                  <a:srgbClr val="FF0000"/>
                </a:solidFill>
              </a:rPr>
              <a:t>Des exigences faibles </a:t>
            </a:r>
            <a:r>
              <a:rPr lang="fr-FR" dirty="0" smtClean="0"/>
              <a:t>: il est relativement facile d’écrire des programmes sans utiliser les méthodes et les techniques du Génie Logiciel </a:t>
            </a:r>
          </a:p>
          <a:p>
            <a:pPr lvl="2"/>
            <a:r>
              <a:rPr lang="fr-FR" dirty="0" smtClean="0"/>
              <a:t>Les logiciels ainsi produits sont plus chers et moins fiables qu’ils ne devraient </a:t>
            </a:r>
          </a:p>
          <a:p>
            <a:pPr lvl="2"/>
            <a:r>
              <a:rPr lang="fr-FR" dirty="0" smtClean="0"/>
              <a:t>L’enseignement du Génie Logiciel tente de répondre à ce problème</a:t>
            </a:r>
            <a:endParaRPr lang="fr-FR" dirty="0"/>
          </a:p>
        </p:txBody>
      </p:sp>
    </p:spTree>
    <p:extLst>
      <p:ext uri="{BB962C8B-B14F-4D97-AF65-F5344CB8AC3E}">
        <p14:creationId xmlns:p14="http://schemas.microsoft.com/office/powerpoint/2010/main" val="10116641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L’implémentation</a:t>
            </a:r>
            <a:endParaRPr lang="fr-FR" dirty="0"/>
          </a:p>
        </p:txBody>
      </p:sp>
      <p:sp>
        <p:nvSpPr>
          <p:cNvPr id="2" name="Espace réservé du contenu 1"/>
          <p:cNvSpPr>
            <a:spLocks noGrp="1"/>
          </p:cNvSpPr>
          <p:nvPr>
            <p:ph idx="1"/>
          </p:nvPr>
        </p:nvSpPr>
        <p:spPr/>
        <p:txBody>
          <a:bodyPr/>
          <a:lstStyle/>
          <a:p>
            <a:r>
              <a:rPr lang="fr-FR" dirty="0" smtClean="0"/>
              <a:t>Le développement d’un programme pour implémenter la conception suit naturellement !</a:t>
            </a:r>
          </a:p>
          <a:p>
            <a:r>
              <a:rPr lang="fr-FR" dirty="0" smtClean="0"/>
              <a:t>La programmation est une activité personnelle, aussi il n’existe pas de processus général</a:t>
            </a:r>
          </a:p>
          <a:p>
            <a:r>
              <a:rPr lang="fr-FR" dirty="0" smtClean="0"/>
              <a:t>Mais certaines pratiques sont recommandées …</a:t>
            </a:r>
          </a:p>
          <a:p>
            <a:pPr lvl="1"/>
            <a:r>
              <a:rPr lang="fr-FR" dirty="0" smtClean="0"/>
              <a:t>TDD</a:t>
            </a:r>
          </a:p>
          <a:p>
            <a:pPr lvl="1"/>
            <a:r>
              <a:rPr lang="fr-FR" dirty="0" smtClean="0"/>
              <a:t>ATDD</a:t>
            </a:r>
          </a:p>
          <a:p>
            <a:pPr lvl="1"/>
            <a:r>
              <a:rPr lang="fr-FR" dirty="0" smtClean="0"/>
              <a:t>…</a:t>
            </a:r>
          </a:p>
          <a:p>
            <a:r>
              <a:rPr lang="fr-FR" dirty="0" smtClean="0"/>
              <a:t>La programmation comprend toujours un peu de test du code développé : c’est le test unitaire qui est donc de la responsabilité du développeur </a:t>
            </a:r>
            <a:endParaRPr lang="fr-FR" dirty="0"/>
          </a:p>
        </p:txBody>
      </p:sp>
    </p:spTree>
    <p:extLst>
      <p:ext uri="{BB962C8B-B14F-4D97-AF65-F5344CB8AC3E}">
        <p14:creationId xmlns:p14="http://schemas.microsoft.com/office/powerpoint/2010/main" val="2350289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La validation du logiciel</a:t>
            </a:r>
            <a:endParaRPr lang="fr-FR" dirty="0"/>
          </a:p>
        </p:txBody>
      </p:sp>
      <p:sp>
        <p:nvSpPr>
          <p:cNvPr id="2" name="Espace réservé du contenu 1"/>
          <p:cNvSpPr>
            <a:spLocks noGrp="1"/>
          </p:cNvSpPr>
          <p:nvPr>
            <p:ph idx="1"/>
          </p:nvPr>
        </p:nvSpPr>
        <p:spPr/>
        <p:txBody>
          <a:bodyPr>
            <a:normAutofit/>
          </a:bodyPr>
          <a:lstStyle/>
          <a:p>
            <a:r>
              <a:rPr lang="fr-FR" dirty="0" smtClean="0"/>
              <a:t>La validation, ou plus précisément la Vérification et la Validation (V &amp; V) a pour but de montrer :</a:t>
            </a:r>
          </a:p>
          <a:p>
            <a:pPr lvl="1"/>
            <a:r>
              <a:rPr lang="fr-FR" dirty="0" smtClean="0"/>
              <a:t>Que le logiciel respecte ses spécifications</a:t>
            </a:r>
          </a:p>
          <a:p>
            <a:pPr lvl="1"/>
            <a:r>
              <a:rPr lang="fr-FR" dirty="0" smtClean="0"/>
              <a:t>Que le logiciel répond aux attentes de ses futurs utilisateurs</a:t>
            </a:r>
          </a:p>
          <a:p>
            <a:r>
              <a:rPr lang="fr-FR" dirty="0" smtClean="0"/>
              <a:t>Ce qui n’est pas la même chose</a:t>
            </a:r>
          </a:p>
          <a:p>
            <a:r>
              <a:rPr lang="fr-FR" dirty="0" smtClean="0"/>
              <a:t>Les étapes du processus de test sont :</a:t>
            </a:r>
          </a:p>
          <a:p>
            <a:pPr lvl="1"/>
            <a:r>
              <a:rPr lang="fr-FR" dirty="0" smtClean="0"/>
              <a:t>Le test du développement, par les développeurs</a:t>
            </a:r>
          </a:p>
          <a:p>
            <a:pPr lvl="2"/>
            <a:r>
              <a:rPr lang="fr-FR" dirty="0" smtClean="0"/>
              <a:t>Chaque composant est testé indépendamment des autres composants</a:t>
            </a:r>
          </a:p>
          <a:p>
            <a:pPr lvl="1"/>
            <a:r>
              <a:rPr lang="fr-FR" dirty="0" smtClean="0"/>
              <a:t>Le test du système</a:t>
            </a:r>
          </a:p>
          <a:p>
            <a:pPr lvl="2"/>
            <a:r>
              <a:rPr lang="fr-FR" dirty="0" smtClean="0"/>
              <a:t>Les composants sont intégrés pour former un système complexe</a:t>
            </a:r>
          </a:p>
          <a:p>
            <a:pPr lvl="1"/>
            <a:r>
              <a:rPr lang="fr-FR" dirty="0" smtClean="0"/>
              <a:t>Le test de recette (</a:t>
            </a:r>
            <a:r>
              <a:rPr lang="fr-FR" dirty="0" err="1" smtClean="0"/>
              <a:t>acceptance</a:t>
            </a:r>
            <a:r>
              <a:rPr lang="fr-FR" dirty="0" smtClean="0"/>
              <a:t>)</a:t>
            </a:r>
          </a:p>
          <a:p>
            <a:pPr lvl="2"/>
            <a:r>
              <a:rPr lang="fr-FR" dirty="0" smtClean="0"/>
              <a:t>Le système est testé avec les données du client (</a:t>
            </a:r>
            <a:r>
              <a:rPr lang="fr-FR" dirty="0" smtClean="0">
                <a:sym typeface="Symbol"/>
              </a:rPr>
              <a:t>-test)</a:t>
            </a:r>
            <a:endParaRPr lang="fr-FR" dirty="0"/>
          </a:p>
        </p:txBody>
      </p:sp>
    </p:spTree>
    <p:extLst>
      <p:ext uri="{BB962C8B-B14F-4D97-AF65-F5344CB8AC3E}">
        <p14:creationId xmlns:p14="http://schemas.microsoft.com/office/powerpoint/2010/main" val="18219808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Phases de test (plan </a:t>
            </a:r>
            <a:r>
              <a:rPr lang="fr-FR" dirty="0" err="1" smtClean="0"/>
              <a:t>driven</a:t>
            </a:r>
            <a:r>
              <a:rPr lang="fr-FR" dirty="0" smtClean="0"/>
              <a:t> </a:t>
            </a:r>
            <a:r>
              <a:rPr lang="fr-FR" dirty="0" err="1" smtClean="0"/>
              <a:t>process</a:t>
            </a:r>
            <a:r>
              <a:rPr lang="fr-FR" dirty="0" smtClean="0"/>
              <a:t>)</a:t>
            </a:r>
            <a:endParaRPr lang="fr-FR" dirty="0"/>
          </a:p>
        </p:txBody>
      </p:sp>
      <p:sp>
        <p:nvSpPr>
          <p:cNvPr id="5" name="Rectangle à coins arrondis 4"/>
          <p:cNvSpPr/>
          <p:nvPr/>
        </p:nvSpPr>
        <p:spPr>
          <a:xfrm>
            <a:off x="323528" y="1772816"/>
            <a:ext cx="1728191"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Spécifications</a:t>
            </a:r>
            <a:endParaRPr lang="fr-FR" dirty="0"/>
          </a:p>
        </p:txBody>
      </p:sp>
      <p:sp>
        <p:nvSpPr>
          <p:cNvPr id="6" name="Rectangle à coins arrondis 5"/>
          <p:cNvSpPr/>
          <p:nvPr/>
        </p:nvSpPr>
        <p:spPr>
          <a:xfrm>
            <a:off x="2276127" y="1759922"/>
            <a:ext cx="1728191"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Spécifications du système</a:t>
            </a:r>
            <a:endParaRPr lang="fr-FR" dirty="0"/>
          </a:p>
        </p:txBody>
      </p:sp>
      <p:sp>
        <p:nvSpPr>
          <p:cNvPr id="7" name="Rectangle à coins arrondis 6"/>
          <p:cNvSpPr/>
          <p:nvPr/>
        </p:nvSpPr>
        <p:spPr>
          <a:xfrm>
            <a:off x="4156718" y="1747028"/>
            <a:ext cx="1728191"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Conception du système</a:t>
            </a:r>
            <a:endParaRPr lang="fr-FR" dirty="0"/>
          </a:p>
        </p:txBody>
      </p:sp>
      <p:sp>
        <p:nvSpPr>
          <p:cNvPr id="8" name="Rectangle à coins arrondis 7"/>
          <p:cNvSpPr/>
          <p:nvPr/>
        </p:nvSpPr>
        <p:spPr>
          <a:xfrm>
            <a:off x="6037309" y="1734134"/>
            <a:ext cx="1728191"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Conception détaillée</a:t>
            </a:r>
            <a:endParaRPr lang="fr-FR" dirty="0"/>
          </a:p>
        </p:txBody>
      </p:sp>
      <p:sp>
        <p:nvSpPr>
          <p:cNvPr id="9" name="Rectangle à coins arrondis 8"/>
          <p:cNvSpPr/>
          <p:nvPr/>
        </p:nvSpPr>
        <p:spPr>
          <a:xfrm>
            <a:off x="7236295" y="3438043"/>
            <a:ext cx="1728191" cy="999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Codage et test des modules</a:t>
            </a:r>
            <a:endParaRPr lang="fr-FR" dirty="0"/>
          </a:p>
        </p:txBody>
      </p:sp>
      <p:sp>
        <p:nvSpPr>
          <p:cNvPr id="10" name="Rectangle à coins arrondis 9"/>
          <p:cNvSpPr/>
          <p:nvPr/>
        </p:nvSpPr>
        <p:spPr>
          <a:xfrm>
            <a:off x="6084168" y="5151092"/>
            <a:ext cx="1728191" cy="1158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Test d’intégration des sous-systèmes</a:t>
            </a:r>
            <a:endParaRPr lang="fr-FR" dirty="0"/>
          </a:p>
        </p:txBody>
      </p:sp>
      <p:sp>
        <p:nvSpPr>
          <p:cNvPr id="11" name="Rectangle à coins arrondis 10"/>
          <p:cNvSpPr/>
          <p:nvPr/>
        </p:nvSpPr>
        <p:spPr>
          <a:xfrm>
            <a:off x="4139952" y="5160941"/>
            <a:ext cx="1728191" cy="1158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Test d’intégration </a:t>
            </a:r>
            <a:r>
              <a:rPr lang="fr-FR" dirty="0" smtClean="0"/>
              <a:t>du système</a:t>
            </a:r>
            <a:endParaRPr lang="fr-FR" dirty="0"/>
          </a:p>
        </p:txBody>
      </p:sp>
      <p:sp>
        <p:nvSpPr>
          <p:cNvPr id="12" name="Rectangle à coins arrondis 11"/>
          <p:cNvSpPr/>
          <p:nvPr/>
        </p:nvSpPr>
        <p:spPr>
          <a:xfrm>
            <a:off x="2195736" y="5170790"/>
            <a:ext cx="1728191" cy="1158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Test de recette</a:t>
            </a:r>
            <a:endParaRPr lang="fr-FR" dirty="0"/>
          </a:p>
        </p:txBody>
      </p:sp>
      <p:sp>
        <p:nvSpPr>
          <p:cNvPr id="13" name="Rectangle à coins arrondis 12"/>
          <p:cNvSpPr/>
          <p:nvPr/>
        </p:nvSpPr>
        <p:spPr>
          <a:xfrm>
            <a:off x="312999" y="5180639"/>
            <a:ext cx="1728191" cy="1158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Service </a:t>
            </a:r>
            <a:endParaRPr lang="fr-FR" dirty="0"/>
          </a:p>
        </p:txBody>
      </p:sp>
      <p:sp>
        <p:nvSpPr>
          <p:cNvPr id="14" name="Rectangle 13"/>
          <p:cNvSpPr/>
          <p:nvPr/>
        </p:nvSpPr>
        <p:spPr>
          <a:xfrm>
            <a:off x="798310" y="3438043"/>
            <a:ext cx="1829649" cy="111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Plan de tests de recette</a:t>
            </a:r>
            <a:endParaRPr lang="fr-FR" dirty="0">
              <a:solidFill>
                <a:schemeClr val="tx1"/>
              </a:solidFill>
            </a:endParaRPr>
          </a:p>
        </p:txBody>
      </p:sp>
      <p:sp>
        <p:nvSpPr>
          <p:cNvPr id="15" name="Rectangle 14"/>
          <p:cNvSpPr/>
          <p:nvPr/>
        </p:nvSpPr>
        <p:spPr>
          <a:xfrm>
            <a:off x="2915992" y="3438043"/>
            <a:ext cx="1829649" cy="111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Plan de tests d’intégration</a:t>
            </a:r>
          </a:p>
          <a:p>
            <a:pPr algn="ctr"/>
            <a:r>
              <a:rPr lang="fr-FR" dirty="0" smtClean="0">
                <a:solidFill>
                  <a:schemeClr val="tx1"/>
                </a:solidFill>
              </a:rPr>
              <a:t>du système</a:t>
            </a:r>
            <a:endParaRPr lang="fr-FR" dirty="0">
              <a:solidFill>
                <a:schemeClr val="tx1"/>
              </a:solidFill>
            </a:endParaRPr>
          </a:p>
        </p:txBody>
      </p:sp>
      <p:sp>
        <p:nvSpPr>
          <p:cNvPr id="16" name="Rectangle 15"/>
          <p:cNvSpPr/>
          <p:nvPr/>
        </p:nvSpPr>
        <p:spPr>
          <a:xfrm>
            <a:off x="5046607" y="3429000"/>
            <a:ext cx="1829649" cy="111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Plan de tests d’intégration des sous-systèmes </a:t>
            </a:r>
            <a:endParaRPr lang="fr-FR" dirty="0">
              <a:solidFill>
                <a:schemeClr val="tx1"/>
              </a:solidFill>
            </a:endParaRPr>
          </a:p>
        </p:txBody>
      </p:sp>
      <p:cxnSp>
        <p:nvCxnSpPr>
          <p:cNvPr id="18" name="Connecteur droit avec flèche 17"/>
          <p:cNvCxnSpPr>
            <a:stCxn id="5" idx="2"/>
            <a:endCxn id="14" idx="0"/>
          </p:cNvCxnSpPr>
          <p:nvPr/>
        </p:nvCxnSpPr>
        <p:spPr>
          <a:xfrm>
            <a:off x="1187624" y="2420888"/>
            <a:ext cx="525511" cy="10171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Connecteur droit avec flèche 19"/>
          <p:cNvCxnSpPr>
            <a:stCxn id="6" idx="2"/>
            <a:endCxn id="14" idx="0"/>
          </p:cNvCxnSpPr>
          <p:nvPr/>
        </p:nvCxnSpPr>
        <p:spPr>
          <a:xfrm flipH="1">
            <a:off x="1713135" y="2407994"/>
            <a:ext cx="1427088" cy="10300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Connecteur droit avec flèche 22"/>
          <p:cNvCxnSpPr>
            <a:stCxn id="6" idx="2"/>
            <a:endCxn id="15" idx="0"/>
          </p:cNvCxnSpPr>
          <p:nvPr/>
        </p:nvCxnSpPr>
        <p:spPr>
          <a:xfrm>
            <a:off x="3140223" y="2407994"/>
            <a:ext cx="690594" cy="10300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Connecteur droit avec flèche 25"/>
          <p:cNvCxnSpPr>
            <a:stCxn id="7" idx="2"/>
            <a:endCxn id="15" idx="0"/>
          </p:cNvCxnSpPr>
          <p:nvPr/>
        </p:nvCxnSpPr>
        <p:spPr>
          <a:xfrm flipH="1">
            <a:off x="3830817" y="2395100"/>
            <a:ext cx="1189997" cy="10429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Connecteur droit avec flèche 28"/>
          <p:cNvCxnSpPr>
            <a:stCxn id="7" idx="2"/>
            <a:endCxn id="16" idx="0"/>
          </p:cNvCxnSpPr>
          <p:nvPr/>
        </p:nvCxnSpPr>
        <p:spPr>
          <a:xfrm>
            <a:off x="5020814" y="2395100"/>
            <a:ext cx="940618" cy="103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Connecteur droit avec flèche 31"/>
          <p:cNvCxnSpPr>
            <a:stCxn id="8" idx="2"/>
            <a:endCxn id="16" idx="0"/>
          </p:cNvCxnSpPr>
          <p:nvPr/>
        </p:nvCxnSpPr>
        <p:spPr>
          <a:xfrm flipH="1">
            <a:off x="5961432" y="2382206"/>
            <a:ext cx="939973" cy="10467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Connecteur droit avec flèche 34"/>
          <p:cNvCxnSpPr>
            <a:stCxn id="16" idx="2"/>
            <a:endCxn id="10" idx="0"/>
          </p:cNvCxnSpPr>
          <p:nvPr/>
        </p:nvCxnSpPr>
        <p:spPr>
          <a:xfrm>
            <a:off x="5961432" y="4543962"/>
            <a:ext cx="986832" cy="6071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Connecteur droit avec flèche 37"/>
          <p:cNvCxnSpPr>
            <a:stCxn id="15" idx="2"/>
            <a:endCxn id="11" idx="0"/>
          </p:cNvCxnSpPr>
          <p:nvPr/>
        </p:nvCxnSpPr>
        <p:spPr>
          <a:xfrm>
            <a:off x="3830817" y="4553005"/>
            <a:ext cx="1173231" cy="6079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Connecteur droit avec flèche 40"/>
          <p:cNvCxnSpPr>
            <a:stCxn id="14" idx="2"/>
            <a:endCxn id="12" idx="0"/>
          </p:cNvCxnSpPr>
          <p:nvPr/>
        </p:nvCxnSpPr>
        <p:spPr>
          <a:xfrm>
            <a:off x="1713135" y="4553005"/>
            <a:ext cx="1346697" cy="61778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Connecteur droit avec flèche 43"/>
          <p:cNvCxnSpPr>
            <a:stCxn id="5" idx="3"/>
            <a:endCxn id="6" idx="1"/>
          </p:cNvCxnSpPr>
          <p:nvPr/>
        </p:nvCxnSpPr>
        <p:spPr>
          <a:xfrm flipV="1">
            <a:off x="2051719" y="2083958"/>
            <a:ext cx="224408" cy="12894"/>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7" name="Connecteur droit avec flèche 46"/>
          <p:cNvCxnSpPr>
            <a:stCxn id="6" idx="3"/>
            <a:endCxn id="7" idx="1"/>
          </p:cNvCxnSpPr>
          <p:nvPr/>
        </p:nvCxnSpPr>
        <p:spPr>
          <a:xfrm flipV="1">
            <a:off x="4004318" y="2071064"/>
            <a:ext cx="152400" cy="12894"/>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1" name="Connecteur droit avec flèche 50"/>
          <p:cNvCxnSpPr>
            <a:stCxn id="9" idx="2"/>
            <a:endCxn id="10" idx="3"/>
          </p:cNvCxnSpPr>
          <p:nvPr/>
        </p:nvCxnSpPr>
        <p:spPr>
          <a:xfrm flipH="1">
            <a:off x="7812359" y="4437112"/>
            <a:ext cx="288032" cy="1293094"/>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2" name="Connecteur droit avec flèche 51"/>
          <p:cNvCxnSpPr>
            <a:stCxn id="8" idx="3"/>
            <a:endCxn id="9" idx="0"/>
          </p:cNvCxnSpPr>
          <p:nvPr/>
        </p:nvCxnSpPr>
        <p:spPr>
          <a:xfrm>
            <a:off x="7765500" y="2058170"/>
            <a:ext cx="334891" cy="1379873"/>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3" name="Connecteur droit avec flèche 52"/>
          <p:cNvCxnSpPr>
            <a:stCxn id="7" idx="3"/>
            <a:endCxn id="8" idx="1"/>
          </p:cNvCxnSpPr>
          <p:nvPr/>
        </p:nvCxnSpPr>
        <p:spPr>
          <a:xfrm flipV="1">
            <a:off x="5884909" y="2058170"/>
            <a:ext cx="152400" cy="12894"/>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61" name="Connecteur droit avec flèche 60"/>
          <p:cNvCxnSpPr>
            <a:stCxn id="10" idx="1"/>
            <a:endCxn id="11" idx="3"/>
          </p:cNvCxnSpPr>
          <p:nvPr/>
        </p:nvCxnSpPr>
        <p:spPr>
          <a:xfrm flipH="1">
            <a:off x="5868143" y="5730206"/>
            <a:ext cx="216025" cy="9849"/>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64" name="Connecteur droit avec flèche 63"/>
          <p:cNvCxnSpPr>
            <a:stCxn id="11" idx="1"/>
            <a:endCxn id="12" idx="3"/>
          </p:cNvCxnSpPr>
          <p:nvPr/>
        </p:nvCxnSpPr>
        <p:spPr>
          <a:xfrm flipH="1">
            <a:off x="3923927" y="5740055"/>
            <a:ext cx="216025" cy="9849"/>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67" name="Connecteur droit avec flèche 66"/>
          <p:cNvCxnSpPr>
            <a:stCxn id="12" idx="1"/>
            <a:endCxn id="13" idx="3"/>
          </p:cNvCxnSpPr>
          <p:nvPr/>
        </p:nvCxnSpPr>
        <p:spPr>
          <a:xfrm flipH="1">
            <a:off x="2041190" y="5749904"/>
            <a:ext cx="154546" cy="9849"/>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25149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L’évolution</a:t>
            </a:r>
            <a:endParaRPr lang="fr-FR" dirty="0"/>
          </a:p>
        </p:txBody>
      </p:sp>
      <p:sp>
        <p:nvSpPr>
          <p:cNvPr id="3" name="Espace réservé du contenu 2"/>
          <p:cNvSpPr>
            <a:spLocks noGrp="1"/>
          </p:cNvSpPr>
          <p:nvPr>
            <p:ph idx="1"/>
          </p:nvPr>
        </p:nvSpPr>
        <p:spPr/>
        <p:txBody>
          <a:bodyPr/>
          <a:lstStyle/>
          <a:p>
            <a:r>
              <a:rPr lang="fr-FR" dirty="0" smtClean="0"/>
              <a:t>La flexibilité du logiciel est une des raisons pour lesquelles de plus en plus de logiciel est incorporé dans les systèmes complexes</a:t>
            </a:r>
          </a:p>
          <a:p>
            <a:r>
              <a:rPr lang="fr-FR" dirty="0" smtClean="0"/>
              <a:t>Il y a toujours eu un fossé entre le développement et la maintenance</a:t>
            </a:r>
          </a:p>
          <a:p>
            <a:pPr lvl="1"/>
            <a:r>
              <a:rPr lang="fr-FR" dirty="0" smtClean="0"/>
              <a:t>L’activité noble étant le développement</a:t>
            </a:r>
          </a:p>
          <a:p>
            <a:r>
              <a:rPr lang="fr-FR" dirty="0" smtClean="0"/>
              <a:t>Mais :</a:t>
            </a:r>
          </a:p>
          <a:p>
            <a:pPr lvl="1"/>
            <a:r>
              <a:rPr lang="fr-FR" dirty="0"/>
              <a:t>L</a:t>
            </a:r>
            <a:r>
              <a:rPr lang="fr-FR" dirty="0" smtClean="0"/>
              <a:t>es coûts de maintenance dépassent, de beaucoup les coûts de développement</a:t>
            </a:r>
          </a:p>
          <a:p>
            <a:pPr lvl="1"/>
            <a:r>
              <a:rPr lang="fr-FR" dirty="0" smtClean="0"/>
              <a:t>Il existe de moins en moins de systèmes construits à partir de rien</a:t>
            </a:r>
          </a:p>
          <a:p>
            <a:r>
              <a:rPr lang="fr-FR" dirty="0" smtClean="0"/>
              <a:t>La distinction disparait, et le génie logiciel, dans son ensemble, apparait plus comme un processus évolutif</a:t>
            </a:r>
            <a:endParaRPr lang="fr-FR" dirty="0"/>
          </a:p>
        </p:txBody>
      </p:sp>
    </p:spTree>
    <p:extLst>
      <p:ext uri="{BB962C8B-B14F-4D97-AF65-F5344CB8AC3E}">
        <p14:creationId xmlns:p14="http://schemas.microsoft.com/office/powerpoint/2010/main" val="37774943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Evolution d’un système</a:t>
            </a:r>
            <a:endParaRPr lang="fr-FR" dirty="0"/>
          </a:p>
        </p:txBody>
      </p:sp>
      <p:sp>
        <p:nvSpPr>
          <p:cNvPr id="5" name="Rectangle à coins arrondis 4"/>
          <p:cNvSpPr/>
          <p:nvPr/>
        </p:nvSpPr>
        <p:spPr>
          <a:xfrm>
            <a:off x="586412" y="2213907"/>
            <a:ext cx="1728191" cy="1262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Définition des Spécifications</a:t>
            </a:r>
            <a:endParaRPr lang="fr-FR" dirty="0"/>
          </a:p>
        </p:txBody>
      </p:sp>
      <p:sp>
        <p:nvSpPr>
          <p:cNvPr id="6" name="Rectangle à coins arrondis 5"/>
          <p:cNvSpPr/>
          <p:nvPr/>
        </p:nvSpPr>
        <p:spPr>
          <a:xfrm>
            <a:off x="2539011" y="2201013"/>
            <a:ext cx="1728191" cy="1262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Evaluation du système existant</a:t>
            </a:r>
            <a:endParaRPr lang="fr-FR" dirty="0"/>
          </a:p>
        </p:txBody>
      </p:sp>
      <p:sp>
        <p:nvSpPr>
          <p:cNvPr id="7" name="Rectangle à coins arrondis 6"/>
          <p:cNvSpPr/>
          <p:nvPr/>
        </p:nvSpPr>
        <p:spPr>
          <a:xfrm>
            <a:off x="4499993" y="2188119"/>
            <a:ext cx="1728191" cy="1262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Proposition de changement du système</a:t>
            </a:r>
            <a:endParaRPr lang="fr-FR" dirty="0"/>
          </a:p>
        </p:txBody>
      </p:sp>
      <p:sp>
        <p:nvSpPr>
          <p:cNvPr id="8" name="Rectangle à coins arrondis 7"/>
          <p:cNvSpPr/>
          <p:nvPr/>
        </p:nvSpPr>
        <p:spPr>
          <a:xfrm>
            <a:off x="6516217" y="2175225"/>
            <a:ext cx="1728191" cy="1262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Modification du système </a:t>
            </a:r>
            <a:endParaRPr lang="fr-FR" dirty="0"/>
          </a:p>
        </p:txBody>
      </p:sp>
      <p:sp>
        <p:nvSpPr>
          <p:cNvPr id="9" name="Rectangle 8"/>
          <p:cNvSpPr/>
          <p:nvPr/>
        </p:nvSpPr>
        <p:spPr>
          <a:xfrm>
            <a:off x="1259632" y="4005064"/>
            <a:ext cx="1829649" cy="111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Système existant</a:t>
            </a:r>
            <a:endParaRPr lang="fr-FR" dirty="0">
              <a:solidFill>
                <a:schemeClr val="tx1"/>
              </a:solidFill>
            </a:endParaRPr>
          </a:p>
        </p:txBody>
      </p:sp>
      <p:sp>
        <p:nvSpPr>
          <p:cNvPr id="10" name="Rectangle 9"/>
          <p:cNvSpPr/>
          <p:nvPr/>
        </p:nvSpPr>
        <p:spPr>
          <a:xfrm>
            <a:off x="6465487" y="3933056"/>
            <a:ext cx="1829649" cy="111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Nouveau système</a:t>
            </a:r>
            <a:endParaRPr lang="fr-FR" dirty="0">
              <a:solidFill>
                <a:schemeClr val="tx1"/>
              </a:solidFill>
            </a:endParaRPr>
          </a:p>
        </p:txBody>
      </p:sp>
      <p:cxnSp>
        <p:nvCxnSpPr>
          <p:cNvPr id="11" name="Connecteur droit avec flèche 10"/>
          <p:cNvCxnSpPr>
            <a:stCxn id="5" idx="3"/>
            <a:endCxn id="6" idx="1"/>
          </p:cNvCxnSpPr>
          <p:nvPr/>
        </p:nvCxnSpPr>
        <p:spPr>
          <a:xfrm flipV="1">
            <a:off x="2314603" y="2832422"/>
            <a:ext cx="224408" cy="12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Connecteur droit avec flèche 11"/>
          <p:cNvCxnSpPr>
            <a:stCxn id="6" idx="3"/>
            <a:endCxn id="7" idx="1"/>
          </p:cNvCxnSpPr>
          <p:nvPr/>
        </p:nvCxnSpPr>
        <p:spPr>
          <a:xfrm flipV="1">
            <a:off x="4267202" y="2819528"/>
            <a:ext cx="232791" cy="12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Connecteur droit avec flèche 23"/>
          <p:cNvCxnSpPr>
            <a:stCxn id="7" idx="3"/>
            <a:endCxn id="8" idx="1"/>
          </p:cNvCxnSpPr>
          <p:nvPr/>
        </p:nvCxnSpPr>
        <p:spPr>
          <a:xfrm flipV="1">
            <a:off x="6228184" y="2806634"/>
            <a:ext cx="288033" cy="12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Connecteur droit avec flèche 26"/>
          <p:cNvCxnSpPr>
            <a:stCxn id="8" idx="2"/>
            <a:endCxn id="10" idx="0"/>
          </p:cNvCxnSpPr>
          <p:nvPr/>
        </p:nvCxnSpPr>
        <p:spPr>
          <a:xfrm flipH="1">
            <a:off x="7380312" y="3438043"/>
            <a:ext cx="1" cy="4950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Connecteur en angle 32"/>
          <p:cNvCxnSpPr>
            <a:stCxn id="8" idx="3"/>
            <a:endCxn id="5" idx="1"/>
          </p:cNvCxnSpPr>
          <p:nvPr/>
        </p:nvCxnSpPr>
        <p:spPr>
          <a:xfrm flipH="1">
            <a:off x="586412" y="2806634"/>
            <a:ext cx="7657996" cy="38682"/>
          </a:xfrm>
          <a:prstGeom prst="bentConnector5">
            <a:avLst>
              <a:gd name="adj1" fmla="val -2985"/>
              <a:gd name="adj2" fmla="val -2547766"/>
              <a:gd name="adj3" fmla="val 102985"/>
            </a:avLst>
          </a:prstGeom>
          <a:ln>
            <a:tailEnd type="arrow"/>
          </a:ln>
        </p:spPr>
        <p:style>
          <a:lnRef idx="2">
            <a:schemeClr val="dk1"/>
          </a:lnRef>
          <a:fillRef idx="0">
            <a:schemeClr val="dk1"/>
          </a:fillRef>
          <a:effectRef idx="1">
            <a:schemeClr val="dk1"/>
          </a:effectRef>
          <a:fontRef idx="minor">
            <a:schemeClr val="tx1"/>
          </a:fontRef>
        </p:style>
      </p:cxnSp>
      <p:cxnSp>
        <p:nvCxnSpPr>
          <p:cNvPr id="35" name="Connecteur droit avec flèche 34"/>
          <p:cNvCxnSpPr/>
          <p:nvPr/>
        </p:nvCxnSpPr>
        <p:spPr>
          <a:xfrm flipV="1">
            <a:off x="2314603" y="3476725"/>
            <a:ext cx="1088503" cy="5283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Connecteur en angle 37"/>
          <p:cNvCxnSpPr>
            <a:stCxn id="10" idx="1"/>
            <a:endCxn id="6" idx="2"/>
          </p:cNvCxnSpPr>
          <p:nvPr/>
        </p:nvCxnSpPr>
        <p:spPr>
          <a:xfrm rot="10800000">
            <a:off x="3403107" y="3463831"/>
            <a:ext cx="3062380" cy="1026706"/>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2618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La gestion du changement</a:t>
            </a:r>
            <a:endParaRPr lang="fr-FR" dirty="0"/>
          </a:p>
        </p:txBody>
      </p:sp>
      <p:sp>
        <p:nvSpPr>
          <p:cNvPr id="5" name="Espace réservé du texte 4"/>
          <p:cNvSpPr>
            <a:spLocks noGrp="1"/>
          </p:cNvSpPr>
          <p:nvPr>
            <p:ph type="body" idx="1"/>
          </p:nvPr>
        </p:nvSpPr>
        <p:spPr/>
        <p:txBody>
          <a:bodyPr/>
          <a:lstStyle/>
          <a:p>
            <a:endParaRPr lang="fr-FR"/>
          </a:p>
        </p:txBody>
      </p:sp>
      <p:pic>
        <p:nvPicPr>
          <p:cNvPr id="6"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11560" y="1052736"/>
            <a:ext cx="1639887"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777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 changement</a:t>
            </a:r>
            <a:endParaRPr lang="fr-FR" dirty="0"/>
          </a:p>
        </p:txBody>
      </p:sp>
      <p:sp>
        <p:nvSpPr>
          <p:cNvPr id="5" name="Espace réservé du contenu 4"/>
          <p:cNvSpPr>
            <a:spLocks noGrp="1"/>
          </p:cNvSpPr>
          <p:nvPr>
            <p:ph idx="1"/>
          </p:nvPr>
        </p:nvSpPr>
        <p:spPr>
          <a:xfrm>
            <a:off x="457200" y="1600200"/>
            <a:ext cx="8579296" cy="4876800"/>
          </a:xfrm>
        </p:spPr>
        <p:txBody>
          <a:bodyPr>
            <a:normAutofit lnSpcReduction="10000"/>
          </a:bodyPr>
          <a:lstStyle/>
          <a:p>
            <a:r>
              <a:rPr lang="fr-FR" dirty="0" smtClean="0">
                <a:solidFill>
                  <a:srgbClr val="FF0000"/>
                </a:solidFill>
              </a:rPr>
              <a:t>Le changement est inévitable dans les grands projets </a:t>
            </a:r>
            <a:r>
              <a:rPr lang="fr-FR" dirty="0" smtClean="0"/>
              <a:t>:</a:t>
            </a:r>
          </a:p>
          <a:p>
            <a:pPr lvl="1"/>
            <a:r>
              <a:rPr lang="fr-FR" dirty="0" smtClean="0"/>
              <a:t>Les spécifications changent en réponse aux pressions externes et aux changements de priorité du management</a:t>
            </a:r>
          </a:p>
          <a:p>
            <a:pPr lvl="1"/>
            <a:r>
              <a:rPr lang="fr-FR" dirty="0" smtClean="0"/>
              <a:t>Les nouvelles technologies autorisent de nouvelles possibilités de conception et d’implémentation</a:t>
            </a:r>
          </a:p>
          <a:p>
            <a:r>
              <a:rPr lang="fr-FR" dirty="0" smtClean="0">
                <a:solidFill>
                  <a:srgbClr val="FF0000"/>
                </a:solidFill>
              </a:rPr>
              <a:t>Quelque soit le processus utilisé, il est essentiel qu’il supporte le changement </a:t>
            </a:r>
          </a:p>
          <a:p>
            <a:r>
              <a:rPr lang="fr-FR" dirty="0" smtClean="0"/>
              <a:t>Le changement augmente les coûts car il conduit souvent à refaire ce qui a déjà été fait : c’est la reprise (</a:t>
            </a:r>
            <a:r>
              <a:rPr lang="fr-FR" dirty="0" err="1" smtClean="0"/>
              <a:t>rework</a:t>
            </a:r>
            <a:r>
              <a:rPr lang="fr-FR" dirty="0" smtClean="0"/>
              <a:t>)</a:t>
            </a:r>
          </a:p>
          <a:p>
            <a:r>
              <a:rPr lang="fr-FR" dirty="0" smtClean="0"/>
              <a:t>Il existe deux réponses pour réduire le coût du changement :</a:t>
            </a:r>
          </a:p>
          <a:p>
            <a:pPr lvl="1"/>
            <a:r>
              <a:rPr lang="fr-FR" dirty="0" smtClean="0"/>
              <a:t>On l’évite, quand le processus l’anticipe (prototype)</a:t>
            </a:r>
          </a:p>
          <a:p>
            <a:pPr lvl="1"/>
            <a:r>
              <a:rPr lang="fr-FR" dirty="0" smtClean="0"/>
              <a:t>On l’accepte, quand le processus est conçu pour minimiser le coût du changement  (développement incrémental)</a:t>
            </a:r>
            <a:endParaRPr lang="fr-FR" dirty="0"/>
          </a:p>
        </p:txBody>
      </p:sp>
    </p:spTree>
    <p:extLst>
      <p:ext uri="{BB962C8B-B14F-4D97-AF65-F5344CB8AC3E}">
        <p14:creationId xmlns:p14="http://schemas.microsoft.com/office/powerpoint/2010/main" val="21551750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Prototypage</a:t>
            </a:r>
            <a:endParaRPr lang="fr-FR" dirty="0"/>
          </a:p>
        </p:txBody>
      </p:sp>
      <p:sp>
        <p:nvSpPr>
          <p:cNvPr id="3" name="Espace réservé du contenu 2"/>
          <p:cNvSpPr>
            <a:spLocks noGrp="1"/>
          </p:cNvSpPr>
          <p:nvPr>
            <p:ph idx="1"/>
          </p:nvPr>
        </p:nvSpPr>
        <p:spPr/>
        <p:txBody>
          <a:bodyPr>
            <a:normAutofit/>
          </a:bodyPr>
          <a:lstStyle/>
          <a:p>
            <a:r>
              <a:rPr lang="fr-FR" dirty="0" smtClean="0"/>
              <a:t>Un prototype est une version initiale d’un logiciel utilisée pour :</a:t>
            </a:r>
          </a:p>
          <a:p>
            <a:pPr lvl="1"/>
            <a:r>
              <a:rPr lang="fr-FR" dirty="0" smtClean="0"/>
              <a:t>Démontrer des concepts</a:t>
            </a:r>
          </a:p>
          <a:p>
            <a:pPr lvl="1"/>
            <a:r>
              <a:rPr lang="fr-FR" dirty="0" smtClean="0"/>
              <a:t>Essayer des options de conception</a:t>
            </a:r>
          </a:p>
          <a:p>
            <a:pPr lvl="1"/>
            <a:r>
              <a:rPr lang="fr-FR" dirty="0" smtClean="0"/>
              <a:t>Mieux comprendre le problème et les solutions possibles</a:t>
            </a:r>
          </a:p>
          <a:p>
            <a:r>
              <a:rPr lang="fr-FR" dirty="0" smtClean="0"/>
              <a:t>Le processus de développement utilisé doit être rapide et itératif afin de :</a:t>
            </a:r>
          </a:p>
          <a:p>
            <a:pPr lvl="1"/>
            <a:r>
              <a:rPr lang="fr-FR" dirty="0" smtClean="0"/>
              <a:t>Garder les coûts sous contrôle</a:t>
            </a:r>
          </a:p>
          <a:p>
            <a:pPr lvl="1"/>
            <a:r>
              <a:rPr lang="fr-FR" dirty="0" smtClean="0"/>
              <a:t>Permettre aux parties prenantes d’utiliser le prototype le plus tôt possible</a:t>
            </a:r>
          </a:p>
          <a:p>
            <a:r>
              <a:rPr lang="fr-FR" dirty="0" smtClean="0"/>
              <a:t>Un prototype permet aux futurs utilisateurs de voir comment le système les aidera à travailler</a:t>
            </a:r>
            <a:endParaRPr lang="fr-FR" dirty="0"/>
          </a:p>
        </p:txBody>
      </p:sp>
    </p:spTree>
    <p:extLst>
      <p:ext uri="{BB962C8B-B14F-4D97-AF65-F5344CB8AC3E}">
        <p14:creationId xmlns:p14="http://schemas.microsoft.com/office/powerpoint/2010/main" val="6408710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533400"/>
            <a:ext cx="8507288" cy="990600"/>
          </a:xfrm>
        </p:spPr>
        <p:txBody>
          <a:bodyPr>
            <a:normAutofit/>
          </a:bodyPr>
          <a:lstStyle/>
          <a:p>
            <a:r>
              <a:rPr lang="fr-FR" dirty="0" smtClean="0"/>
              <a:t>Processus de prototypage</a:t>
            </a:r>
            <a:endParaRPr lang="fr-FR" dirty="0"/>
          </a:p>
        </p:txBody>
      </p:sp>
      <p:sp>
        <p:nvSpPr>
          <p:cNvPr id="5" name="Rectangle à coins arrondis 4"/>
          <p:cNvSpPr/>
          <p:nvPr/>
        </p:nvSpPr>
        <p:spPr>
          <a:xfrm>
            <a:off x="380598" y="2213907"/>
            <a:ext cx="1944215" cy="1262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Définition des objectifs du Prototype</a:t>
            </a:r>
            <a:endParaRPr lang="fr-FR" dirty="0"/>
          </a:p>
        </p:txBody>
      </p:sp>
      <p:sp>
        <p:nvSpPr>
          <p:cNvPr id="6" name="Rectangle à coins arrondis 5"/>
          <p:cNvSpPr/>
          <p:nvPr/>
        </p:nvSpPr>
        <p:spPr>
          <a:xfrm>
            <a:off x="2545351" y="2201013"/>
            <a:ext cx="1944215" cy="1262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Définition des </a:t>
            </a:r>
            <a:r>
              <a:rPr lang="fr-FR" dirty="0" smtClean="0"/>
              <a:t>fonctionnalités du </a:t>
            </a:r>
            <a:r>
              <a:rPr lang="fr-FR" dirty="0"/>
              <a:t>Prototype</a:t>
            </a:r>
          </a:p>
        </p:txBody>
      </p:sp>
      <p:sp>
        <p:nvSpPr>
          <p:cNvPr id="7" name="Rectangle à coins arrondis 6"/>
          <p:cNvSpPr/>
          <p:nvPr/>
        </p:nvSpPr>
        <p:spPr>
          <a:xfrm>
            <a:off x="4730955" y="2188119"/>
            <a:ext cx="1944215" cy="1262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Développement du </a:t>
            </a:r>
            <a:r>
              <a:rPr lang="fr-FR" dirty="0"/>
              <a:t>Prototype</a:t>
            </a:r>
          </a:p>
        </p:txBody>
      </p:sp>
      <p:sp>
        <p:nvSpPr>
          <p:cNvPr id="8" name="Rectangle à coins arrondis 7"/>
          <p:cNvSpPr/>
          <p:nvPr/>
        </p:nvSpPr>
        <p:spPr>
          <a:xfrm>
            <a:off x="6876256" y="2175225"/>
            <a:ext cx="1944215" cy="1262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Evaluation du </a:t>
            </a:r>
            <a:r>
              <a:rPr lang="fr-FR" dirty="0"/>
              <a:t>Prototype</a:t>
            </a:r>
          </a:p>
        </p:txBody>
      </p:sp>
      <p:sp>
        <p:nvSpPr>
          <p:cNvPr id="10" name="Rectangle 9"/>
          <p:cNvSpPr/>
          <p:nvPr/>
        </p:nvSpPr>
        <p:spPr>
          <a:xfrm>
            <a:off x="6827529" y="3961702"/>
            <a:ext cx="2058355" cy="111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Rapport d’évaluation</a:t>
            </a:r>
            <a:endParaRPr lang="fr-FR" dirty="0">
              <a:solidFill>
                <a:schemeClr val="tx1"/>
              </a:solidFill>
            </a:endParaRPr>
          </a:p>
        </p:txBody>
      </p:sp>
      <p:cxnSp>
        <p:nvCxnSpPr>
          <p:cNvPr id="11" name="Connecteur droit avec flèche 10"/>
          <p:cNvCxnSpPr>
            <a:stCxn id="5" idx="3"/>
            <a:endCxn id="6" idx="1"/>
          </p:cNvCxnSpPr>
          <p:nvPr/>
        </p:nvCxnSpPr>
        <p:spPr>
          <a:xfrm flipV="1">
            <a:off x="2324813" y="2832422"/>
            <a:ext cx="220538" cy="12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Connecteur droit avec flèche 11"/>
          <p:cNvCxnSpPr>
            <a:stCxn id="6" idx="3"/>
            <a:endCxn id="7" idx="1"/>
          </p:cNvCxnSpPr>
          <p:nvPr/>
        </p:nvCxnSpPr>
        <p:spPr>
          <a:xfrm flipV="1">
            <a:off x="4489566" y="2819528"/>
            <a:ext cx="241389" cy="12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Connecteur droit avec flèche 12"/>
          <p:cNvCxnSpPr>
            <a:stCxn id="7" idx="3"/>
            <a:endCxn id="8" idx="1"/>
          </p:cNvCxnSpPr>
          <p:nvPr/>
        </p:nvCxnSpPr>
        <p:spPr>
          <a:xfrm flipV="1">
            <a:off x="6675170" y="2806634"/>
            <a:ext cx="201086" cy="12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Connecteur droit avec flèche 13"/>
          <p:cNvCxnSpPr>
            <a:stCxn id="8" idx="2"/>
            <a:endCxn id="10" idx="0"/>
          </p:cNvCxnSpPr>
          <p:nvPr/>
        </p:nvCxnSpPr>
        <p:spPr>
          <a:xfrm>
            <a:off x="7848364" y="3438043"/>
            <a:ext cx="8343" cy="5236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4673885" y="3961702"/>
            <a:ext cx="2058355" cy="111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Prototype exécutable</a:t>
            </a:r>
            <a:endParaRPr lang="fr-FR" dirty="0">
              <a:solidFill>
                <a:schemeClr val="tx1"/>
              </a:solidFill>
            </a:endParaRPr>
          </a:p>
        </p:txBody>
      </p:sp>
      <p:cxnSp>
        <p:nvCxnSpPr>
          <p:cNvPr id="19" name="Connecteur droit avec flèche 18"/>
          <p:cNvCxnSpPr>
            <a:stCxn id="7" idx="2"/>
            <a:endCxn id="18" idx="0"/>
          </p:cNvCxnSpPr>
          <p:nvPr/>
        </p:nvCxnSpPr>
        <p:spPr>
          <a:xfrm>
            <a:off x="5703063" y="3450937"/>
            <a:ext cx="0" cy="5107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2488281" y="3961702"/>
            <a:ext cx="2058355" cy="111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Définition</a:t>
            </a:r>
          </a:p>
          <a:p>
            <a:pPr algn="ctr"/>
            <a:r>
              <a:rPr lang="fr-FR" dirty="0" smtClean="0">
                <a:solidFill>
                  <a:schemeClr val="tx1"/>
                </a:solidFill>
              </a:rPr>
              <a:t>générale</a:t>
            </a:r>
            <a:endParaRPr lang="fr-FR" dirty="0">
              <a:solidFill>
                <a:schemeClr val="tx1"/>
              </a:solidFill>
            </a:endParaRPr>
          </a:p>
        </p:txBody>
      </p:sp>
      <p:cxnSp>
        <p:nvCxnSpPr>
          <p:cNvPr id="21" name="Connecteur droit avec flèche 20"/>
          <p:cNvCxnSpPr>
            <a:stCxn id="6" idx="2"/>
            <a:endCxn id="20" idx="0"/>
          </p:cNvCxnSpPr>
          <p:nvPr/>
        </p:nvCxnSpPr>
        <p:spPr>
          <a:xfrm>
            <a:off x="3517459" y="3463831"/>
            <a:ext cx="0" cy="497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Rectangle 21"/>
          <p:cNvSpPr/>
          <p:nvPr/>
        </p:nvSpPr>
        <p:spPr>
          <a:xfrm>
            <a:off x="323528" y="3961702"/>
            <a:ext cx="2058355" cy="1114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Plan de Prototypage</a:t>
            </a:r>
            <a:endParaRPr lang="fr-FR" dirty="0">
              <a:solidFill>
                <a:schemeClr val="tx1"/>
              </a:solidFill>
            </a:endParaRPr>
          </a:p>
        </p:txBody>
      </p:sp>
      <p:cxnSp>
        <p:nvCxnSpPr>
          <p:cNvPr id="23" name="Connecteur droit avec flèche 22"/>
          <p:cNvCxnSpPr>
            <a:stCxn id="5" idx="2"/>
            <a:endCxn id="22" idx="0"/>
          </p:cNvCxnSpPr>
          <p:nvPr/>
        </p:nvCxnSpPr>
        <p:spPr>
          <a:xfrm>
            <a:off x="1352706" y="3476725"/>
            <a:ext cx="0" cy="4849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a:off x="380598" y="5877272"/>
            <a:ext cx="8223850" cy="646331"/>
          </a:xfrm>
          <a:prstGeom prst="rect">
            <a:avLst/>
          </a:prstGeom>
          <a:noFill/>
        </p:spPr>
        <p:txBody>
          <a:bodyPr wrap="square" rtlCol="0">
            <a:spAutoFit/>
          </a:bodyPr>
          <a:lstStyle/>
          <a:p>
            <a:r>
              <a:rPr lang="fr-FR" dirty="0" smtClean="0"/>
              <a:t>Un problème général : le caractère définitif ou non du prototype</a:t>
            </a:r>
          </a:p>
          <a:p>
            <a:r>
              <a:rPr lang="fr-FR" dirty="0" smtClean="0"/>
              <a:t>Maquette, prototype jetable… </a:t>
            </a:r>
            <a:endParaRPr lang="fr-FR" dirty="0"/>
          </a:p>
        </p:txBody>
      </p:sp>
    </p:spTree>
    <p:extLst>
      <p:ext uri="{BB962C8B-B14F-4D97-AF65-F5344CB8AC3E}">
        <p14:creationId xmlns:p14="http://schemas.microsoft.com/office/powerpoint/2010/main" val="38225047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Livraison incrémentale 1 </a:t>
            </a:r>
            <a:endParaRPr lang="fr-FR" dirty="0"/>
          </a:p>
        </p:txBody>
      </p:sp>
      <p:sp>
        <p:nvSpPr>
          <p:cNvPr id="3" name="Espace réservé du contenu 2"/>
          <p:cNvSpPr>
            <a:spLocks noGrp="1"/>
          </p:cNvSpPr>
          <p:nvPr>
            <p:ph idx="1"/>
          </p:nvPr>
        </p:nvSpPr>
        <p:spPr/>
        <p:txBody>
          <a:bodyPr/>
          <a:lstStyle/>
          <a:p>
            <a:r>
              <a:rPr lang="fr-FR" dirty="0" smtClean="0"/>
              <a:t>La livraison incrémentale est un processus où certains incréments développés sont fournis au client et déployés afin d’être utilisés dans un environnement opérationnel</a:t>
            </a:r>
          </a:p>
          <a:p>
            <a:r>
              <a:rPr lang="fr-FR" dirty="0" smtClean="0"/>
              <a:t>Le client ayant, par avance, identifié les incréments les plus importants, qui sont donc développés les premiers </a:t>
            </a:r>
          </a:p>
          <a:p>
            <a:r>
              <a:rPr lang="fr-FR" dirty="0" smtClean="0"/>
              <a:t>Les avantages :</a:t>
            </a:r>
          </a:p>
          <a:p>
            <a:pPr lvl="1"/>
            <a:r>
              <a:rPr lang="fr-FR" dirty="0" smtClean="0"/>
              <a:t>Les clients peuvent utiliser les premiers incréments comme des prototypes</a:t>
            </a:r>
          </a:p>
          <a:p>
            <a:pPr lvl="1"/>
            <a:r>
              <a:rPr lang="fr-FR" dirty="0" smtClean="0"/>
              <a:t>Les clients se sont pas obligés d’avoir tout le système pour commencer à gagner de l’argent avec</a:t>
            </a:r>
          </a:p>
          <a:p>
            <a:pPr lvl="1"/>
            <a:r>
              <a:rPr lang="fr-FR" dirty="0" smtClean="0"/>
              <a:t>Le processus permet d’incorporer des changements</a:t>
            </a:r>
          </a:p>
          <a:p>
            <a:pPr lvl="1"/>
            <a:r>
              <a:rPr lang="fr-FR" dirty="0" smtClean="0"/>
              <a:t>La partie développée la première, qui a le plus de valeur est aussi la plus testée</a:t>
            </a:r>
          </a:p>
        </p:txBody>
      </p:sp>
    </p:spTree>
    <p:extLst>
      <p:ext uri="{BB962C8B-B14F-4D97-AF65-F5344CB8AC3E}">
        <p14:creationId xmlns:p14="http://schemas.microsoft.com/office/powerpoint/2010/main" val="1809483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contenu</a:t>
            </a:r>
            <a:endParaRPr lang="fr-FR" dirty="0"/>
          </a:p>
        </p:txBody>
      </p:sp>
      <p:sp>
        <p:nvSpPr>
          <p:cNvPr id="3" name="Espace réservé du contenu 2"/>
          <p:cNvSpPr>
            <a:spLocks noGrp="1"/>
          </p:cNvSpPr>
          <p:nvPr>
            <p:ph idx="1"/>
          </p:nvPr>
        </p:nvSpPr>
        <p:spPr/>
        <p:txBody>
          <a:bodyPr/>
          <a:lstStyle/>
          <a:p>
            <a:pPr marL="457200" indent="-457200">
              <a:buFont typeface="+mj-lt"/>
              <a:buAutoNum type="arabicPeriod"/>
            </a:pPr>
            <a:r>
              <a:rPr lang="fr-FR" dirty="0" smtClean="0"/>
              <a:t>Le développement professionnel </a:t>
            </a:r>
          </a:p>
          <a:p>
            <a:pPr marL="457200" indent="-457200">
              <a:buFont typeface="+mj-lt"/>
              <a:buAutoNum type="arabicPeriod"/>
            </a:pPr>
            <a:r>
              <a:rPr lang="fr-FR" dirty="0" smtClean="0"/>
              <a:t>L’éthique du Génie </a:t>
            </a:r>
            <a:r>
              <a:rPr lang="fr-FR" dirty="0"/>
              <a:t>L</a:t>
            </a:r>
            <a:r>
              <a:rPr lang="fr-FR" dirty="0" smtClean="0"/>
              <a:t>ogiciel</a:t>
            </a:r>
          </a:p>
          <a:p>
            <a:pPr marL="457200" indent="-457200">
              <a:buFont typeface="+mj-lt"/>
              <a:buAutoNum type="arabicPeriod"/>
            </a:pPr>
            <a:r>
              <a:rPr lang="fr-FR" dirty="0" smtClean="0"/>
              <a:t>Les modèles de processus logiciel</a:t>
            </a:r>
          </a:p>
          <a:p>
            <a:pPr marL="457200" indent="-457200">
              <a:buFont typeface="+mj-lt"/>
              <a:buAutoNum type="arabicPeriod"/>
            </a:pPr>
            <a:r>
              <a:rPr lang="fr-FR" dirty="0" smtClean="0"/>
              <a:t>Les activités du processus </a:t>
            </a:r>
          </a:p>
          <a:p>
            <a:pPr marL="457200" indent="-457200">
              <a:buFont typeface="+mj-lt"/>
              <a:buAutoNum type="arabicPeriod"/>
            </a:pPr>
            <a:r>
              <a:rPr lang="fr-FR" dirty="0" smtClean="0"/>
              <a:t>La gestion du changement</a:t>
            </a:r>
          </a:p>
          <a:p>
            <a:pPr marL="457200" indent="-457200">
              <a:buFont typeface="+mj-lt"/>
              <a:buAutoNum type="arabicPeriod"/>
            </a:pPr>
            <a:r>
              <a:rPr lang="fr-FR" dirty="0" smtClean="0"/>
              <a:t>Le « Rational </a:t>
            </a:r>
            <a:r>
              <a:rPr lang="fr-FR" dirty="0" err="1" smtClean="0"/>
              <a:t>Unified</a:t>
            </a:r>
            <a:r>
              <a:rPr lang="fr-FR" dirty="0" smtClean="0"/>
              <a:t> </a:t>
            </a:r>
            <a:r>
              <a:rPr lang="fr-FR" dirty="0" err="1" smtClean="0"/>
              <a:t>Process</a:t>
            </a:r>
            <a:r>
              <a:rPr lang="fr-FR" dirty="0" smtClean="0"/>
              <a:t> »</a:t>
            </a:r>
          </a:p>
          <a:p>
            <a:pPr marL="457200" indent="-457200">
              <a:buFont typeface="+mj-lt"/>
              <a:buAutoNum type="arabicPeriod"/>
            </a:pPr>
            <a:r>
              <a:rPr lang="fr-FR" dirty="0" smtClean="0"/>
              <a:t>Les méthodes « Agiles » </a:t>
            </a:r>
            <a:endParaRPr lang="fr-FR" dirty="0"/>
          </a:p>
        </p:txBody>
      </p:sp>
    </p:spTree>
    <p:extLst>
      <p:ext uri="{BB962C8B-B14F-4D97-AF65-F5344CB8AC3E}">
        <p14:creationId xmlns:p14="http://schemas.microsoft.com/office/powerpoint/2010/main" val="7329253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Livraison incrémentale 2 </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Les inconvénients:</a:t>
            </a:r>
          </a:p>
          <a:p>
            <a:pPr lvl="1"/>
            <a:r>
              <a:rPr lang="fr-FR" dirty="0" smtClean="0"/>
              <a:t>La plupart des systèmes ont besoin d'un ensemble de facilités de base qui sont utilisées par les différentes parties dudit système</a:t>
            </a:r>
          </a:p>
          <a:p>
            <a:pPr lvl="2"/>
            <a:r>
              <a:rPr lang="fr-FR" dirty="0" smtClean="0"/>
              <a:t>Dans un tel processus les facilités partagées sont difficiles à identifier</a:t>
            </a:r>
          </a:p>
          <a:p>
            <a:pPr lvl="1"/>
            <a:r>
              <a:rPr lang="fr-FR" dirty="0" smtClean="0"/>
              <a:t>Le développement itératif pose problème dans le cas du remplacement d’un système </a:t>
            </a:r>
          </a:p>
          <a:p>
            <a:pPr lvl="2"/>
            <a:r>
              <a:rPr lang="fr-FR" dirty="0" smtClean="0"/>
              <a:t>Le client veut toutes les fonctionnalités du nouveau système</a:t>
            </a:r>
          </a:p>
          <a:p>
            <a:pPr lvl="1"/>
            <a:r>
              <a:rPr lang="fr-FR" dirty="0" smtClean="0"/>
              <a:t>L’essence du processus est que les spécifications sont développées en conjonction avec le logiciel</a:t>
            </a:r>
          </a:p>
          <a:p>
            <a:pPr lvl="2"/>
            <a:r>
              <a:rPr lang="fr-FR" dirty="0" smtClean="0"/>
              <a:t>Ce qui est en contradiction avec le modèle d’approvisionnement où les spécifications font partie du contrat </a:t>
            </a:r>
          </a:p>
          <a:p>
            <a:r>
              <a:rPr lang="fr-FR" dirty="0" smtClean="0"/>
              <a:t>Il existe des types de systèmes où cette approche n’est pas la meilleure : très grands systèmes, systèmes construits par des équipes délocalisées, systèmes embarqués, systèmes critiques </a:t>
            </a:r>
          </a:p>
        </p:txBody>
      </p:sp>
    </p:spTree>
    <p:extLst>
      <p:ext uri="{BB962C8B-B14F-4D97-AF65-F5344CB8AC3E}">
        <p14:creationId xmlns:p14="http://schemas.microsoft.com/office/powerpoint/2010/main" val="2049603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 modèle en spirale de Boehm (1988)</a:t>
            </a:r>
            <a:endParaRPr lang="fr-FR" dirty="0"/>
          </a:p>
        </p:txBody>
      </p:sp>
      <p:sp>
        <p:nvSpPr>
          <p:cNvPr id="4" name="Espace réservé du contenu 3"/>
          <p:cNvSpPr>
            <a:spLocks noGrp="1"/>
          </p:cNvSpPr>
          <p:nvPr>
            <p:ph sz="half" idx="2"/>
          </p:nvPr>
        </p:nvSpPr>
        <p:spPr>
          <a:xfrm>
            <a:off x="5220072" y="1673352"/>
            <a:ext cx="3466728" cy="4718304"/>
          </a:xfrm>
        </p:spPr>
        <p:txBody>
          <a:bodyPr>
            <a:normAutofit fontScale="85000" lnSpcReduction="20000"/>
          </a:bodyPr>
          <a:lstStyle/>
          <a:p>
            <a:r>
              <a:rPr lang="fr-FR" dirty="0" smtClean="0"/>
              <a:t>Un modèle piloté par les risques, qui mélange l’évitement et l’acceptation</a:t>
            </a:r>
            <a:endParaRPr lang="fr-FR" dirty="0"/>
          </a:p>
          <a:p>
            <a:r>
              <a:rPr lang="fr-FR" dirty="0" smtClean="0"/>
              <a:t>Chaque boucle représente une phase</a:t>
            </a:r>
          </a:p>
          <a:p>
            <a:r>
              <a:rPr lang="fr-FR" dirty="0" smtClean="0"/>
              <a:t>Chaque boucle comporte 4 secteurs :</a:t>
            </a:r>
          </a:p>
          <a:p>
            <a:pPr lvl="1"/>
            <a:r>
              <a:rPr lang="fr-FR" dirty="0" smtClean="0"/>
              <a:t>La fixation des objectifs</a:t>
            </a:r>
          </a:p>
          <a:p>
            <a:pPr lvl="1"/>
            <a:r>
              <a:rPr lang="fr-FR" dirty="0" smtClean="0"/>
              <a:t>L’évaluation et la réduction des risques</a:t>
            </a:r>
          </a:p>
          <a:p>
            <a:pPr lvl="1"/>
            <a:r>
              <a:rPr lang="fr-FR" dirty="0" smtClean="0"/>
              <a:t>Le développement et la validation</a:t>
            </a:r>
          </a:p>
          <a:p>
            <a:pPr lvl="1"/>
            <a:r>
              <a:rPr lang="fr-FR" dirty="0" smtClean="0"/>
              <a:t>Le planning</a:t>
            </a:r>
          </a:p>
          <a:p>
            <a:endParaRPr lang="fr-FR" dirty="0"/>
          </a:p>
        </p:txBody>
      </p:sp>
      <p:pic>
        <p:nvPicPr>
          <p:cNvPr id="7" name="Picture 2"/>
          <p:cNvPicPr>
            <a:picLocks noGrp="1" noChangeAspect="1" noChangeArrowheads="1"/>
          </p:cNvPicPr>
          <p:nvPr>
            <p:ph sz="half" idx="1"/>
          </p:nvPr>
        </p:nvPicPr>
        <p:blipFill rotWithShape="1">
          <a:blip r:embed="rId2" cstate="print"/>
          <a:srcRect b="4959"/>
          <a:stretch/>
        </p:blipFill>
        <p:spPr bwMode="auto">
          <a:xfrm>
            <a:off x="-10915" y="1412776"/>
            <a:ext cx="5410499" cy="4968552"/>
          </a:xfrm>
          <a:prstGeom prst="rect">
            <a:avLst/>
          </a:prstGeom>
          <a:noFill/>
          <a:ln w="9525">
            <a:noFill/>
            <a:miter lim="800000"/>
            <a:headEnd/>
            <a:tailEnd/>
          </a:ln>
          <a:effectLst/>
        </p:spPr>
      </p:pic>
    </p:spTree>
    <p:extLst>
      <p:ext uri="{BB962C8B-B14F-4D97-AF65-F5344CB8AC3E}">
        <p14:creationId xmlns:p14="http://schemas.microsoft.com/office/powerpoint/2010/main" val="22204620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fontScale="90000"/>
          </a:bodyPr>
          <a:lstStyle/>
          <a:p>
            <a:r>
              <a:rPr lang="fr-FR" dirty="0" smtClean="0"/>
              <a:t>Le RUP</a:t>
            </a:r>
            <a:br>
              <a:rPr lang="fr-FR" dirty="0" smtClean="0"/>
            </a:br>
            <a:r>
              <a:rPr lang="fr-FR" dirty="0" smtClean="0"/>
              <a:t>rational </a:t>
            </a:r>
            <a:r>
              <a:rPr lang="fr-FR" dirty="0" err="1" smtClean="0"/>
              <a:t>Unified</a:t>
            </a:r>
            <a:r>
              <a:rPr lang="fr-FR" dirty="0" smtClean="0"/>
              <a:t> </a:t>
            </a:r>
            <a:r>
              <a:rPr lang="fr-FR" dirty="0" err="1" smtClean="0"/>
              <a:t>Process</a:t>
            </a:r>
            <a:endParaRPr lang="fr-FR" dirty="0"/>
          </a:p>
        </p:txBody>
      </p:sp>
      <p:sp>
        <p:nvSpPr>
          <p:cNvPr id="5" name="Espace réservé du texte 4"/>
          <p:cNvSpPr>
            <a:spLocks noGrp="1"/>
          </p:cNvSpPr>
          <p:nvPr>
            <p:ph type="body" idx="1"/>
          </p:nvPr>
        </p:nvSpPr>
        <p:spPr/>
        <p:txBody>
          <a:bodyPr/>
          <a:lstStyle/>
          <a:p>
            <a:r>
              <a:rPr lang="fr-FR" dirty="0" err="1" smtClean="0"/>
              <a:t>Kruchten</a:t>
            </a:r>
            <a:r>
              <a:rPr lang="fr-FR" dirty="0" smtClean="0"/>
              <a:t> 2003</a:t>
            </a:r>
            <a:endParaRPr lang="fr-FR" dirty="0"/>
          </a:p>
        </p:txBody>
      </p:sp>
      <p:pic>
        <p:nvPicPr>
          <p:cNvPr id="6"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11560" y="1052736"/>
            <a:ext cx="1639887"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0314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Un processus moderne</a:t>
            </a:r>
            <a:endParaRPr lang="fr-FR" dirty="0"/>
          </a:p>
        </p:txBody>
      </p:sp>
      <p:sp>
        <p:nvSpPr>
          <p:cNvPr id="5" name="Espace réservé du contenu 4"/>
          <p:cNvSpPr>
            <a:spLocks noGrp="1"/>
          </p:cNvSpPr>
          <p:nvPr>
            <p:ph idx="1"/>
          </p:nvPr>
        </p:nvSpPr>
        <p:spPr/>
        <p:txBody>
          <a:bodyPr/>
          <a:lstStyle/>
          <a:p>
            <a:r>
              <a:rPr lang="fr-FR" dirty="0" smtClean="0"/>
              <a:t>Découle de l’UML</a:t>
            </a:r>
          </a:p>
          <a:p>
            <a:r>
              <a:rPr lang="fr-FR" dirty="0" smtClean="0"/>
              <a:t>A l’inverse </a:t>
            </a:r>
            <a:r>
              <a:rPr lang="fr-FR" dirty="0"/>
              <a:t>d</a:t>
            </a:r>
            <a:r>
              <a:rPr lang="fr-FR" dirty="0" smtClean="0"/>
              <a:t>es modèles de processus conventionnels qui ne présentent qu’une vue du processus, le RUP en présente 3 :</a:t>
            </a:r>
          </a:p>
          <a:p>
            <a:pPr lvl="1"/>
            <a:r>
              <a:rPr lang="fr-FR" dirty="0" smtClean="0"/>
              <a:t>Une perspective dynamique qui présente les phases du modèle au fil du temps</a:t>
            </a:r>
          </a:p>
          <a:p>
            <a:pPr lvl="1"/>
            <a:r>
              <a:rPr lang="fr-FR" dirty="0" smtClean="0"/>
              <a:t>Une perspective statique qui montre comment les  activités du processus sont mises en œuvre </a:t>
            </a:r>
          </a:p>
          <a:p>
            <a:pPr lvl="1"/>
            <a:r>
              <a:rPr lang="fr-FR" dirty="0" smtClean="0"/>
              <a:t>Une perspective pratique qui suggère les bonnes pratiques à utiliser durant le processus </a:t>
            </a:r>
            <a:endParaRPr lang="fr-FR" dirty="0"/>
          </a:p>
        </p:txBody>
      </p:sp>
    </p:spTree>
    <p:extLst>
      <p:ext uri="{BB962C8B-B14F-4D97-AF65-F5344CB8AC3E}">
        <p14:creationId xmlns:p14="http://schemas.microsoft.com/office/powerpoint/2010/main" val="35615529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vue dynamique : Un processus </a:t>
            </a:r>
            <a:r>
              <a:rPr lang="fr-FR" dirty="0" err="1" smtClean="0"/>
              <a:t>phasé</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Le RUP identifie 4 phases, plus liées au métier qu’à des contraintes techniques :</a:t>
            </a:r>
          </a:p>
          <a:p>
            <a:pPr lvl="1"/>
            <a:r>
              <a:rPr lang="fr-FR" dirty="0" smtClean="0"/>
              <a:t>Le commencement (</a:t>
            </a:r>
            <a:r>
              <a:rPr lang="fr-FR" dirty="0" err="1" smtClean="0"/>
              <a:t>inception</a:t>
            </a:r>
            <a:r>
              <a:rPr lang="fr-FR" dirty="0" smtClean="0"/>
              <a:t>)</a:t>
            </a:r>
          </a:p>
          <a:p>
            <a:pPr lvl="2"/>
            <a:r>
              <a:rPr lang="fr-FR" dirty="0" smtClean="0"/>
              <a:t>Etablissement d’un « busines case »</a:t>
            </a:r>
          </a:p>
          <a:p>
            <a:pPr lvl="2"/>
            <a:r>
              <a:rPr lang="fr-FR" dirty="0" smtClean="0"/>
              <a:t>Identification des parties prenantes</a:t>
            </a:r>
          </a:p>
          <a:p>
            <a:pPr lvl="1"/>
            <a:r>
              <a:rPr lang="fr-FR" dirty="0" smtClean="0"/>
              <a:t>Elaboration</a:t>
            </a:r>
          </a:p>
          <a:p>
            <a:pPr lvl="2"/>
            <a:r>
              <a:rPr lang="fr-FR" dirty="0" smtClean="0"/>
              <a:t>Compréhension du problème</a:t>
            </a:r>
          </a:p>
          <a:p>
            <a:pPr lvl="2"/>
            <a:r>
              <a:rPr lang="fr-FR" dirty="0" smtClean="0"/>
              <a:t>Définition de l’architecture</a:t>
            </a:r>
          </a:p>
          <a:p>
            <a:pPr lvl="2"/>
            <a:r>
              <a:rPr lang="fr-FR" dirty="0" smtClean="0"/>
              <a:t>Développer le plan du projet</a:t>
            </a:r>
          </a:p>
          <a:p>
            <a:pPr lvl="2"/>
            <a:r>
              <a:rPr lang="fr-FR" dirty="0" smtClean="0"/>
              <a:t>Identification des risques majeurs</a:t>
            </a:r>
          </a:p>
          <a:p>
            <a:pPr lvl="1"/>
            <a:r>
              <a:rPr lang="fr-FR" dirty="0" smtClean="0"/>
              <a:t>Construction</a:t>
            </a:r>
          </a:p>
          <a:p>
            <a:pPr lvl="2"/>
            <a:r>
              <a:rPr lang="fr-FR" dirty="0" smtClean="0"/>
              <a:t>Conception du système</a:t>
            </a:r>
          </a:p>
          <a:p>
            <a:pPr lvl="2"/>
            <a:r>
              <a:rPr lang="fr-FR" dirty="0" smtClean="0"/>
              <a:t>Programmation</a:t>
            </a:r>
          </a:p>
          <a:p>
            <a:pPr lvl="2"/>
            <a:r>
              <a:rPr lang="fr-FR" dirty="0" smtClean="0"/>
              <a:t>Test </a:t>
            </a:r>
          </a:p>
          <a:p>
            <a:pPr lvl="1"/>
            <a:r>
              <a:rPr lang="fr-FR" dirty="0" smtClean="0"/>
              <a:t>Transition</a:t>
            </a:r>
          </a:p>
          <a:p>
            <a:pPr lvl="2"/>
            <a:r>
              <a:rPr lang="fr-FR" dirty="0" smtClean="0"/>
              <a:t>Transfert à la communauté des utilisateurs</a:t>
            </a:r>
          </a:p>
          <a:p>
            <a:pPr lvl="2"/>
            <a:r>
              <a:rPr lang="fr-FR" dirty="0" smtClean="0"/>
              <a:t>Mise en œuvre dans un environnement réel</a:t>
            </a:r>
          </a:p>
          <a:p>
            <a:pPr lvl="1"/>
            <a:endParaRPr lang="fr-FR" dirty="0"/>
          </a:p>
        </p:txBody>
      </p:sp>
    </p:spTree>
    <p:extLst>
      <p:ext uri="{BB962C8B-B14F-4D97-AF65-F5344CB8AC3E}">
        <p14:creationId xmlns:p14="http://schemas.microsoft.com/office/powerpoint/2010/main" val="10400467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vue statique : les activités  </a:t>
            </a:r>
            <a:endParaRPr lang="fr-FR" dirty="0"/>
          </a:p>
        </p:txBody>
      </p:sp>
      <p:sp>
        <p:nvSpPr>
          <p:cNvPr id="3" name="Espace réservé du contenu 2"/>
          <p:cNvSpPr>
            <a:spLocks noGrp="1"/>
          </p:cNvSpPr>
          <p:nvPr>
            <p:ph idx="1"/>
          </p:nvPr>
        </p:nvSpPr>
        <p:spPr/>
        <p:txBody>
          <a:bodyPr/>
          <a:lstStyle/>
          <a:p>
            <a:r>
              <a:rPr lang="fr-FR" dirty="0" smtClean="0"/>
              <a:t>Il existe six activités principales</a:t>
            </a:r>
          </a:p>
          <a:p>
            <a:r>
              <a:rPr lang="fr-FR" dirty="0" smtClean="0"/>
              <a:t>Les disciplines d’ingénierie</a:t>
            </a:r>
          </a:p>
          <a:p>
            <a:pPr lvl="1"/>
            <a:r>
              <a:rPr lang="fr-FR" dirty="0" smtClean="0"/>
              <a:t>Les spécifications</a:t>
            </a:r>
          </a:p>
          <a:p>
            <a:pPr lvl="1"/>
            <a:r>
              <a:rPr lang="fr-FR" dirty="0" smtClean="0"/>
              <a:t>L’analyse et la conception</a:t>
            </a:r>
          </a:p>
          <a:p>
            <a:pPr lvl="1"/>
            <a:r>
              <a:rPr lang="fr-FR" dirty="0" smtClean="0"/>
              <a:t>L’implémentation</a:t>
            </a:r>
          </a:p>
          <a:p>
            <a:pPr lvl="1"/>
            <a:r>
              <a:rPr lang="fr-FR" dirty="0" smtClean="0"/>
              <a:t>Le test</a:t>
            </a:r>
          </a:p>
          <a:p>
            <a:r>
              <a:rPr lang="fr-FR" dirty="0" smtClean="0"/>
              <a:t>Les disciplines de support</a:t>
            </a:r>
          </a:p>
          <a:p>
            <a:pPr lvl="1"/>
            <a:r>
              <a:rPr lang="fr-FR" dirty="0" smtClean="0"/>
              <a:t>La gestion de l’ouvrage (produit)</a:t>
            </a:r>
          </a:p>
          <a:p>
            <a:pPr lvl="2"/>
            <a:r>
              <a:rPr lang="fr-FR" dirty="0" smtClean="0"/>
              <a:t>Gestion de la configuration et du changement</a:t>
            </a:r>
          </a:p>
          <a:p>
            <a:pPr lvl="1"/>
            <a:r>
              <a:rPr lang="fr-FR" dirty="0" smtClean="0"/>
              <a:t>La gestion de l’œuvre (travail)</a:t>
            </a:r>
          </a:p>
          <a:p>
            <a:pPr lvl="2"/>
            <a:r>
              <a:rPr lang="fr-FR" dirty="0" smtClean="0"/>
              <a:t>Gestion de projet</a:t>
            </a:r>
          </a:p>
          <a:p>
            <a:pPr lvl="1"/>
            <a:endParaRPr lang="fr-FR" dirty="0" smtClean="0"/>
          </a:p>
          <a:p>
            <a:pPr lvl="1"/>
            <a:endParaRPr lang="fr-FR" dirty="0"/>
          </a:p>
        </p:txBody>
      </p:sp>
    </p:spTree>
    <p:extLst>
      <p:ext uri="{BB962C8B-B14F-4D97-AF65-F5344CB8AC3E}">
        <p14:creationId xmlns:p14="http://schemas.microsoft.com/office/powerpoint/2010/main" val="6372950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bonnes pratiques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La perspective pratique décrit des bonnes pratiques de génie logiciel </a:t>
            </a:r>
          </a:p>
          <a:p>
            <a:r>
              <a:rPr lang="fr-FR" dirty="0" smtClean="0"/>
              <a:t>Les six fondamentales sont :</a:t>
            </a:r>
          </a:p>
          <a:p>
            <a:pPr lvl="1"/>
            <a:r>
              <a:rPr lang="fr-FR" dirty="0" smtClean="0"/>
              <a:t>Développer le logiciel de façon itérative</a:t>
            </a:r>
          </a:p>
          <a:p>
            <a:pPr lvl="2"/>
            <a:r>
              <a:rPr lang="fr-FR" dirty="0" smtClean="0"/>
              <a:t>Par des incréments basés sur les priorités du client</a:t>
            </a:r>
          </a:p>
          <a:p>
            <a:pPr lvl="1"/>
            <a:r>
              <a:rPr lang="fr-FR" dirty="0" smtClean="0"/>
              <a:t>Gérer les spécifications</a:t>
            </a:r>
          </a:p>
          <a:p>
            <a:pPr lvl="2"/>
            <a:r>
              <a:rPr lang="fr-FR" dirty="0" smtClean="0"/>
              <a:t>Analyser les impacts des changements avant de les accepter</a:t>
            </a:r>
          </a:p>
          <a:p>
            <a:pPr lvl="1"/>
            <a:r>
              <a:rPr lang="fr-FR" dirty="0" smtClean="0"/>
              <a:t>Utiliser des architectures basées sur des composants</a:t>
            </a:r>
          </a:p>
          <a:p>
            <a:pPr lvl="2"/>
            <a:r>
              <a:rPr lang="fr-FR" dirty="0" smtClean="0"/>
              <a:t>Structurer le système en composants</a:t>
            </a:r>
          </a:p>
          <a:p>
            <a:pPr lvl="1"/>
            <a:r>
              <a:rPr lang="fr-FR" dirty="0" smtClean="0"/>
              <a:t>Visualiser le modèle du logiciel </a:t>
            </a:r>
          </a:p>
          <a:p>
            <a:pPr lvl="2"/>
            <a:r>
              <a:rPr lang="fr-FR" dirty="0" smtClean="0"/>
              <a:t>Utiliser UML</a:t>
            </a:r>
          </a:p>
          <a:p>
            <a:pPr lvl="1"/>
            <a:r>
              <a:rPr lang="fr-FR" dirty="0" smtClean="0"/>
              <a:t>Vérifier la qualité du logiciel</a:t>
            </a:r>
          </a:p>
          <a:p>
            <a:pPr lvl="2"/>
            <a:r>
              <a:rPr lang="fr-FR" dirty="0" smtClean="0"/>
              <a:t>S’assurer que le logiciel respecte les standards de qualité du client</a:t>
            </a:r>
          </a:p>
          <a:p>
            <a:pPr lvl="1"/>
            <a:r>
              <a:rPr lang="fr-FR" dirty="0" smtClean="0"/>
              <a:t>Piloter les changements</a:t>
            </a:r>
          </a:p>
          <a:p>
            <a:pPr lvl="2"/>
            <a:r>
              <a:rPr lang="fr-FR" dirty="0" smtClean="0"/>
              <a:t>Gérer les changements, utiliser un outil de gestion des configurations et des changements </a:t>
            </a:r>
          </a:p>
        </p:txBody>
      </p:sp>
    </p:spTree>
    <p:extLst>
      <p:ext uri="{BB962C8B-B14F-4D97-AF65-F5344CB8AC3E}">
        <p14:creationId xmlns:p14="http://schemas.microsoft.com/office/powerpoint/2010/main" val="2103589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fr-FR" dirty="0"/>
              <a:t>Modèle 2D du processus et du cycle de </a:t>
            </a:r>
            <a:r>
              <a:rPr lang="fr-FR" dirty="0" smtClean="0"/>
              <a:t>vie RUP</a:t>
            </a:r>
            <a:endParaRPr lang="fr-FR" dirty="0"/>
          </a:p>
        </p:txBody>
      </p:sp>
      <p:pic>
        <p:nvPicPr>
          <p:cNvPr id="31747" name="Picture 3" descr="C:\Mes projets\JGProjets\JGDéveloppementCours\Présentations\GénieLogicielUPEDU\Modèle2D.gif"/>
          <p:cNvPicPr>
            <a:picLocks noChangeAspect="1" noChangeArrowheads="1"/>
          </p:cNvPicPr>
          <p:nvPr/>
        </p:nvPicPr>
        <p:blipFill>
          <a:blip r:embed="rId2" cstate="print"/>
          <a:srcRect l="4688" t="11458" r="7031" b="22917"/>
          <a:stretch>
            <a:fillRect/>
          </a:stretch>
        </p:blipFill>
        <p:spPr bwMode="auto">
          <a:xfrm>
            <a:off x="395536" y="1844824"/>
            <a:ext cx="8382000" cy="4673600"/>
          </a:xfrm>
          <a:prstGeom prst="rect">
            <a:avLst/>
          </a:prstGeom>
          <a:noFill/>
        </p:spPr>
      </p:pic>
    </p:spTree>
    <p:extLst>
      <p:ext uri="{BB962C8B-B14F-4D97-AF65-F5344CB8AC3E}">
        <p14:creationId xmlns:p14="http://schemas.microsoft.com/office/powerpoint/2010/main" val="30083295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smtClean="0"/>
              <a:t>Les méthodes agiles</a:t>
            </a:r>
            <a:endParaRPr lang="fr-FR" dirty="0"/>
          </a:p>
        </p:txBody>
      </p:sp>
      <p:sp>
        <p:nvSpPr>
          <p:cNvPr id="5" name="Espace réservé du texte 4"/>
          <p:cNvSpPr>
            <a:spLocks noGrp="1"/>
          </p:cNvSpPr>
          <p:nvPr>
            <p:ph type="body" idx="1"/>
          </p:nvPr>
        </p:nvSpPr>
        <p:spPr/>
        <p:txBody>
          <a:bodyPr/>
          <a:lstStyle/>
          <a:p>
            <a:r>
              <a:rPr lang="fr-FR" dirty="0" smtClean="0"/>
              <a:t>Manifeste Agile  2001</a:t>
            </a:r>
            <a:endParaRPr lang="fr-FR" dirty="0"/>
          </a:p>
        </p:txBody>
      </p:sp>
      <p:pic>
        <p:nvPicPr>
          <p:cNvPr id="6"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11560" y="1052736"/>
            <a:ext cx="1639887"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1969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développement agile </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Au fil des années est apparue une critique des modèles prescriptifs :</a:t>
            </a:r>
          </a:p>
          <a:p>
            <a:pPr lvl="1"/>
            <a:r>
              <a:rPr lang="fr-FR" dirty="0" smtClean="0"/>
              <a:t>Cycle en cascade  (Iso 12207)</a:t>
            </a:r>
          </a:p>
          <a:p>
            <a:pPr lvl="1"/>
            <a:r>
              <a:rPr lang="fr-FR" dirty="0" smtClean="0"/>
              <a:t>Object-</a:t>
            </a:r>
            <a:r>
              <a:rPr lang="fr-FR" dirty="0" err="1" smtClean="0"/>
              <a:t>Oriented</a:t>
            </a:r>
            <a:r>
              <a:rPr lang="fr-FR" dirty="0" smtClean="0"/>
              <a:t> Software </a:t>
            </a:r>
            <a:r>
              <a:rPr lang="fr-FR" dirty="0" err="1" smtClean="0"/>
              <a:t>Process</a:t>
            </a:r>
            <a:r>
              <a:rPr lang="fr-FR" dirty="0" smtClean="0"/>
              <a:t> (OOSP)</a:t>
            </a:r>
          </a:p>
          <a:p>
            <a:pPr lvl="1"/>
            <a:r>
              <a:rPr lang="fr-FR" dirty="0" smtClean="0"/>
              <a:t>Rational </a:t>
            </a:r>
            <a:r>
              <a:rPr lang="fr-FR" dirty="0" err="1" smtClean="0"/>
              <a:t>Unified</a:t>
            </a:r>
            <a:r>
              <a:rPr lang="fr-FR" dirty="0" smtClean="0"/>
              <a:t> </a:t>
            </a:r>
            <a:r>
              <a:rPr lang="fr-FR" dirty="0" err="1" smtClean="0"/>
              <a:t>Process</a:t>
            </a:r>
            <a:r>
              <a:rPr lang="fr-FR" dirty="0" smtClean="0"/>
              <a:t> (RUP)</a:t>
            </a:r>
          </a:p>
          <a:p>
            <a:r>
              <a:rPr lang="fr-FR" dirty="0" smtClean="0"/>
              <a:t>Les critiques :</a:t>
            </a:r>
          </a:p>
          <a:p>
            <a:pPr lvl="1"/>
            <a:r>
              <a:rPr lang="fr-FR" dirty="0" smtClean="0"/>
              <a:t>Le « Chaos Report » du </a:t>
            </a:r>
            <a:r>
              <a:rPr lang="fr-FR" dirty="0" err="1" smtClean="0"/>
              <a:t>Standish</a:t>
            </a:r>
            <a:r>
              <a:rPr lang="fr-FR" dirty="0" smtClean="0"/>
              <a:t> Group, sur le taux d’échec des projets informatiques </a:t>
            </a:r>
          </a:p>
          <a:p>
            <a:pPr lvl="1"/>
            <a:r>
              <a:rPr lang="fr-FR" dirty="0" smtClean="0"/>
              <a:t>Le refus conscient ou inconscient des développeurs d’adopter ces méthodes</a:t>
            </a:r>
          </a:p>
          <a:p>
            <a:pPr lvl="1"/>
            <a:r>
              <a:rPr lang="fr-FR" dirty="0" smtClean="0"/>
              <a:t>Le risque inhérent au « </a:t>
            </a:r>
            <a:r>
              <a:rPr lang="fr-FR" dirty="0" err="1" smtClean="0"/>
              <a:t>Big</a:t>
            </a:r>
            <a:r>
              <a:rPr lang="fr-FR" dirty="0" smtClean="0"/>
              <a:t> Design Up Front » (BDUF) en terme de support du changement et du feedback </a:t>
            </a:r>
          </a:p>
          <a:p>
            <a:pPr lvl="1"/>
            <a:r>
              <a:rPr lang="fr-FR" dirty="0" smtClean="0"/>
              <a:t>Le fait que les méthodes prescriptives mettent en avant des activités n’ayant pas grand-chose à voir avec le développement du logiciel </a:t>
            </a:r>
            <a:endParaRPr lang="fr-FR" dirty="0"/>
          </a:p>
        </p:txBody>
      </p:sp>
      <p:sp>
        <p:nvSpPr>
          <p:cNvPr id="4" name="Espace réservé du numéro de diapositive 3"/>
          <p:cNvSpPr>
            <a:spLocks noGrp="1"/>
          </p:cNvSpPr>
          <p:nvPr>
            <p:ph type="sldNum" sz="quarter" idx="12"/>
          </p:nvPr>
        </p:nvSpPr>
        <p:spPr/>
        <p:txBody>
          <a:bodyPr/>
          <a:lstStyle/>
          <a:p>
            <a:fld id="{4DD8C35F-6CDE-4244-B75B-61DBDA85D7E4}" type="slidenum">
              <a:rPr lang="fr-FR" smtClean="0"/>
              <a:pPr/>
              <a:t>69</a:t>
            </a:fld>
            <a:endParaRPr lang="fr-FR"/>
          </a:p>
        </p:txBody>
      </p:sp>
    </p:spTree>
    <p:extLst>
      <p:ext uri="{BB962C8B-B14F-4D97-AF65-F5344CB8AC3E}">
        <p14:creationId xmlns:p14="http://schemas.microsoft.com/office/powerpoint/2010/main" val="2319199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 développement professionnel</a:t>
            </a:r>
            <a:endParaRPr lang="fr-FR" dirty="0"/>
          </a:p>
        </p:txBody>
      </p:sp>
      <p:sp>
        <p:nvSpPr>
          <p:cNvPr id="5" name="Espace réservé du texte 4"/>
          <p:cNvSpPr>
            <a:spLocks noGrp="1"/>
          </p:cNvSpPr>
          <p:nvPr>
            <p:ph type="body" idx="1"/>
          </p:nvPr>
        </p:nvSpPr>
        <p:spPr/>
        <p:txBody>
          <a:bodyPr/>
          <a:lstStyle/>
          <a:p>
            <a:r>
              <a:rPr lang="fr-FR" dirty="0" smtClean="0"/>
              <a:t>Des tas de gens écrivent des programmes… </a:t>
            </a:r>
            <a:endParaRPr lang="fr-FR" dirty="0"/>
          </a:p>
        </p:txBody>
      </p:sp>
      <p:pic>
        <p:nvPicPr>
          <p:cNvPr id="1026"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27584" y="1124744"/>
            <a:ext cx="2066925"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2917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Origine</a:t>
            </a:r>
            <a:endParaRPr lang="fr-FR" dirty="0"/>
          </a:p>
        </p:txBody>
      </p:sp>
      <p:sp>
        <p:nvSpPr>
          <p:cNvPr id="6" name="Espace réservé du texte 5"/>
          <p:cNvSpPr>
            <a:spLocks noGrp="1"/>
          </p:cNvSpPr>
          <p:nvPr>
            <p:ph idx="1"/>
          </p:nvPr>
        </p:nvSpPr>
        <p:spPr/>
        <p:txBody>
          <a:bodyPr>
            <a:normAutofit lnSpcReduction="10000"/>
          </a:bodyPr>
          <a:lstStyle/>
          <a:p>
            <a:r>
              <a:rPr lang="en-US" dirty="0" smtClean="0"/>
              <a:t>“</a:t>
            </a:r>
            <a:r>
              <a:rPr lang="en-US" i="1" dirty="0" smtClean="0"/>
              <a:t>On February 11-13, 2001, at The Lodge at Snowbird ski resort in the Wasatch mountains of Utah, seventeen people met to talk, ski, relax, and try to find common ground and of course, to eat.</a:t>
            </a:r>
          </a:p>
          <a:p>
            <a:r>
              <a:rPr lang="en-US" i="1" dirty="0" smtClean="0"/>
              <a:t> What emerged was the </a:t>
            </a:r>
            <a:r>
              <a:rPr lang="en-US" i="1" dirty="0" smtClean="0">
                <a:solidFill>
                  <a:srgbClr val="FF0000"/>
                </a:solidFill>
              </a:rPr>
              <a:t>Agile Software Development Manifesto. </a:t>
            </a:r>
          </a:p>
          <a:p>
            <a:r>
              <a:rPr lang="en-US" i="1" dirty="0" smtClean="0"/>
              <a:t>Representatives from Extreme Programming, SCRUM, DSDM, Adaptive Software Development, Crystal, Feature-Driven Development, Pragmatic Programming, and others sympathetic to the need </a:t>
            </a:r>
            <a:r>
              <a:rPr lang="en-US" i="1" dirty="0" smtClean="0">
                <a:solidFill>
                  <a:srgbClr val="FF0000"/>
                </a:solidFill>
              </a:rPr>
              <a:t>for</a:t>
            </a:r>
            <a:r>
              <a:rPr lang="en-US" i="1" dirty="0" smtClean="0">
                <a:solidFill>
                  <a:srgbClr val="FFFF00"/>
                </a:solidFill>
              </a:rPr>
              <a:t> </a:t>
            </a:r>
            <a:r>
              <a:rPr lang="en-US" i="1" dirty="0" smtClean="0">
                <a:solidFill>
                  <a:srgbClr val="FF0000"/>
                </a:solidFill>
              </a:rPr>
              <a:t>an alternative to documentation driven, heavyweight software development processes </a:t>
            </a:r>
            <a:r>
              <a:rPr lang="en-US" i="1" dirty="0" smtClean="0"/>
              <a:t>convened.</a:t>
            </a:r>
            <a:r>
              <a:rPr lang="en-US" dirty="0" smtClean="0"/>
              <a:t>”</a:t>
            </a:r>
          </a:p>
          <a:p>
            <a:r>
              <a:rPr lang="en-US" dirty="0" smtClean="0"/>
              <a:t>(http://agilemanifesto.org/history.html)  </a:t>
            </a:r>
          </a:p>
          <a:p>
            <a:endParaRPr lang="fr-FR" dirty="0"/>
          </a:p>
        </p:txBody>
      </p:sp>
    </p:spTree>
    <p:extLst>
      <p:ext uri="{BB962C8B-B14F-4D97-AF65-F5344CB8AC3E}">
        <p14:creationId xmlns:p14="http://schemas.microsoft.com/office/powerpoint/2010/main" val="4226100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Le manifeste agile</a:t>
            </a:r>
            <a:endParaRPr lang="fr-FR" dirty="0"/>
          </a:p>
        </p:txBody>
      </p:sp>
      <p:pic>
        <p:nvPicPr>
          <p:cNvPr id="2050" name="Picture 2"/>
          <p:cNvPicPr>
            <a:picLocks noChangeAspect="1" noChangeArrowheads="1"/>
          </p:cNvPicPr>
          <p:nvPr/>
        </p:nvPicPr>
        <p:blipFill>
          <a:blip r:embed="rId2" cstate="print"/>
          <a:srcRect t="16449" r="25233" b="11775"/>
          <a:stretch>
            <a:fillRect/>
          </a:stretch>
        </p:blipFill>
        <p:spPr bwMode="auto">
          <a:xfrm>
            <a:off x="285720" y="1571612"/>
            <a:ext cx="8453497" cy="5072098"/>
          </a:xfrm>
          <a:prstGeom prst="rect">
            <a:avLst/>
          </a:prstGeom>
          <a:noFill/>
          <a:ln w="9525">
            <a:noFill/>
            <a:miter lim="800000"/>
            <a:headEnd/>
            <a:tailEnd/>
          </a:ln>
          <a:effectLst/>
        </p:spPr>
      </p:pic>
    </p:spTree>
    <p:extLst>
      <p:ext uri="{BB962C8B-B14F-4D97-AF65-F5344CB8AC3E}">
        <p14:creationId xmlns:p14="http://schemas.microsoft.com/office/powerpoint/2010/main" val="10879478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buts de l’Agilité</a:t>
            </a:r>
            <a:endParaRPr lang="fr-FR" dirty="0"/>
          </a:p>
        </p:txBody>
      </p:sp>
      <p:sp>
        <p:nvSpPr>
          <p:cNvPr id="3" name="Espace réservé du contenu 2"/>
          <p:cNvSpPr>
            <a:spLocks noGrp="1"/>
          </p:cNvSpPr>
          <p:nvPr>
            <p:ph idx="1"/>
          </p:nvPr>
        </p:nvSpPr>
        <p:spPr/>
        <p:txBody>
          <a:bodyPr/>
          <a:lstStyle/>
          <a:p>
            <a:r>
              <a:rPr lang="fr-FR" dirty="0" smtClean="0"/>
              <a:t>Répondre aux changements d’exigences en fournissant une solution solide en un temps raisonnable</a:t>
            </a:r>
          </a:p>
          <a:p>
            <a:r>
              <a:rPr lang="fr-FR" dirty="0" smtClean="0"/>
              <a:t>Améliorer la conception et l’architecture d’un projet sans pour autant impacter massivement son planning</a:t>
            </a:r>
          </a:p>
          <a:p>
            <a:r>
              <a:rPr lang="fr-FR" dirty="0" smtClean="0"/>
              <a:t>Fournir aux clients exactement ce qu’ils attendent en regard des sommes investies</a:t>
            </a:r>
          </a:p>
          <a:p>
            <a:r>
              <a:rPr lang="fr-FR" dirty="0" smtClean="0"/>
              <a:t>Faire tout cela sans « user » l’équipe </a:t>
            </a:r>
            <a:endParaRPr lang="fr-FR" dirty="0"/>
          </a:p>
        </p:txBody>
      </p:sp>
      <p:sp>
        <p:nvSpPr>
          <p:cNvPr id="4" name="Espace réservé du numéro de diapositive 3"/>
          <p:cNvSpPr>
            <a:spLocks noGrp="1"/>
          </p:cNvSpPr>
          <p:nvPr>
            <p:ph type="sldNum" sz="quarter" idx="12"/>
          </p:nvPr>
        </p:nvSpPr>
        <p:spPr/>
        <p:txBody>
          <a:bodyPr/>
          <a:lstStyle/>
          <a:p>
            <a:fld id="{0E3FF822-62B0-48AE-A36A-4626E52F5FA4}" type="slidenum">
              <a:rPr lang="fr-FR" smtClean="0"/>
              <a:pPr/>
              <a:t>72</a:t>
            </a:fld>
            <a:endParaRPr lang="fr-FR"/>
          </a:p>
        </p:txBody>
      </p:sp>
    </p:spTree>
    <p:extLst>
      <p:ext uri="{BB962C8B-B14F-4D97-AF65-F5344CB8AC3E}">
        <p14:creationId xmlns:p14="http://schemas.microsoft.com/office/powerpoint/2010/main" val="31239270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est-ce important ?</a:t>
            </a:r>
            <a:endParaRPr lang="fr-FR" dirty="0"/>
          </a:p>
        </p:txBody>
      </p:sp>
      <p:sp>
        <p:nvSpPr>
          <p:cNvPr id="3" name="Espace réservé du contenu 2"/>
          <p:cNvSpPr>
            <a:spLocks noGrp="1"/>
          </p:cNvSpPr>
          <p:nvPr>
            <p:ph idx="1"/>
          </p:nvPr>
        </p:nvSpPr>
        <p:spPr/>
        <p:txBody>
          <a:bodyPr/>
          <a:lstStyle/>
          <a:p>
            <a:r>
              <a:rPr lang="fr-FR" dirty="0" smtClean="0"/>
              <a:t>L’Agilité s’attaque aux principales raisons qui ont causé, depuis des années, l’échec des projets </a:t>
            </a:r>
          </a:p>
          <a:p>
            <a:r>
              <a:rPr lang="fr-FR" dirty="0" smtClean="0"/>
              <a:t>Le rapport CHAOS, du </a:t>
            </a:r>
            <a:r>
              <a:rPr lang="fr-FR" dirty="0" err="1" smtClean="0"/>
              <a:t>Standish</a:t>
            </a:r>
            <a:r>
              <a:rPr lang="fr-FR" dirty="0" smtClean="0"/>
              <a:t> Group, a montré que : </a:t>
            </a:r>
          </a:p>
          <a:p>
            <a:pPr lvl="1"/>
            <a:r>
              <a:rPr lang="fr-FR" dirty="0" smtClean="0"/>
              <a:t>La raison principale de l’échec d’un projet était le « Manque d’input de la part des utilisateurs »</a:t>
            </a:r>
          </a:p>
          <a:p>
            <a:pPr lvl="1"/>
            <a:r>
              <a:rPr lang="fr-FR" dirty="0" smtClean="0"/>
              <a:t>Les chances de succès étaient considérablement augmentées si : « Le client était impliqué »</a:t>
            </a:r>
          </a:p>
          <a:p>
            <a:pPr lvl="1"/>
            <a:r>
              <a:rPr lang="fr-FR" dirty="0" smtClean="0"/>
              <a:t>Une autre raison d’échec était le syndrome du « Gros projet monolithique »  (effet tunnel)</a:t>
            </a:r>
            <a:endParaRPr lang="fr-FR" dirty="0"/>
          </a:p>
        </p:txBody>
      </p:sp>
      <p:sp>
        <p:nvSpPr>
          <p:cNvPr id="4" name="Espace réservé du numéro de diapositive 3"/>
          <p:cNvSpPr>
            <a:spLocks noGrp="1"/>
          </p:cNvSpPr>
          <p:nvPr>
            <p:ph type="sldNum" sz="quarter" idx="12"/>
          </p:nvPr>
        </p:nvSpPr>
        <p:spPr/>
        <p:txBody>
          <a:bodyPr/>
          <a:lstStyle/>
          <a:p>
            <a:fld id="{0E3FF822-62B0-48AE-A36A-4626E52F5FA4}" type="slidenum">
              <a:rPr lang="fr-FR" smtClean="0"/>
              <a:pPr/>
              <a:t>73</a:t>
            </a:fld>
            <a:endParaRPr lang="fr-FR"/>
          </a:p>
        </p:txBody>
      </p:sp>
    </p:spTree>
    <p:extLst>
      <p:ext uri="{BB962C8B-B14F-4D97-AF65-F5344CB8AC3E}">
        <p14:creationId xmlns:p14="http://schemas.microsoft.com/office/powerpoint/2010/main" val="18431697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l’Agilité agit</a:t>
            </a:r>
            <a:endParaRPr lang="fr-FR" dirty="0"/>
          </a:p>
        </p:txBody>
      </p:sp>
      <p:sp>
        <p:nvSpPr>
          <p:cNvPr id="3" name="Espace réservé du contenu 2"/>
          <p:cNvSpPr>
            <a:spLocks noGrp="1"/>
          </p:cNvSpPr>
          <p:nvPr>
            <p:ph idx="1"/>
          </p:nvPr>
        </p:nvSpPr>
        <p:spPr>
          <a:xfrm>
            <a:off x="457200" y="1600200"/>
            <a:ext cx="8363272" cy="4876800"/>
          </a:xfrm>
        </p:spPr>
        <p:txBody>
          <a:bodyPr/>
          <a:lstStyle/>
          <a:p>
            <a:r>
              <a:rPr lang="fr-FR" dirty="0" smtClean="0"/>
              <a:t>En montrant vite quelque chose au client</a:t>
            </a:r>
          </a:p>
          <a:p>
            <a:r>
              <a:rPr lang="fr-FR" dirty="0" smtClean="0"/>
              <a:t>En encourageant la communication entre toutes les parties prenantes du projet</a:t>
            </a:r>
          </a:p>
          <a:p>
            <a:r>
              <a:rPr lang="fr-FR" dirty="0" smtClean="0"/>
              <a:t>En reconnaissant que les spécifications peuvent changer : beaucoup et souvent </a:t>
            </a:r>
          </a:p>
          <a:p>
            <a:r>
              <a:rPr lang="fr-FR" dirty="0" smtClean="0"/>
              <a:t>En acceptant que même la conception peut changer </a:t>
            </a:r>
            <a:endParaRPr lang="fr-FR" dirty="0"/>
          </a:p>
        </p:txBody>
      </p:sp>
      <p:sp>
        <p:nvSpPr>
          <p:cNvPr id="4" name="Espace réservé du numéro de diapositive 3"/>
          <p:cNvSpPr>
            <a:spLocks noGrp="1"/>
          </p:cNvSpPr>
          <p:nvPr>
            <p:ph type="sldNum" sz="quarter" idx="12"/>
          </p:nvPr>
        </p:nvSpPr>
        <p:spPr/>
        <p:txBody>
          <a:bodyPr/>
          <a:lstStyle/>
          <a:p>
            <a:fld id="{0E3FF822-62B0-48AE-A36A-4626E52F5FA4}" type="slidenum">
              <a:rPr lang="fr-FR" smtClean="0"/>
              <a:pPr/>
              <a:t>74</a:t>
            </a:fld>
            <a:endParaRPr lang="fr-FR"/>
          </a:p>
        </p:txBody>
      </p:sp>
    </p:spTree>
    <p:extLst>
      <p:ext uri="{BB962C8B-B14F-4D97-AF65-F5344CB8AC3E}">
        <p14:creationId xmlns:p14="http://schemas.microsoft.com/office/powerpoint/2010/main" val="17884526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Qu’est-ce qui rend un projet Agile </a:t>
            </a:r>
            <a:r>
              <a:rPr lang="fr-FR" dirty="0"/>
              <a:t>?</a:t>
            </a:r>
          </a:p>
        </p:txBody>
      </p:sp>
      <p:sp>
        <p:nvSpPr>
          <p:cNvPr id="3" name="Espace réservé du contenu 2"/>
          <p:cNvSpPr>
            <a:spLocks noGrp="1"/>
          </p:cNvSpPr>
          <p:nvPr>
            <p:ph idx="1"/>
          </p:nvPr>
        </p:nvSpPr>
        <p:spPr>
          <a:xfrm>
            <a:off x="457200" y="1600200"/>
            <a:ext cx="8363272" cy="4876800"/>
          </a:xfrm>
        </p:spPr>
        <p:txBody>
          <a:bodyPr>
            <a:normAutofit fontScale="77500" lnSpcReduction="20000"/>
          </a:bodyPr>
          <a:lstStyle/>
          <a:p>
            <a:pPr marL="514350" indent="-514350">
              <a:buFont typeface="+mj-lt"/>
              <a:buAutoNum type="arabicPeriod"/>
            </a:pPr>
            <a:r>
              <a:rPr lang="fr-FR" dirty="0" smtClean="0"/>
              <a:t>Le processus est « </a:t>
            </a:r>
            <a:r>
              <a:rPr lang="fr-FR" dirty="0" smtClean="0">
                <a:solidFill>
                  <a:srgbClr val="FF0000"/>
                </a:solidFill>
              </a:rPr>
              <a:t>réglable</a:t>
            </a:r>
            <a:r>
              <a:rPr lang="fr-FR" dirty="0" smtClean="0"/>
              <a:t> » tout au long du projet</a:t>
            </a:r>
          </a:p>
          <a:p>
            <a:pPr marL="514350" indent="-514350">
              <a:buFont typeface="+mj-lt"/>
              <a:buAutoNum type="arabicPeriod"/>
            </a:pPr>
            <a:r>
              <a:rPr lang="fr-FR" dirty="0" smtClean="0"/>
              <a:t>Le « cérémonial » est maintenu à son </a:t>
            </a:r>
            <a:r>
              <a:rPr lang="fr-FR" dirty="0" smtClean="0">
                <a:solidFill>
                  <a:srgbClr val="FF0000"/>
                </a:solidFill>
              </a:rPr>
              <a:t>niveau le plus bas </a:t>
            </a:r>
          </a:p>
          <a:p>
            <a:pPr marL="514350" indent="-514350">
              <a:buFont typeface="+mj-lt"/>
              <a:buAutoNum type="arabicPeriod"/>
            </a:pPr>
            <a:r>
              <a:rPr lang="fr-FR" dirty="0" smtClean="0"/>
              <a:t>En améliorant l’agilité par une </a:t>
            </a:r>
            <a:r>
              <a:rPr lang="fr-FR" dirty="0" smtClean="0">
                <a:solidFill>
                  <a:srgbClr val="FF0000"/>
                </a:solidFill>
              </a:rPr>
              <a:t>bonne conception</a:t>
            </a:r>
          </a:p>
          <a:p>
            <a:pPr marL="777240" lvl="1" indent="-457200"/>
            <a:r>
              <a:rPr lang="fr-FR" dirty="0" err="1" smtClean="0"/>
              <a:t>Refactoring</a:t>
            </a:r>
            <a:r>
              <a:rPr lang="fr-FR" dirty="0" smtClean="0"/>
              <a:t>, </a:t>
            </a:r>
            <a:r>
              <a:rPr lang="fr-FR" dirty="0" err="1" smtClean="0"/>
              <a:t>Defensive</a:t>
            </a:r>
            <a:r>
              <a:rPr lang="fr-FR" dirty="0" smtClean="0"/>
              <a:t> </a:t>
            </a:r>
            <a:r>
              <a:rPr lang="fr-FR" dirty="0" err="1" smtClean="0"/>
              <a:t>Programming</a:t>
            </a:r>
            <a:endParaRPr lang="fr-FR" dirty="0" smtClean="0"/>
          </a:p>
          <a:p>
            <a:pPr marL="514350" indent="-514350">
              <a:buFont typeface="+mj-lt"/>
              <a:buAutoNum type="arabicPeriod"/>
            </a:pPr>
            <a:r>
              <a:rPr lang="fr-FR" dirty="0" smtClean="0"/>
              <a:t>Une </a:t>
            </a:r>
            <a:r>
              <a:rPr lang="fr-FR" dirty="0" smtClean="0">
                <a:solidFill>
                  <a:srgbClr val="FF0000"/>
                </a:solidFill>
              </a:rPr>
              <a:t>communication</a:t>
            </a:r>
            <a:r>
              <a:rPr lang="fr-FR" dirty="0" smtClean="0"/>
              <a:t> améliorée et un travail en équipe</a:t>
            </a:r>
          </a:p>
          <a:p>
            <a:pPr marL="514350" indent="-514350">
              <a:buFont typeface="+mj-lt"/>
              <a:buAutoNum type="arabicPeriod"/>
            </a:pPr>
            <a:r>
              <a:rPr lang="fr-FR" dirty="0" smtClean="0"/>
              <a:t>La </a:t>
            </a:r>
            <a:r>
              <a:rPr lang="fr-FR" dirty="0" smtClean="0">
                <a:solidFill>
                  <a:srgbClr val="FF0000"/>
                </a:solidFill>
              </a:rPr>
              <a:t>réduction</a:t>
            </a:r>
            <a:r>
              <a:rPr lang="fr-FR" dirty="0" smtClean="0"/>
              <a:t> de l’exposition aux forces de changement</a:t>
            </a:r>
          </a:p>
          <a:p>
            <a:pPr marL="777240" lvl="1" indent="-457200"/>
            <a:r>
              <a:rPr lang="fr-FR" dirty="0" smtClean="0"/>
              <a:t>Itérations courtes</a:t>
            </a:r>
          </a:p>
          <a:p>
            <a:pPr marL="514350" indent="-514350">
              <a:buFont typeface="+mj-lt"/>
              <a:buAutoNum type="arabicPeriod" startAt="6"/>
            </a:pPr>
            <a:r>
              <a:rPr lang="fr-FR" dirty="0"/>
              <a:t>Mesurer la </a:t>
            </a:r>
            <a:r>
              <a:rPr lang="fr-FR" dirty="0">
                <a:solidFill>
                  <a:srgbClr val="FF0000"/>
                </a:solidFill>
              </a:rPr>
              <a:t>progression</a:t>
            </a:r>
            <a:r>
              <a:rPr lang="fr-FR" dirty="0"/>
              <a:t> à l’aide du logiciel opérationnel</a:t>
            </a:r>
          </a:p>
          <a:p>
            <a:pPr marL="777240" lvl="1" indent="-457200"/>
            <a:r>
              <a:rPr lang="fr-FR" dirty="0" err="1"/>
              <a:t>Working</a:t>
            </a:r>
            <a:r>
              <a:rPr lang="fr-FR" dirty="0"/>
              <a:t> software ≠ </a:t>
            </a:r>
            <a:r>
              <a:rPr lang="fr-FR" dirty="0" err="1"/>
              <a:t>doesn’t</a:t>
            </a:r>
            <a:r>
              <a:rPr lang="fr-FR" dirty="0"/>
              <a:t> crash !</a:t>
            </a:r>
          </a:p>
          <a:p>
            <a:pPr marL="514350" indent="-514350">
              <a:buFont typeface="+mj-lt"/>
              <a:buAutoNum type="arabicPeriod" startAt="6"/>
            </a:pPr>
            <a:r>
              <a:rPr lang="fr-FR" dirty="0">
                <a:solidFill>
                  <a:srgbClr val="FF0000"/>
                </a:solidFill>
              </a:rPr>
              <a:t>Gérer</a:t>
            </a:r>
            <a:r>
              <a:rPr lang="fr-FR" dirty="0"/>
              <a:t> le projet de façon agile</a:t>
            </a:r>
          </a:p>
          <a:p>
            <a:pPr marL="777240" lvl="1" indent="-457200"/>
            <a:r>
              <a:rPr lang="fr-FR" dirty="0"/>
              <a:t>Importance des ressources humaines et de communication : en fait rien de neuf !</a:t>
            </a:r>
          </a:p>
          <a:p>
            <a:pPr marL="514350" indent="-514350">
              <a:buFont typeface="+mj-lt"/>
              <a:buAutoNum type="arabicPeriod" startAt="6"/>
            </a:pPr>
            <a:r>
              <a:rPr lang="fr-FR" dirty="0">
                <a:solidFill>
                  <a:srgbClr val="FF0000"/>
                </a:solidFill>
              </a:rPr>
              <a:t>Planifier</a:t>
            </a:r>
            <a:r>
              <a:rPr lang="fr-FR" dirty="0"/>
              <a:t> de façon agile</a:t>
            </a:r>
          </a:p>
          <a:p>
            <a:pPr marL="777240" lvl="1" indent="-457200"/>
            <a:r>
              <a:rPr lang="fr-FR" dirty="0"/>
              <a:t>Une contradiction ? Planning adaptatif, Planifier l’Agilité</a:t>
            </a:r>
          </a:p>
          <a:p>
            <a:pPr marL="514350" indent="-514350">
              <a:buFont typeface="+mj-lt"/>
              <a:buAutoNum type="arabicPeriod" startAt="6"/>
            </a:pPr>
            <a:r>
              <a:rPr lang="fr-FR" dirty="0"/>
              <a:t>Gérer le </a:t>
            </a:r>
            <a:r>
              <a:rPr lang="fr-FR" dirty="0">
                <a:solidFill>
                  <a:srgbClr val="FF0000"/>
                </a:solidFill>
              </a:rPr>
              <a:t>changement</a:t>
            </a:r>
          </a:p>
          <a:p>
            <a:pPr marL="777240" lvl="1" indent="-457200"/>
            <a:r>
              <a:rPr lang="fr-FR" dirty="0" err="1"/>
              <a:t>Embrace</a:t>
            </a:r>
            <a:r>
              <a:rPr lang="fr-FR" dirty="0"/>
              <a:t> change !</a:t>
            </a:r>
          </a:p>
          <a:p>
            <a:pPr marL="514350" indent="-514350">
              <a:buFont typeface="+mj-lt"/>
              <a:buAutoNum type="arabicPeriod" startAt="6"/>
            </a:pPr>
            <a:r>
              <a:rPr lang="fr-FR" dirty="0">
                <a:solidFill>
                  <a:srgbClr val="FF0000"/>
                </a:solidFill>
              </a:rPr>
              <a:t>Fournir</a:t>
            </a:r>
            <a:r>
              <a:rPr lang="fr-FR" dirty="0"/>
              <a:t> ce que le Client veut à la fin du projet</a:t>
            </a:r>
          </a:p>
          <a:p>
            <a:pPr marL="777240" lvl="1" indent="-457200"/>
            <a:r>
              <a:rPr lang="fr-FR" dirty="0"/>
              <a:t>Et pas ce qu’il pensait vouloir au début !</a:t>
            </a:r>
          </a:p>
          <a:p>
            <a:pPr marL="502920" indent="-457200"/>
            <a:endParaRPr lang="fr-FR" dirty="0"/>
          </a:p>
        </p:txBody>
      </p:sp>
      <p:sp>
        <p:nvSpPr>
          <p:cNvPr id="4" name="Espace réservé du numéro de diapositive 3"/>
          <p:cNvSpPr>
            <a:spLocks noGrp="1"/>
          </p:cNvSpPr>
          <p:nvPr>
            <p:ph type="sldNum" sz="quarter" idx="12"/>
          </p:nvPr>
        </p:nvSpPr>
        <p:spPr/>
        <p:txBody>
          <a:bodyPr/>
          <a:lstStyle/>
          <a:p>
            <a:fld id="{0E3FF822-62B0-48AE-A36A-4626E52F5FA4}" type="slidenum">
              <a:rPr lang="fr-FR" smtClean="0"/>
              <a:pPr/>
              <a:t>75</a:t>
            </a:fld>
            <a:endParaRPr lang="fr-FR"/>
          </a:p>
        </p:txBody>
      </p:sp>
    </p:spTree>
    <p:extLst>
      <p:ext uri="{BB962C8B-B14F-4D97-AF65-F5344CB8AC3E}">
        <p14:creationId xmlns:p14="http://schemas.microsoft.com/office/powerpoint/2010/main" val="15034193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méthodologies Agiles</a:t>
            </a:r>
            <a:endParaRPr lang="fr-FR" dirty="0"/>
          </a:p>
        </p:txBody>
      </p:sp>
      <p:sp>
        <p:nvSpPr>
          <p:cNvPr id="3" name="Espace réservé du contenu 2"/>
          <p:cNvSpPr>
            <a:spLocks noGrp="1"/>
          </p:cNvSpPr>
          <p:nvPr>
            <p:ph idx="1"/>
          </p:nvPr>
        </p:nvSpPr>
        <p:spPr/>
        <p:txBody>
          <a:bodyPr>
            <a:normAutofit/>
          </a:bodyPr>
          <a:lstStyle/>
          <a:p>
            <a:r>
              <a:rPr lang="fr-FR" dirty="0" err="1" smtClean="0"/>
              <a:t>Extreme</a:t>
            </a:r>
            <a:r>
              <a:rPr lang="fr-FR" dirty="0" smtClean="0"/>
              <a:t> </a:t>
            </a:r>
            <a:r>
              <a:rPr lang="fr-FR" dirty="0" err="1" smtClean="0"/>
              <a:t>programming</a:t>
            </a:r>
            <a:r>
              <a:rPr lang="fr-FR" dirty="0" smtClean="0"/>
              <a:t> (XP)</a:t>
            </a:r>
          </a:p>
          <a:p>
            <a:r>
              <a:rPr lang="fr-FR" dirty="0" smtClean="0"/>
              <a:t>Test-</a:t>
            </a:r>
            <a:r>
              <a:rPr lang="fr-FR" dirty="0" err="1" smtClean="0"/>
              <a:t>Driven</a:t>
            </a:r>
            <a:r>
              <a:rPr lang="fr-FR" dirty="0" smtClean="0"/>
              <a:t> </a:t>
            </a:r>
            <a:r>
              <a:rPr lang="fr-FR" dirty="0" err="1" smtClean="0"/>
              <a:t>Development</a:t>
            </a:r>
            <a:r>
              <a:rPr lang="fr-FR" dirty="0" smtClean="0"/>
              <a:t> (TDD)</a:t>
            </a:r>
          </a:p>
          <a:p>
            <a:r>
              <a:rPr lang="fr-FR" dirty="0" smtClean="0"/>
              <a:t>Agile </a:t>
            </a:r>
            <a:r>
              <a:rPr lang="fr-FR" dirty="0" err="1" smtClean="0"/>
              <a:t>Modeling</a:t>
            </a:r>
            <a:r>
              <a:rPr lang="fr-FR" dirty="0" smtClean="0"/>
              <a:t> (AM)</a:t>
            </a:r>
          </a:p>
          <a:p>
            <a:r>
              <a:rPr lang="fr-FR" dirty="0" smtClean="0"/>
              <a:t>Agile </a:t>
            </a:r>
            <a:r>
              <a:rPr lang="fr-FR" dirty="0" err="1" smtClean="0"/>
              <a:t>Database</a:t>
            </a:r>
            <a:r>
              <a:rPr lang="fr-FR" dirty="0" smtClean="0"/>
              <a:t> Techniques (AD)</a:t>
            </a:r>
          </a:p>
          <a:p>
            <a:r>
              <a:rPr lang="fr-FR" dirty="0" smtClean="0"/>
              <a:t>Adaptative Software </a:t>
            </a:r>
            <a:r>
              <a:rPr lang="fr-FR" dirty="0" err="1" smtClean="0"/>
              <a:t>Development</a:t>
            </a:r>
            <a:r>
              <a:rPr lang="fr-FR" dirty="0" smtClean="0"/>
              <a:t> (ASD)</a:t>
            </a:r>
          </a:p>
          <a:p>
            <a:r>
              <a:rPr lang="fr-FR" dirty="0" smtClean="0"/>
              <a:t>Crystal </a:t>
            </a:r>
            <a:r>
              <a:rPr lang="fr-FR" dirty="0" err="1" smtClean="0"/>
              <a:t>methodologies</a:t>
            </a:r>
            <a:endParaRPr lang="fr-FR" dirty="0" smtClean="0"/>
          </a:p>
          <a:p>
            <a:r>
              <a:rPr lang="fr-FR" dirty="0" err="1" smtClean="0"/>
              <a:t>Feature</a:t>
            </a:r>
            <a:r>
              <a:rPr lang="fr-FR" dirty="0" smtClean="0"/>
              <a:t>-</a:t>
            </a:r>
            <a:r>
              <a:rPr lang="fr-FR" dirty="0" err="1" smtClean="0"/>
              <a:t>Driven</a:t>
            </a:r>
            <a:r>
              <a:rPr lang="fr-FR" dirty="0" smtClean="0"/>
              <a:t> </a:t>
            </a:r>
            <a:r>
              <a:rPr lang="fr-FR" dirty="0" err="1" smtClean="0"/>
              <a:t>Development</a:t>
            </a:r>
            <a:r>
              <a:rPr lang="fr-FR" dirty="0" smtClean="0"/>
              <a:t> (FDD)</a:t>
            </a:r>
          </a:p>
          <a:p>
            <a:r>
              <a:rPr lang="fr-FR" dirty="0" err="1" smtClean="0"/>
              <a:t>Dynamic</a:t>
            </a:r>
            <a:r>
              <a:rPr lang="fr-FR" dirty="0" smtClean="0"/>
              <a:t> Systems </a:t>
            </a:r>
            <a:r>
              <a:rPr lang="fr-FR" dirty="0" err="1" smtClean="0"/>
              <a:t>Development</a:t>
            </a:r>
            <a:r>
              <a:rPr lang="fr-FR" dirty="0" smtClean="0"/>
              <a:t> </a:t>
            </a:r>
            <a:r>
              <a:rPr lang="fr-FR" dirty="0" err="1" smtClean="0"/>
              <a:t>Method</a:t>
            </a:r>
            <a:r>
              <a:rPr lang="fr-FR" dirty="0" smtClean="0"/>
              <a:t> (DSDM)</a:t>
            </a:r>
          </a:p>
          <a:p>
            <a:r>
              <a:rPr lang="fr-FR" dirty="0" err="1" smtClean="0"/>
              <a:t>Scrum</a:t>
            </a:r>
            <a:endParaRPr lang="fr-FR" dirty="0"/>
          </a:p>
        </p:txBody>
      </p:sp>
      <p:sp>
        <p:nvSpPr>
          <p:cNvPr id="4" name="Espace réservé du numéro de diapositive 3"/>
          <p:cNvSpPr>
            <a:spLocks noGrp="1"/>
          </p:cNvSpPr>
          <p:nvPr>
            <p:ph type="sldNum" sz="quarter" idx="12"/>
          </p:nvPr>
        </p:nvSpPr>
        <p:spPr/>
        <p:txBody>
          <a:bodyPr/>
          <a:lstStyle/>
          <a:p>
            <a:fld id="{0E3FF822-62B0-48AE-A36A-4626E52F5FA4}" type="slidenum">
              <a:rPr lang="fr-FR" smtClean="0"/>
              <a:pPr/>
              <a:t>76</a:t>
            </a:fld>
            <a:endParaRPr lang="fr-FR"/>
          </a:p>
        </p:txBody>
      </p:sp>
    </p:spTree>
    <p:extLst>
      <p:ext uri="{BB962C8B-B14F-4D97-AF65-F5344CB8AC3E}">
        <p14:creationId xmlns:p14="http://schemas.microsoft.com/office/powerpoint/2010/main" val="13453672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méthodologies</a:t>
            </a:r>
            <a:endParaRPr lang="fr-FR" dirty="0"/>
          </a:p>
        </p:txBody>
      </p:sp>
      <p:sp>
        <p:nvSpPr>
          <p:cNvPr id="3" name="Espace réservé du contenu 2"/>
          <p:cNvSpPr>
            <a:spLocks noGrp="1"/>
          </p:cNvSpPr>
          <p:nvPr>
            <p:ph idx="1"/>
          </p:nvPr>
        </p:nvSpPr>
        <p:spPr/>
        <p:txBody>
          <a:bodyPr>
            <a:normAutofit/>
          </a:bodyPr>
          <a:lstStyle/>
          <a:p>
            <a:r>
              <a:rPr lang="fr-FR" dirty="0" smtClean="0"/>
              <a:t>Certaines concernent plus particulièrement le développement logiciel :</a:t>
            </a:r>
          </a:p>
          <a:p>
            <a:pPr lvl="1"/>
            <a:r>
              <a:rPr lang="fr-FR" b="1" dirty="0" smtClean="0">
                <a:solidFill>
                  <a:srgbClr val="FF0000"/>
                </a:solidFill>
              </a:rPr>
              <a:t>XP : Bonnes pratiques de développement </a:t>
            </a:r>
          </a:p>
          <a:p>
            <a:r>
              <a:rPr lang="fr-FR" dirty="0" smtClean="0"/>
              <a:t>Certaines viennent en complément, sur des points particuliers :</a:t>
            </a:r>
          </a:p>
          <a:p>
            <a:pPr lvl="1"/>
            <a:r>
              <a:rPr lang="fr-FR" dirty="0" smtClean="0"/>
              <a:t>AM : Modélisation</a:t>
            </a:r>
          </a:p>
          <a:p>
            <a:pPr lvl="1"/>
            <a:r>
              <a:rPr lang="fr-FR" dirty="0" smtClean="0"/>
              <a:t>AD : Bases de Données</a:t>
            </a:r>
          </a:p>
          <a:p>
            <a:r>
              <a:rPr lang="fr-FR" dirty="0" smtClean="0"/>
              <a:t>Une seule se présente ouvertement comme une méthodologie de gestion de projet </a:t>
            </a:r>
          </a:p>
          <a:p>
            <a:pPr lvl="1"/>
            <a:r>
              <a:rPr lang="fr-FR" b="1" dirty="0" err="1" smtClean="0">
                <a:solidFill>
                  <a:srgbClr val="FF0000"/>
                </a:solidFill>
              </a:rPr>
              <a:t>Scrum</a:t>
            </a:r>
            <a:r>
              <a:rPr lang="fr-FR" b="1" dirty="0" smtClean="0">
                <a:solidFill>
                  <a:srgbClr val="FF0000"/>
                </a:solidFill>
              </a:rPr>
              <a:t> : Gestion de projet agile </a:t>
            </a:r>
          </a:p>
        </p:txBody>
      </p:sp>
      <p:sp>
        <p:nvSpPr>
          <p:cNvPr id="4" name="Espace réservé du numéro de diapositive 3"/>
          <p:cNvSpPr>
            <a:spLocks noGrp="1"/>
          </p:cNvSpPr>
          <p:nvPr>
            <p:ph type="sldNum" sz="quarter" idx="12"/>
          </p:nvPr>
        </p:nvSpPr>
        <p:spPr/>
        <p:txBody>
          <a:bodyPr/>
          <a:lstStyle/>
          <a:p>
            <a:fld id="{0E3FF822-62B0-48AE-A36A-4626E52F5FA4}" type="slidenum">
              <a:rPr lang="fr-FR" smtClean="0"/>
              <a:pPr/>
              <a:t>77</a:t>
            </a:fld>
            <a:endParaRPr lang="fr-FR"/>
          </a:p>
        </p:txBody>
      </p:sp>
    </p:spTree>
    <p:extLst>
      <p:ext uri="{BB962C8B-B14F-4D97-AF65-F5344CB8AC3E}">
        <p14:creationId xmlns:p14="http://schemas.microsoft.com/office/powerpoint/2010/main" val="4156390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fr-FR"/>
              <a:t>Les pratiques de l’XP</a:t>
            </a:r>
          </a:p>
        </p:txBody>
      </p:sp>
      <p:sp>
        <p:nvSpPr>
          <p:cNvPr id="120835" name="Rectangle 3"/>
          <p:cNvSpPr>
            <a:spLocks noGrp="1" noChangeArrowheads="1"/>
          </p:cNvSpPr>
          <p:nvPr>
            <p:ph sz="half" idx="1"/>
          </p:nvPr>
        </p:nvSpPr>
        <p:spPr>
          <a:xfrm>
            <a:off x="4211960" y="1556792"/>
            <a:ext cx="4182224" cy="5085184"/>
          </a:xfrm>
        </p:spPr>
        <p:txBody>
          <a:bodyPr>
            <a:noAutofit/>
          </a:bodyPr>
          <a:lstStyle/>
          <a:p>
            <a:pPr marL="381000" indent="-381000">
              <a:lnSpc>
                <a:spcPct val="80000"/>
              </a:lnSpc>
              <a:buFont typeface="Wingdings" pitchFamily="2" charset="2"/>
              <a:buAutoNum type="arabicPeriod"/>
            </a:pPr>
            <a:r>
              <a:rPr lang="fr-FR" sz="2400" dirty="0"/>
              <a:t>Customer Team </a:t>
            </a:r>
            <a:r>
              <a:rPr lang="fr-FR" sz="2400" dirty="0" err="1"/>
              <a:t>Member</a:t>
            </a:r>
            <a:endParaRPr lang="fr-FR" sz="2400" dirty="0"/>
          </a:p>
          <a:p>
            <a:pPr marL="381000" indent="-381000">
              <a:lnSpc>
                <a:spcPct val="80000"/>
              </a:lnSpc>
              <a:buFont typeface="Wingdings" pitchFamily="2" charset="2"/>
              <a:buAutoNum type="arabicPeriod"/>
            </a:pPr>
            <a:r>
              <a:rPr lang="fr-FR" sz="2400" dirty="0"/>
              <a:t>User Stories</a:t>
            </a:r>
          </a:p>
          <a:p>
            <a:pPr marL="381000" indent="-381000">
              <a:lnSpc>
                <a:spcPct val="80000"/>
              </a:lnSpc>
              <a:buFont typeface="Wingdings" pitchFamily="2" charset="2"/>
              <a:buAutoNum type="arabicPeriod"/>
            </a:pPr>
            <a:r>
              <a:rPr lang="fr-FR" sz="2400" dirty="0"/>
              <a:t>Short Cycles</a:t>
            </a:r>
          </a:p>
          <a:p>
            <a:pPr marL="381000" indent="-381000">
              <a:lnSpc>
                <a:spcPct val="80000"/>
              </a:lnSpc>
              <a:buFont typeface="Wingdings" pitchFamily="2" charset="2"/>
              <a:buAutoNum type="arabicPeriod"/>
            </a:pPr>
            <a:r>
              <a:rPr lang="fr-FR" sz="2400" dirty="0" err="1"/>
              <a:t>Acceptance</a:t>
            </a:r>
            <a:r>
              <a:rPr lang="fr-FR" sz="2400" dirty="0"/>
              <a:t> Tests</a:t>
            </a:r>
          </a:p>
          <a:p>
            <a:pPr marL="381000" indent="-381000">
              <a:lnSpc>
                <a:spcPct val="80000"/>
              </a:lnSpc>
              <a:buFont typeface="Wingdings" pitchFamily="2" charset="2"/>
              <a:buAutoNum type="arabicPeriod"/>
            </a:pPr>
            <a:r>
              <a:rPr lang="fr-FR" sz="2400" dirty="0"/>
              <a:t>Pair </a:t>
            </a:r>
            <a:r>
              <a:rPr lang="fr-FR" sz="2400" dirty="0" err="1"/>
              <a:t>Programming</a:t>
            </a:r>
            <a:endParaRPr lang="fr-FR" sz="2400" dirty="0"/>
          </a:p>
          <a:p>
            <a:pPr marL="381000" indent="-381000">
              <a:lnSpc>
                <a:spcPct val="80000"/>
              </a:lnSpc>
              <a:buFont typeface="Wingdings" pitchFamily="2" charset="2"/>
              <a:buAutoNum type="arabicPeriod"/>
            </a:pPr>
            <a:r>
              <a:rPr lang="fr-FR" sz="2400" dirty="0"/>
              <a:t>Test-</a:t>
            </a:r>
            <a:r>
              <a:rPr lang="fr-FR" sz="2400" dirty="0" err="1"/>
              <a:t>Driven</a:t>
            </a:r>
            <a:r>
              <a:rPr lang="fr-FR" sz="2400" dirty="0"/>
              <a:t> </a:t>
            </a:r>
            <a:r>
              <a:rPr lang="fr-FR" sz="2400" dirty="0" err="1"/>
              <a:t>Development</a:t>
            </a:r>
            <a:endParaRPr lang="fr-FR" sz="2400" dirty="0"/>
          </a:p>
          <a:p>
            <a:pPr marL="381000" indent="-381000">
              <a:lnSpc>
                <a:spcPct val="80000"/>
              </a:lnSpc>
              <a:buFont typeface="Wingdings" pitchFamily="2" charset="2"/>
              <a:buAutoNum type="arabicPeriod"/>
            </a:pPr>
            <a:r>
              <a:rPr lang="fr-FR" sz="2400" dirty="0"/>
              <a:t>Collective </a:t>
            </a:r>
            <a:r>
              <a:rPr lang="fr-FR" sz="2400" dirty="0" err="1"/>
              <a:t>Ownership</a:t>
            </a:r>
            <a:endParaRPr lang="fr-FR" sz="2400" dirty="0"/>
          </a:p>
          <a:p>
            <a:pPr marL="381000" indent="-381000">
              <a:lnSpc>
                <a:spcPct val="80000"/>
              </a:lnSpc>
              <a:buFont typeface="Wingdings" pitchFamily="2" charset="2"/>
              <a:buAutoNum type="arabicPeriod"/>
            </a:pPr>
            <a:r>
              <a:rPr lang="fr-FR" sz="2400" dirty="0" err="1"/>
              <a:t>Continuous</a:t>
            </a:r>
            <a:r>
              <a:rPr lang="fr-FR" sz="2400" dirty="0"/>
              <a:t> </a:t>
            </a:r>
            <a:r>
              <a:rPr lang="fr-FR" sz="2400" dirty="0" err="1"/>
              <a:t>integration</a:t>
            </a:r>
            <a:endParaRPr lang="fr-FR" sz="2400" dirty="0"/>
          </a:p>
          <a:p>
            <a:pPr marL="381000" indent="-381000">
              <a:lnSpc>
                <a:spcPct val="80000"/>
              </a:lnSpc>
              <a:buFont typeface="Wingdings" pitchFamily="2" charset="2"/>
              <a:buAutoNum type="arabicPeriod"/>
            </a:pPr>
            <a:r>
              <a:rPr lang="fr-FR" sz="2400" dirty="0" err="1"/>
              <a:t>Sustainable</a:t>
            </a:r>
            <a:r>
              <a:rPr lang="fr-FR" sz="2400" dirty="0"/>
              <a:t> Pace</a:t>
            </a:r>
          </a:p>
          <a:p>
            <a:pPr marL="381000" indent="-381000">
              <a:lnSpc>
                <a:spcPct val="80000"/>
              </a:lnSpc>
              <a:buFont typeface="Wingdings" pitchFamily="2" charset="2"/>
              <a:buAutoNum type="arabicPeriod"/>
            </a:pPr>
            <a:r>
              <a:rPr lang="fr-FR" sz="2400" dirty="0"/>
              <a:t>Open </a:t>
            </a:r>
            <a:r>
              <a:rPr lang="fr-FR" sz="2400" dirty="0" err="1"/>
              <a:t>Workpace</a:t>
            </a:r>
            <a:endParaRPr lang="fr-FR" sz="2400" dirty="0"/>
          </a:p>
          <a:p>
            <a:pPr marL="381000" indent="-381000">
              <a:lnSpc>
                <a:spcPct val="80000"/>
              </a:lnSpc>
              <a:buFont typeface="Wingdings" pitchFamily="2" charset="2"/>
              <a:buAutoNum type="arabicPeriod"/>
            </a:pPr>
            <a:r>
              <a:rPr lang="fr-FR" sz="2400" dirty="0"/>
              <a:t>The Planning Game</a:t>
            </a:r>
          </a:p>
          <a:p>
            <a:pPr marL="381000" indent="-381000">
              <a:lnSpc>
                <a:spcPct val="80000"/>
              </a:lnSpc>
              <a:buFont typeface="Wingdings" pitchFamily="2" charset="2"/>
              <a:buAutoNum type="arabicPeriod"/>
            </a:pPr>
            <a:r>
              <a:rPr lang="fr-FR" sz="2400" dirty="0"/>
              <a:t>Simple Design</a:t>
            </a:r>
          </a:p>
          <a:p>
            <a:pPr marL="381000" indent="-381000">
              <a:lnSpc>
                <a:spcPct val="80000"/>
              </a:lnSpc>
              <a:buFont typeface="Wingdings" pitchFamily="2" charset="2"/>
              <a:buAutoNum type="arabicPeriod"/>
            </a:pPr>
            <a:r>
              <a:rPr lang="fr-FR" sz="2400" dirty="0" err="1"/>
              <a:t>Refactoring</a:t>
            </a:r>
            <a:endParaRPr lang="fr-FR" sz="2400" dirty="0"/>
          </a:p>
          <a:p>
            <a:pPr marL="381000" indent="-381000">
              <a:lnSpc>
                <a:spcPct val="80000"/>
              </a:lnSpc>
              <a:buFont typeface="Wingdings" pitchFamily="2" charset="2"/>
              <a:buAutoNum type="arabicPeriod"/>
            </a:pPr>
            <a:r>
              <a:rPr lang="fr-FR" sz="2400" dirty="0" err="1"/>
              <a:t>Metaphor</a:t>
            </a:r>
            <a:endParaRPr lang="fr-FR" sz="2400" dirty="0"/>
          </a:p>
        </p:txBody>
      </p:sp>
      <p:sp>
        <p:nvSpPr>
          <p:cNvPr id="4" name="Espace réservé du contenu 3"/>
          <p:cNvSpPr>
            <a:spLocks noGrp="1"/>
          </p:cNvSpPr>
          <p:nvPr>
            <p:ph sz="half" idx="2"/>
          </p:nvPr>
        </p:nvSpPr>
        <p:spPr>
          <a:xfrm>
            <a:off x="467544" y="2276872"/>
            <a:ext cx="3246120" cy="3682753"/>
          </a:xfrm>
          <a:prstGeom prst="rect">
            <a:avLst/>
          </a:prstGeom>
        </p:spPr>
        <p:txBody>
          <a:bodyPr>
            <a:normAutofit/>
          </a:bodyPr>
          <a:lstStyle/>
          <a:p>
            <a:r>
              <a:rPr lang="fr-FR" sz="2000" dirty="0" smtClean="0"/>
              <a:t>La plus fameuse des méthodes agiles</a:t>
            </a:r>
          </a:p>
          <a:p>
            <a:r>
              <a:rPr lang="fr-FR" sz="2000" dirty="0" smtClean="0"/>
              <a:t>Un ensemble de bonnes pratiques de développement</a:t>
            </a:r>
          </a:p>
          <a:p>
            <a:r>
              <a:rPr lang="fr-FR" sz="2000" dirty="0" smtClean="0"/>
              <a:t>Rien à voir avec </a:t>
            </a:r>
            <a:r>
              <a:rPr lang="fr-FR" sz="2000" dirty="0" err="1" smtClean="0"/>
              <a:t>Scrum</a:t>
            </a:r>
            <a:r>
              <a:rPr lang="fr-FR" sz="2000" dirty="0" smtClean="0"/>
              <a:t> ?</a:t>
            </a:r>
          </a:p>
          <a:p>
            <a:r>
              <a:rPr lang="fr-FR" sz="2000" dirty="0" smtClean="0"/>
              <a:t>D’où, souvent, une utilisation simultanée !</a:t>
            </a:r>
            <a:endParaRPr lang="fr-FR" sz="2000" dirty="0"/>
          </a:p>
        </p:txBody>
      </p:sp>
    </p:spTree>
    <p:extLst>
      <p:ext uri="{BB962C8B-B14F-4D97-AF65-F5344CB8AC3E}">
        <p14:creationId xmlns:p14="http://schemas.microsoft.com/office/powerpoint/2010/main" val="38108152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 </a:t>
            </a:r>
            <a:r>
              <a:rPr lang="fr-FR" dirty="0" err="1" smtClean="0"/>
              <a:t>framework</a:t>
            </a:r>
            <a:r>
              <a:rPr lang="fr-FR" dirty="0" smtClean="0"/>
              <a:t> de SCRUM</a:t>
            </a:r>
            <a:endParaRPr lang="fr-FR" dirty="0"/>
          </a:p>
        </p:txBody>
      </p:sp>
      <p:pic>
        <p:nvPicPr>
          <p:cNvPr id="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1193" y="1628800"/>
            <a:ext cx="8275703" cy="468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967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 « logiciel pro »</a:t>
            </a:r>
            <a:endParaRPr lang="fr-FR" dirty="0"/>
          </a:p>
        </p:txBody>
      </p:sp>
      <p:sp>
        <p:nvSpPr>
          <p:cNvPr id="5" name="Espace réservé du contenu 4"/>
          <p:cNvSpPr>
            <a:spLocks noGrp="1"/>
          </p:cNvSpPr>
          <p:nvPr>
            <p:ph idx="1"/>
          </p:nvPr>
        </p:nvSpPr>
        <p:spPr>
          <a:xfrm>
            <a:off x="395536" y="1600200"/>
            <a:ext cx="8640960" cy="4876800"/>
          </a:xfrm>
        </p:spPr>
        <p:txBody>
          <a:bodyPr>
            <a:normAutofit lnSpcReduction="10000"/>
          </a:bodyPr>
          <a:lstStyle/>
          <a:p>
            <a:r>
              <a:rPr lang="fr-FR" dirty="0"/>
              <a:t>L</a:t>
            </a:r>
            <a:r>
              <a:rPr lang="fr-FR" dirty="0" smtClean="0"/>
              <a:t>a majorité du logiciel développé l’est lors d’une activité professionnelle où le logiciel est construit pour répondre à des objectifs métier spécifiques</a:t>
            </a:r>
          </a:p>
          <a:p>
            <a:r>
              <a:rPr lang="fr-FR" dirty="0" smtClean="0"/>
              <a:t>Le « logiciel pro » :</a:t>
            </a:r>
          </a:p>
          <a:p>
            <a:pPr lvl="1"/>
            <a:r>
              <a:rPr lang="fr-FR" dirty="0"/>
              <a:t>E</a:t>
            </a:r>
            <a:r>
              <a:rPr lang="fr-FR" dirty="0" smtClean="0"/>
              <a:t>st destiné à être utilisé par quelqu’un d’autre que son développeur</a:t>
            </a:r>
          </a:p>
          <a:p>
            <a:pPr lvl="1"/>
            <a:r>
              <a:rPr lang="fr-FR" dirty="0" smtClean="0"/>
              <a:t>Est développé par des équipes plutôt que par des individus</a:t>
            </a:r>
          </a:p>
          <a:p>
            <a:pPr lvl="1"/>
            <a:r>
              <a:rPr lang="fr-FR" dirty="0" smtClean="0"/>
              <a:t>Est maintenu </a:t>
            </a:r>
            <a:r>
              <a:rPr lang="fr-FR" smtClean="0"/>
              <a:t>et changé </a:t>
            </a:r>
            <a:r>
              <a:rPr lang="fr-FR" dirty="0" smtClean="0"/>
              <a:t>tout au long de son cycle de vie</a:t>
            </a:r>
          </a:p>
          <a:p>
            <a:r>
              <a:rPr lang="fr-FR" dirty="0" smtClean="0"/>
              <a:t>Le Génie Logiciel a plus pour objectif d’aider au développement professionnel de logiciel qu’à la programmation individuelle</a:t>
            </a:r>
          </a:p>
          <a:p>
            <a:r>
              <a:rPr lang="fr-FR" dirty="0" smtClean="0"/>
              <a:t>Il comporte des techniques relatives à la spécification, à la conception, à l’évolution qui n’ont rien à voir avec la programmation </a:t>
            </a:r>
            <a:endParaRPr lang="fr-FR" dirty="0"/>
          </a:p>
        </p:txBody>
      </p:sp>
    </p:spTree>
    <p:extLst>
      <p:ext uri="{BB962C8B-B14F-4D97-AF65-F5344CB8AC3E}">
        <p14:creationId xmlns:p14="http://schemas.microsoft.com/office/powerpoint/2010/main" val="39028194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Conclusion</a:t>
            </a:r>
            <a:endParaRPr lang="fr-FR" dirty="0"/>
          </a:p>
        </p:txBody>
      </p:sp>
      <p:sp>
        <p:nvSpPr>
          <p:cNvPr id="5" name="Espace réservé du texte 4"/>
          <p:cNvSpPr>
            <a:spLocks noGrp="1"/>
          </p:cNvSpPr>
          <p:nvPr>
            <p:ph type="body" idx="1"/>
          </p:nvPr>
        </p:nvSpPr>
        <p:spPr/>
        <p:txBody>
          <a:bodyPr/>
          <a:lstStyle/>
          <a:p>
            <a:endParaRPr lang="fr-FR"/>
          </a:p>
        </p:txBody>
      </p:sp>
      <p:pic>
        <p:nvPicPr>
          <p:cNvPr id="6" name="Picture 7" descr="C:\Users\Joel\AppData\Local\Microsoft\Windows\Temporary Internet Files\Content.IE5\AE6WVF57\MC900289003[1].wmf"/>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755576" y="980728"/>
            <a:ext cx="1388902" cy="2244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6060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En résumé</a:t>
            </a:r>
            <a:endParaRPr lang="fr-FR" dirty="0"/>
          </a:p>
        </p:txBody>
      </p:sp>
      <p:sp>
        <p:nvSpPr>
          <p:cNvPr id="5" name="Espace réservé du contenu 4"/>
          <p:cNvSpPr>
            <a:spLocks noGrp="1"/>
          </p:cNvSpPr>
          <p:nvPr>
            <p:ph idx="1"/>
          </p:nvPr>
        </p:nvSpPr>
        <p:spPr/>
        <p:txBody>
          <a:bodyPr>
            <a:normAutofit fontScale="92500" lnSpcReduction="20000"/>
          </a:bodyPr>
          <a:lstStyle/>
          <a:p>
            <a:r>
              <a:rPr lang="fr-FR" dirty="0" smtClean="0"/>
              <a:t>Le génie logiciel est important  :</a:t>
            </a:r>
          </a:p>
          <a:p>
            <a:pPr lvl="1"/>
            <a:r>
              <a:rPr lang="fr-FR" dirty="0" smtClean="0"/>
              <a:t>On </a:t>
            </a:r>
            <a:r>
              <a:rPr lang="fr-FR" dirty="0"/>
              <a:t>doit être capable de produire du logiciel fiable et en qui on peut avoir confiance de façon économique et rapide</a:t>
            </a:r>
          </a:p>
          <a:p>
            <a:pPr lvl="1"/>
            <a:r>
              <a:rPr lang="fr-FR" dirty="0"/>
              <a:t>Il est généralement plus économique, sur le long terme, d’utiliser les méthodes et les techniques du Génie Logiciel  plutôt que juste écrire des programmes comme s’il s’agissait d’un projet </a:t>
            </a:r>
            <a:r>
              <a:rPr lang="fr-FR" dirty="0" smtClean="0"/>
              <a:t>personnel</a:t>
            </a:r>
          </a:p>
          <a:p>
            <a:r>
              <a:rPr lang="fr-FR" dirty="0"/>
              <a:t>L’approche systématique utilisée dans le Génie Logiciel est appelée processus logiciel</a:t>
            </a:r>
          </a:p>
          <a:p>
            <a:pPr lvl="1"/>
            <a:r>
              <a:rPr lang="fr-FR" dirty="0"/>
              <a:t>Un processus logiciel est une suite d’activités qui conduisent à la production d’un logiciel</a:t>
            </a:r>
          </a:p>
          <a:p>
            <a:r>
              <a:rPr lang="fr-FR" dirty="0"/>
              <a:t>Il existe 4 activités fondamentales communes à tous les processus :</a:t>
            </a:r>
          </a:p>
          <a:p>
            <a:pPr lvl="1"/>
            <a:r>
              <a:rPr lang="fr-FR" dirty="0"/>
              <a:t>La </a:t>
            </a:r>
            <a:r>
              <a:rPr lang="fr-FR" dirty="0" smtClean="0"/>
              <a:t>spécification</a:t>
            </a:r>
            <a:r>
              <a:rPr lang="fr-FR" dirty="0"/>
              <a:t> </a:t>
            </a:r>
            <a:endParaRPr lang="fr-FR" dirty="0" smtClean="0"/>
          </a:p>
          <a:p>
            <a:pPr lvl="1"/>
            <a:r>
              <a:rPr lang="fr-FR" dirty="0" smtClean="0"/>
              <a:t>Le développement</a:t>
            </a:r>
            <a:endParaRPr lang="fr-FR" dirty="0"/>
          </a:p>
          <a:p>
            <a:pPr lvl="1"/>
            <a:r>
              <a:rPr lang="fr-FR" dirty="0"/>
              <a:t>La </a:t>
            </a:r>
            <a:r>
              <a:rPr lang="fr-FR" dirty="0" smtClean="0"/>
              <a:t>validation</a:t>
            </a:r>
            <a:endParaRPr lang="fr-FR" dirty="0"/>
          </a:p>
          <a:p>
            <a:pPr lvl="1"/>
            <a:r>
              <a:rPr lang="fr-FR" dirty="0"/>
              <a:t>L’évolution 	</a:t>
            </a:r>
            <a:endParaRPr lang="fr-FR" dirty="0" smtClean="0"/>
          </a:p>
          <a:p>
            <a:r>
              <a:rPr lang="fr-FR" dirty="0" smtClean="0"/>
              <a:t>La suite sera consacrée à l’étude détaillée de ces activités</a:t>
            </a:r>
            <a:endParaRPr lang="fr-FR" dirty="0"/>
          </a:p>
          <a:p>
            <a:pPr lvl="1"/>
            <a:endParaRPr lang="fr-FR" dirty="0"/>
          </a:p>
        </p:txBody>
      </p:sp>
    </p:spTree>
    <p:extLst>
      <p:ext uri="{BB962C8B-B14F-4D97-AF65-F5344CB8AC3E}">
        <p14:creationId xmlns:p14="http://schemas.microsoft.com/office/powerpoint/2010/main" val="1948914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Références</a:t>
            </a:r>
            <a:endParaRPr lang="fr-FR" dirty="0"/>
          </a:p>
        </p:txBody>
      </p:sp>
      <p:sp>
        <p:nvSpPr>
          <p:cNvPr id="6" name="Espace réservé du texte 5"/>
          <p:cNvSpPr>
            <a:spLocks noGrp="1"/>
          </p:cNvSpPr>
          <p:nvPr>
            <p:ph type="body" idx="1"/>
          </p:nvPr>
        </p:nvSpPr>
        <p:spPr/>
        <p:txBody>
          <a:bodyPr/>
          <a:lstStyle/>
          <a:p>
            <a:r>
              <a:rPr lang="fr-FR" dirty="0" smtClean="0"/>
              <a:t>Les références détaillées seront données par activité</a:t>
            </a:r>
            <a:endParaRPr lang="fr-FR" dirty="0"/>
          </a:p>
        </p:txBody>
      </p:sp>
      <p:pic>
        <p:nvPicPr>
          <p:cNvPr id="3074"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39552" y="1488701"/>
            <a:ext cx="3567113"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15139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Pour aller plus loin…</a:t>
            </a:r>
            <a:endParaRPr lang="fr-FR" dirty="0"/>
          </a:p>
        </p:txBody>
      </p:sp>
      <p:sp>
        <p:nvSpPr>
          <p:cNvPr id="5" name="Espace réservé du contenu 4"/>
          <p:cNvSpPr>
            <a:spLocks noGrp="1"/>
          </p:cNvSpPr>
          <p:nvPr>
            <p:ph sz="half" idx="1"/>
          </p:nvPr>
        </p:nvSpPr>
        <p:spPr>
          <a:xfrm>
            <a:off x="179512" y="1673352"/>
            <a:ext cx="4316288" cy="4718304"/>
          </a:xfrm>
        </p:spPr>
        <p:txBody>
          <a:bodyPr/>
          <a:lstStyle/>
          <a:p>
            <a:pPr marL="274320" lvl="1" indent="0">
              <a:buNone/>
            </a:pPr>
            <a:endParaRPr lang="fr-FR" dirty="0" smtClean="0"/>
          </a:p>
          <a:p>
            <a:pPr marL="274320" lvl="1" indent="0">
              <a:buNone/>
            </a:pPr>
            <a:r>
              <a:rPr lang="fr-FR" dirty="0" smtClean="0"/>
              <a:t>Les traités de </a:t>
            </a:r>
            <a:r>
              <a:rPr lang="fr-FR" dirty="0"/>
              <a:t>G</a:t>
            </a:r>
            <a:r>
              <a:rPr lang="fr-FR" dirty="0" smtClean="0"/>
              <a:t>énie Logiciel</a:t>
            </a:r>
            <a:endParaRPr lang="fr-FR" dirty="0"/>
          </a:p>
        </p:txBody>
      </p:sp>
      <p:pic>
        <p:nvPicPr>
          <p:cNvPr id="7" name="Espace réservé du contenu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756027" y="1673225"/>
            <a:ext cx="3822946" cy="4718050"/>
          </a:xfrm>
        </p:spPr>
      </p:pic>
    </p:spTree>
    <p:extLst>
      <p:ext uri="{BB962C8B-B14F-4D97-AF65-F5344CB8AC3E}">
        <p14:creationId xmlns:p14="http://schemas.microsoft.com/office/powerpoint/2010/main" val="10979896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Pour aller plus loin…</a:t>
            </a:r>
            <a:endParaRPr lang="fr-FR" dirty="0"/>
          </a:p>
        </p:txBody>
      </p:sp>
      <p:sp>
        <p:nvSpPr>
          <p:cNvPr id="5" name="Espace réservé du contenu 4"/>
          <p:cNvSpPr>
            <a:spLocks noGrp="1"/>
          </p:cNvSpPr>
          <p:nvPr>
            <p:ph sz="half" idx="1"/>
          </p:nvPr>
        </p:nvSpPr>
        <p:spPr/>
        <p:txBody>
          <a:bodyPr/>
          <a:lstStyle/>
          <a:p>
            <a:pPr marL="274320" lvl="1" indent="0">
              <a:buNone/>
            </a:pPr>
            <a:r>
              <a:rPr lang="fr-FR" dirty="0" smtClean="0"/>
              <a:t>Les cours… </a:t>
            </a:r>
            <a:endParaRPr lang="fr-FR" dirty="0"/>
          </a:p>
        </p:txBody>
      </p:sp>
      <p:pic>
        <p:nvPicPr>
          <p:cNvPr id="7" name="Espace réservé du contenu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944120" y="1673225"/>
            <a:ext cx="3446759" cy="4718050"/>
          </a:xfrm>
        </p:spPr>
      </p:pic>
    </p:spTree>
    <p:extLst>
      <p:ext uri="{BB962C8B-B14F-4D97-AF65-F5344CB8AC3E}">
        <p14:creationId xmlns:p14="http://schemas.microsoft.com/office/powerpoint/2010/main" val="11433211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références historiques </a:t>
            </a:r>
            <a:endParaRPr lang="fr-FR" dirty="0"/>
          </a:p>
        </p:txBody>
      </p:sp>
      <p:pic>
        <p:nvPicPr>
          <p:cNvPr id="8" name="Espace réservé du contenu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903187" y="1673225"/>
            <a:ext cx="3528625" cy="4718050"/>
          </a:xfrm>
        </p:spPr>
      </p:pic>
      <p:pic>
        <p:nvPicPr>
          <p:cNvPr id="7" name="Espace réservé du conten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74864" y="1673225"/>
            <a:ext cx="3203271" cy="4718050"/>
          </a:xfrm>
        </p:spPr>
      </p:pic>
    </p:spTree>
    <p:extLst>
      <p:ext uri="{BB962C8B-B14F-4D97-AF65-F5344CB8AC3E}">
        <p14:creationId xmlns:p14="http://schemas.microsoft.com/office/powerpoint/2010/main" val="35973608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Sur le RUP</a:t>
            </a:r>
            <a:endParaRPr lang="fr-FR" dirty="0"/>
          </a:p>
        </p:txBody>
      </p:sp>
      <p:pic>
        <p:nvPicPr>
          <p:cNvPr id="5" name="Espace réservé du contenu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92036" y="1673225"/>
            <a:ext cx="3768927" cy="4718050"/>
          </a:xfrm>
        </p:spPr>
      </p:pic>
      <p:pic>
        <p:nvPicPr>
          <p:cNvPr id="6" name="Espace réservé du contenu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57607" y="1673225"/>
            <a:ext cx="3819785" cy="4718050"/>
          </a:xfrm>
        </p:spPr>
      </p:pic>
    </p:spTree>
    <p:extLst>
      <p:ext uri="{BB962C8B-B14F-4D97-AF65-F5344CB8AC3E}">
        <p14:creationId xmlns:p14="http://schemas.microsoft.com/office/powerpoint/2010/main" val="306717960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Le SWEBOK 3.0</a:t>
            </a:r>
            <a:endParaRPr lang="fr-FR" dirty="0"/>
          </a:p>
        </p:txBody>
      </p:sp>
      <p:pic>
        <p:nvPicPr>
          <p:cNvPr id="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359" b="4523"/>
          <a:stretch/>
        </p:blipFill>
        <p:spPr bwMode="auto">
          <a:xfrm>
            <a:off x="539552" y="1492364"/>
            <a:ext cx="7200800" cy="467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323528" y="6165304"/>
            <a:ext cx="7704856" cy="369332"/>
          </a:xfrm>
          <a:prstGeom prst="rect">
            <a:avLst/>
          </a:prstGeom>
          <a:noFill/>
        </p:spPr>
        <p:txBody>
          <a:bodyPr wrap="square" rtlCol="0">
            <a:spAutoFit/>
          </a:bodyPr>
          <a:lstStyle/>
          <a:p>
            <a:r>
              <a:rPr lang="fr-FR" dirty="0">
                <a:hlinkClick r:id="rId3"/>
              </a:rPr>
              <a:t>http://</a:t>
            </a:r>
            <a:r>
              <a:rPr lang="fr-FR" dirty="0" smtClean="0">
                <a:hlinkClick r:id="rId3"/>
              </a:rPr>
              <a:t>www.computer.org/portal/web/swebok/swebokv3</a:t>
            </a:r>
            <a:r>
              <a:rPr lang="fr-FR" dirty="0" smtClean="0"/>
              <a:t> </a:t>
            </a:r>
            <a:endParaRPr lang="fr-FR" dirty="0"/>
          </a:p>
        </p:txBody>
      </p:sp>
    </p:spTree>
    <p:extLst>
      <p:ext uri="{BB962C8B-B14F-4D97-AF65-F5344CB8AC3E}">
        <p14:creationId xmlns:p14="http://schemas.microsoft.com/office/powerpoint/2010/main" val="712793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autre mot pour dire programme ?</a:t>
            </a:r>
            <a:endParaRPr lang="fr-FR" dirty="0"/>
          </a:p>
        </p:txBody>
      </p:sp>
      <p:sp>
        <p:nvSpPr>
          <p:cNvPr id="3" name="Espace réservé du contenu 2"/>
          <p:cNvSpPr>
            <a:spLocks noGrp="1"/>
          </p:cNvSpPr>
          <p:nvPr>
            <p:ph idx="1"/>
          </p:nvPr>
        </p:nvSpPr>
        <p:spPr/>
        <p:txBody>
          <a:bodyPr/>
          <a:lstStyle/>
          <a:p>
            <a:r>
              <a:rPr lang="fr-FR" dirty="0" smtClean="0"/>
              <a:t>Non !</a:t>
            </a:r>
          </a:p>
          <a:p>
            <a:r>
              <a:rPr lang="fr-FR" dirty="0" smtClean="0"/>
              <a:t>Dans le Génie Logiciel, le logiciel ne se limite pas au programme mais comprend :</a:t>
            </a:r>
          </a:p>
          <a:p>
            <a:pPr lvl="1"/>
            <a:r>
              <a:rPr lang="fr-FR" dirty="0" smtClean="0"/>
              <a:t>Souvent plusieurs programmes et leurs fichiers de configuration</a:t>
            </a:r>
          </a:p>
          <a:p>
            <a:pPr lvl="1"/>
            <a:r>
              <a:rPr lang="fr-FR" dirty="0" smtClean="0"/>
              <a:t>La documentation pour l’utilisateur, l’exploitant, le mainteneur</a:t>
            </a:r>
          </a:p>
          <a:p>
            <a:pPr lvl="1"/>
            <a:r>
              <a:rPr lang="fr-FR" dirty="0" smtClean="0"/>
              <a:t>Les données de configuration nécessaires au bon fonctionnement</a:t>
            </a:r>
          </a:p>
          <a:p>
            <a:pPr lvl="1"/>
            <a:r>
              <a:rPr lang="fr-FR" dirty="0" smtClean="0"/>
              <a:t>Souvent un site web qui fournira l’information la plus récente</a:t>
            </a:r>
          </a:p>
          <a:p>
            <a:r>
              <a:rPr lang="fr-FR" dirty="0" smtClean="0"/>
              <a:t>C’est la différence avec l’écriture, en solitaire, d’un programme dont l’auteur sera le seul utilisateur </a:t>
            </a:r>
            <a:endParaRPr lang="fr-FR" dirty="0"/>
          </a:p>
        </p:txBody>
      </p:sp>
    </p:spTree>
    <p:extLst>
      <p:ext uri="{BB962C8B-B14F-4D97-AF65-F5344CB8AC3E}">
        <p14:creationId xmlns:p14="http://schemas.microsoft.com/office/powerpoint/2010/main" val="7196248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17389</TotalTime>
  <Words>5672</Words>
  <Application>Microsoft Office PowerPoint</Application>
  <PresentationFormat>Affichage à l'écran (4:3)</PresentationFormat>
  <Paragraphs>691</Paragraphs>
  <Slides>87</Slides>
  <Notes>1</Notes>
  <HiddenSlides>0</HiddenSlides>
  <MMClips>0</MMClips>
  <ScaleCrop>false</ScaleCrop>
  <HeadingPairs>
    <vt:vector size="4" baseType="variant">
      <vt:variant>
        <vt:lpstr>Thème</vt:lpstr>
      </vt:variant>
      <vt:variant>
        <vt:i4>1</vt:i4>
      </vt:variant>
      <vt:variant>
        <vt:lpstr>Titres des diapositives</vt:lpstr>
      </vt:variant>
      <vt:variant>
        <vt:i4>87</vt:i4>
      </vt:variant>
    </vt:vector>
  </HeadingPairs>
  <TitlesOfParts>
    <vt:vector size="88" baseType="lpstr">
      <vt:lpstr>Clarté</vt:lpstr>
      <vt:lpstr>Introduction au génie logiciel</vt:lpstr>
      <vt:lpstr>Software Engineering    (B. Meyer)</vt:lpstr>
      <vt:lpstr>Le problème</vt:lpstr>
      <vt:lpstr>Les faits</vt:lpstr>
      <vt:lpstr>Les causes</vt:lpstr>
      <vt:lpstr>Le contenu</vt:lpstr>
      <vt:lpstr>Le développement professionnel</vt:lpstr>
      <vt:lpstr>Le « logiciel pro »</vt:lpstr>
      <vt:lpstr>Un autre mot pour dire programme ?</vt:lpstr>
      <vt:lpstr>FAQ sur le logiciel 1/2</vt:lpstr>
      <vt:lpstr>FAQ sur le logiciel 1/2</vt:lpstr>
      <vt:lpstr>FAQ sur le logiciel 2/2</vt:lpstr>
      <vt:lpstr>FAQ sur le logiciel 2/2</vt:lpstr>
      <vt:lpstr>Progiciel : les deux sortes</vt:lpstr>
      <vt:lpstr>Quelques remarques</vt:lpstr>
      <vt:lpstr>Les attributs d’un bon logiciel</vt:lpstr>
      <vt:lpstr>Le Génie Logiciel : une définition </vt:lpstr>
      <vt:lpstr>Importance du Génie Logiciel</vt:lpstr>
      <vt:lpstr>Processus logiciel</vt:lpstr>
      <vt:lpstr>Questions  récurrentes</vt:lpstr>
      <vt:lpstr>Diversité du logiciel</vt:lpstr>
      <vt:lpstr>Fondamentaux </vt:lpstr>
      <vt:lpstr>Cas du Web : l’histoire</vt:lpstr>
      <vt:lpstr>Cas du Web : les conséquences</vt:lpstr>
      <vt:lpstr>L’éthique du génie Logiciel</vt:lpstr>
      <vt:lpstr>La loi et l’éthique</vt:lpstr>
      <vt:lpstr>Les domaines de l’éthique</vt:lpstr>
      <vt:lpstr>Version courte</vt:lpstr>
      <vt:lpstr>Préambule de la version longue 1</vt:lpstr>
      <vt:lpstr>Préambule de la version longue 2</vt:lpstr>
      <vt:lpstr>les modèles de processus logiciel</vt:lpstr>
      <vt:lpstr>Définition et contenu</vt:lpstr>
      <vt:lpstr>Au-delà des activités</vt:lpstr>
      <vt:lpstr>Types et modèles de processus</vt:lpstr>
      <vt:lpstr>Le modèle en cascade (Royce 1970)</vt:lpstr>
      <vt:lpstr>Le modèle en cascade : la théorie</vt:lpstr>
      <vt:lpstr>Le modèle en cascade : la pratique</vt:lpstr>
      <vt:lpstr>Le développement incrémental</vt:lpstr>
      <vt:lpstr>Le modèle incrémental : la théorie</vt:lpstr>
      <vt:lpstr>Avantages et inconvénients</vt:lpstr>
      <vt:lpstr>La réutilisation</vt:lpstr>
      <vt:lpstr>La réutilisation : la théorie</vt:lpstr>
      <vt:lpstr>Applications, avantages et inconvénients</vt:lpstr>
      <vt:lpstr>Les activités du processus</vt:lpstr>
      <vt:lpstr>Les activités de base</vt:lpstr>
      <vt:lpstr>Les spécifications du logiciel</vt:lpstr>
      <vt:lpstr>Le processus de spécification</vt:lpstr>
      <vt:lpstr>La conception et l’implémentation</vt:lpstr>
      <vt:lpstr>Modèle général du processus</vt:lpstr>
      <vt:lpstr>L’implémentation</vt:lpstr>
      <vt:lpstr>La validation du logiciel</vt:lpstr>
      <vt:lpstr>Phases de test (plan driven process)</vt:lpstr>
      <vt:lpstr>L’évolution</vt:lpstr>
      <vt:lpstr>Evolution d’un système</vt:lpstr>
      <vt:lpstr>La gestion du changement</vt:lpstr>
      <vt:lpstr>Le changement</vt:lpstr>
      <vt:lpstr>Prototypage</vt:lpstr>
      <vt:lpstr>Processus de prototypage</vt:lpstr>
      <vt:lpstr>Livraison incrémentale 1 </vt:lpstr>
      <vt:lpstr>Livraison incrémentale 2 </vt:lpstr>
      <vt:lpstr>Le modèle en spirale de Boehm (1988)</vt:lpstr>
      <vt:lpstr>Le RUP rational Unified Process</vt:lpstr>
      <vt:lpstr>Un processus moderne</vt:lpstr>
      <vt:lpstr>La vue dynamique : Un processus phasé</vt:lpstr>
      <vt:lpstr>La vue statique : les activités  </vt:lpstr>
      <vt:lpstr>Les bonnes pratiques </vt:lpstr>
      <vt:lpstr>Modèle 2D du processus et du cycle de vie RUP</vt:lpstr>
      <vt:lpstr>Les méthodes agiles</vt:lpstr>
      <vt:lpstr>Le développement agile </vt:lpstr>
      <vt:lpstr>Origine</vt:lpstr>
      <vt:lpstr>Le manifeste agile</vt:lpstr>
      <vt:lpstr>Les buts de l’Agilité</vt:lpstr>
      <vt:lpstr>Pourquoi est-ce important ?</vt:lpstr>
      <vt:lpstr>Comment l’Agilité agit</vt:lpstr>
      <vt:lpstr>Qu’est-ce qui rend un projet Agile ?</vt:lpstr>
      <vt:lpstr>Les méthodologies Agiles</vt:lpstr>
      <vt:lpstr>Types de méthodologies</vt:lpstr>
      <vt:lpstr>Les pratiques de l’XP</vt:lpstr>
      <vt:lpstr>Le framework de SCRUM</vt:lpstr>
      <vt:lpstr>Conclusion</vt:lpstr>
      <vt:lpstr>En résumé</vt:lpstr>
      <vt:lpstr>Références</vt:lpstr>
      <vt:lpstr>Pour aller plus loin…</vt:lpstr>
      <vt:lpstr>Pour aller plus loin…</vt:lpstr>
      <vt:lpstr>Les références historiques </vt:lpstr>
      <vt:lpstr>Sur le RUP</vt:lpstr>
      <vt:lpstr>Le SWEBOK 3.0</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Test logiciel</dc:title>
  <dc:creator>Joel</dc:creator>
  <cp:lastModifiedBy>Joel</cp:lastModifiedBy>
  <cp:revision>215</cp:revision>
  <dcterms:created xsi:type="dcterms:W3CDTF">2013-07-16T05:21:42Z</dcterms:created>
  <dcterms:modified xsi:type="dcterms:W3CDTF">2014-11-03T09:56:26Z</dcterms:modified>
</cp:coreProperties>
</file>