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3f4fcc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3f4fcc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Eunice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3f4fccd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3f4fccd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3f4fcc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3f4fcc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13f4fccd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13f4fccd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Hajra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3f4fccd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3f4fccd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hajra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3f4fccd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13f4fccd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3f4fccd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3f4fccd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JEJUAN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655950" y="1945500"/>
            <a:ext cx="78321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Teradata</a:t>
            </a:r>
            <a:r>
              <a:rPr b="1" lang="en"/>
              <a:t> University Network</a:t>
            </a:r>
            <a:endParaRPr b="1"/>
          </a:p>
          <a:p>
            <a:pPr indent="0" lvl="0" marL="0" rtl="0" algn="ctr">
              <a:spcBef>
                <a:spcPts val="0"/>
              </a:spcBef>
              <a:spcAft>
                <a:spcPts val="0"/>
              </a:spcAft>
              <a:buNone/>
            </a:pPr>
            <a:r>
              <a:rPr b="1" lang="en" sz="3600"/>
              <a:t>2019 Data Challenge </a:t>
            </a:r>
            <a:r>
              <a:rPr lang="en"/>
              <a:t> </a:t>
            </a:r>
            <a:endParaRPr/>
          </a:p>
        </p:txBody>
      </p:sp>
      <p:sp>
        <p:nvSpPr>
          <p:cNvPr id="135" name="Google Shape;135;p13"/>
          <p:cNvSpPr txBox="1"/>
          <p:nvPr>
            <p:ph idx="1" type="subTitle"/>
          </p:nvPr>
        </p:nvSpPr>
        <p:spPr>
          <a:xfrm>
            <a:off x="2959350" y="3611700"/>
            <a:ext cx="3225300" cy="12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Hajra Intikhab</a:t>
            </a:r>
            <a:endParaRPr sz="1400"/>
          </a:p>
          <a:p>
            <a:pPr indent="0" lvl="0" marL="0" rtl="0" algn="ctr">
              <a:spcBef>
                <a:spcPts val="0"/>
              </a:spcBef>
              <a:spcAft>
                <a:spcPts val="0"/>
              </a:spcAft>
              <a:buNone/>
            </a:pPr>
            <a:r>
              <a:rPr lang="en" sz="1400"/>
              <a:t>Eunice Arthur-Gyamfi</a:t>
            </a:r>
            <a:endParaRPr sz="1400"/>
          </a:p>
          <a:p>
            <a:pPr indent="0" lvl="0" marL="0" rtl="0" algn="ctr">
              <a:spcBef>
                <a:spcPts val="0"/>
              </a:spcBef>
              <a:spcAft>
                <a:spcPts val="0"/>
              </a:spcAft>
              <a:buNone/>
            </a:pPr>
            <a:r>
              <a:rPr lang="en" sz="1400"/>
              <a:t>Je’Juan Hunter</a:t>
            </a:r>
            <a:endParaRPr sz="1400"/>
          </a:p>
          <a:p>
            <a:pPr indent="0" lvl="0" marL="0" rtl="0" algn="ctr">
              <a:spcBef>
                <a:spcPts val="0"/>
              </a:spcBef>
              <a:spcAft>
                <a:spcPts val="0"/>
              </a:spcAft>
              <a:buNone/>
            </a:pPr>
            <a:r>
              <a:rPr lang="en" sz="1400"/>
              <a:t>Zakiya Stith </a:t>
            </a:r>
            <a:endParaRPr sz="1400"/>
          </a:p>
          <a:p>
            <a:pPr indent="0" lvl="0" marL="0" rtl="0" algn="ctr">
              <a:spcBef>
                <a:spcPts val="0"/>
              </a:spcBef>
              <a:spcAft>
                <a:spcPts val="0"/>
              </a:spcAft>
              <a:buNone/>
            </a:pPr>
            <a:r>
              <a:rPr lang="en" sz="1400"/>
              <a:t>Micah Quarles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Introduction</a:t>
            </a:r>
            <a:endParaRPr b="1" sz="3600"/>
          </a:p>
        </p:txBody>
      </p:sp>
      <p:sp>
        <p:nvSpPr>
          <p:cNvPr id="141" name="Google Shape;141;p14"/>
          <p:cNvSpPr txBox="1"/>
          <p:nvPr>
            <p:ph idx="1" type="body"/>
          </p:nvPr>
        </p:nvSpPr>
        <p:spPr>
          <a:xfrm>
            <a:off x="983800" y="2038075"/>
            <a:ext cx="6576000" cy="298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 Analyze a non-profit  organization’s data to answer business question and provide actionable findings we would recommend.</a:t>
            </a:r>
            <a:endParaRPr sz="2400"/>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5753300" y="91150"/>
            <a:ext cx="325755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375300" y="350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&amp; Motivation</a:t>
            </a:r>
            <a:endParaRPr b="1" sz="3600"/>
          </a:p>
        </p:txBody>
      </p:sp>
      <p:sp>
        <p:nvSpPr>
          <p:cNvPr id="148" name="Google Shape;148;p15"/>
          <p:cNvSpPr txBox="1"/>
          <p:nvPr>
            <p:ph idx="1" type="body"/>
          </p:nvPr>
        </p:nvSpPr>
        <p:spPr>
          <a:xfrm>
            <a:off x="1052550" y="3158875"/>
            <a:ext cx="7038900" cy="1778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p>
          <a:p>
            <a:pPr indent="-355600" lvl="0" marL="457200" rtl="0" algn="l">
              <a:spcBef>
                <a:spcPts val="1600"/>
              </a:spcBef>
              <a:spcAft>
                <a:spcPts val="0"/>
              </a:spcAft>
              <a:buSzPts val="2000"/>
              <a:buChar char="●"/>
            </a:pPr>
            <a:r>
              <a:rPr lang="en" sz="2000"/>
              <a:t>Focused on the developmental aspect of Hire Heroes </a:t>
            </a:r>
            <a:endParaRPr sz="2000"/>
          </a:p>
          <a:p>
            <a:pPr indent="-355600" lvl="1" marL="914400" rtl="0" algn="l">
              <a:spcBef>
                <a:spcPts val="0"/>
              </a:spcBef>
              <a:spcAft>
                <a:spcPts val="0"/>
              </a:spcAft>
              <a:buSzPts val="2000"/>
              <a:buChar char="○"/>
            </a:pPr>
            <a:r>
              <a:rPr lang="en" sz="2000"/>
              <a:t>Would cease to exist without </a:t>
            </a:r>
            <a:r>
              <a:rPr lang="en" sz="2000"/>
              <a:t>continuous</a:t>
            </a:r>
            <a:r>
              <a:rPr lang="en" sz="2000"/>
              <a:t> </a:t>
            </a:r>
            <a:r>
              <a:rPr lang="en" sz="2000"/>
              <a:t>volunteer</a:t>
            </a:r>
            <a:r>
              <a:rPr lang="en" sz="2000"/>
              <a:t> support and donations </a:t>
            </a:r>
            <a:endParaRPr sz="2000"/>
          </a:p>
        </p:txBody>
      </p:sp>
      <p:pic>
        <p:nvPicPr>
          <p:cNvPr id="149" name="Google Shape;149;p15"/>
          <p:cNvPicPr preferRelativeResize="0"/>
          <p:nvPr/>
        </p:nvPicPr>
        <p:blipFill>
          <a:blip r:embed="rId3">
            <a:alphaModFix/>
          </a:blip>
          <a:stretch>
            <a:fillRect/>
          </a:stretch>
        </p:blipFill>
        <p:spPr>
          <a:xfrm>
            <a:off x="4572000" y="1191925"/>
            <a:ext cx="4261225" cy="2608775"/>
          </a:xfrm>
          <a:prstGeom prst="rect">
            <a:avLst/>
          </a:prstGeom>
          <a:noFill/>
          <a:ln>
            <a:noFill/>
          </a:ln>
        </p:spPr>
      </p:pic>
      <p:pic>
        <p:nvPicPr>
          <p:cNvPr id="150" name="Google Shape;150;p15"/>
          <p:cNvPicPr preferRelativeResize="0"/>
          <p:nvPr/>
        </p:nvPicPr>
        <p:blipFill>
          <a:blip r:embed="rId4">
            <a:alphaModFix/>
          </a:blip>
          <a:stretch>
            <a:fillRect/>
          </a:stretch>
        </p:blipFill>
        <p:spPr>
          <a:xfrm>
            <a:off x="414950" y="1191925"/>
            <a:ext cx="4157051" cy="2608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&amp; Motivation Cont.</a:t>
            </a:r>
            <a:endParaRPr b="1" sz="3600"/>
          </a:p>
          <a:p>
            <a:pPr indent="0" lvl="0" marL="0" rtl="0" algn="l">
              <a:spcBef>
                <a:spcPts val="0"/>
              </a:spcBef>
              <a:spcAft>
                <a:spcPts val="0"/>
              </a:spcAft>
              <a:buNone/>
            </a:pPr>
            <a:r>
              <a:t/>
            </a:r>
            <a:endParaRPr/>
          </a:p>
        </p:txBody>
      </p:sp>
      <p:sp>
        <p:nvSpPr>
          <p:cNvPr id="156" name="Google Shape;156;p16"/>
          <p:cNvSpPr txBox="1"/>
          <p:nvPr>
            <p:ph idx="1" type="body"/>
          </p:nvPr>
        </p:nvSpPr>
        <p:spPr>
          <a:xfrm>
            <a:off x="536775" y="1610775"/>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Three </a:t>
            </a:r>
            <a:r>
              <a:rPr lang="en" sz="2400"/>
              <a:t>developmental</a:t>
            </a:r>
            <a:r>
              <a:rPr lang="en" sz="2400"/>
              <a:t> factors:</a:t>
            </a:r>
            <a:endParaRPr sz="2400"/>
          </a:p>
          <a:p>
            <a:pPr indent="-381000" lvl="1" marL="914400" rtl="0" algn="l">
              <a:spcBef>
                <a:spcPts val="0"/>
              </a:spcBef>
              <a:spcAft>
                <a:spcPts val="0"/>
              </a:spcAft>
              <a:buSzPts val="2400"/>
              <a:buChar char="○"/>
            </a:pPr>
            <a:r>
              <a:rPr lang="en" sz="2400"/>
              <a:t> Geographic location </a:t>
            </a:r>
            <a:endParaRPr sz="2400"/>
          </a:p>
          <a:p>
            <a:pPr indent="-381000" lvl="1" marL="914400" rtl="0" algn="l">
              <a:spcBef>
                <a:spcPts val="0"/>
              </a:spcBef>
              <a:spcAft>
                <a:spcPts val="0"/>
              </a:spcAft>
              <a:buSzPts val="2400"/>
              <a:buChar char="○"/>
            </a:pPr>
            <a:r>
              <a:rPr lang="en" sz="2400"/>
              <a:t>Lifespan of Donors </a:t>
            </a:r>
            <a:endParaRPr sz="2400"/>
          </a:p>
          <a:p>
            <a:pPr indent="-381000" lvl="1" marL="914400" rtl="0" algn="l">
              <a:spcBef>
                <a:spcPts val="0"/>
              </a:spcBef>
              <a:spcAft>
                <a:spcPts val="0"/>
              </a:spcAft>
              <a:buSzPts val="2400"/>
              <a:buChar char="○"/>
            </a:pPr>
            <a:r>
              <a:rPr lang="en" sz="2400"/>
              <a:t>Unsolicited Donors </a:t>
            </a:r>
            <a:endParaRPr sz="2400"/>
          </a:p>
        </p:txBody>
      </p:sp>
      <p:pic>
        <p:nvPicPr>
          <p:cNvPr id="157" name="Google Shape;157;p16"/>
          <p:cNvPicPr preferRelativeResize="0"/>
          <p:nvPr/>
        </p:nvPicPr>
        <p:blipFill>
          <a:blip r:embed="rId3">
            <a:alphaModFix/>
          </a:blip>
          <a:stretch>
            <a:fillRect/>
          </a:stretch>
        </p:blipFill>
        <p:spPr>
          <a:xfrm>
            <a:off x="4854325" y="2571750"/>
            <a:ext cx="4015201" cy="181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Approach</a:t>
            </a:r>
            <a:endParaRPr b="1" sz="3600"/>
          </a:p>
        </p:txBody>
      </p:sp>
      <p:sp>
        <p:nvSpPr>
          <p:cNvPr id="163" name="Google Shape;163;p17"/>
          <p:cNvSpPr txBox="1"/>
          <p:nvPr>
            <p:ph idx="1" type="body"/>
          </p:nvPr>
        </p:nvSpPr>
        <p:spPr>
          <a:xfrm>
            <a:off x="1090025" y="13078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first thing our team did was to research Hire Heroes USA to gain a better understanding of the business, their mission, goals, and demographics.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This allowed us to tailor our thought process to find solutions that were aligned with this company's goals.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With a firm understanding of what this company does we decided that focusing on the developmental aspect of the this business was the most beneficial.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Approach Continued</a:t>
            </a:r>
            <a:r>
              <a:rPr lang="en"/>
              <a:t> </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Analyzing where donors were located and their gifting patterns allowed our team to make recommendations the can help this company to continue help the military community and grow to help even more.  </a:t>
            </a:r>
            <a:r>
              <a:rPr lang="en" sz="2000">
                <a:latin typeface="Times"/>
                <a:ea typeface="Times"/>
                <a:cs typeface="Times"/>
                <a:sym typeface="Times"/>
              </a:rPr>
              <a:t>  </a:t>
            </a:r>
            <a:endParaRPr sz="2000"/>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Tools &amp; Analytics</a:t>
            </a:r>
            <a:endParaRPr b="1" sz="3600"/>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Tableau</a:t>
            </a:r>
            <a:r>
              <a:rPr lang="en" sz="2400"/>
              <a:t> Prep </a:t>
            </a:r>
            <a:endParaRPr sz="1000"/>
          </a:p>
          <a:p>
            <a:pPr indent="-381000" lvl="0" marL="457200" rtl="0" algn="l">
              <a:spcBef>
                <a:spcPts val="0"/>
              </a:spcBef>
              <a:spcAft>
                <a:spcPts val="0"/>
              </a:spcAft>
              <a:buSzPts val="2400"/>
              <a:buChar char="●"/>
            </a:pPr>
            <a:r>
              <a:rPr lang="en" sz="2400"/>
              <a:t>Microsoft Excel Pivot Tables </a:t>
            </a:r>
            <a:endParaRPr sz="2400"/>
          </a:p>
          <a:p>
            <a:pPr indent="-381000" lvl="0" marL="457200" rtl="0" algn="l">
              <a:spcBef>
                <a:spcPts val="0"/>
              </a:spcBef>
              <a:spcAft>
                <a:spcPts val="0"/>
              </a:spcAft>
              <a:buSzPts val="2400"/>
              <a:buChar char="●"/>
            </a:pPr>
            <a:r>
              <a:rPr lang="en" sz="2400"/>
              <a:t>Mapchart.net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62925" y="3591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Results</a:t>
            </a:r>
            <a:endParaRPr b="1" sz="3600"/>
          </a:p>
        </p:txBody>
      </p:sp>
      <p:sp>
        <p:nvSpPr>
          <p:cNvPr id="181" name="Google Shape;181;p20"/>
          <p:cNvSpPr txBox="1"/>
          <p:nvPr>
            <p:ph idx="1" type="body"/>
          </p:nvPr>
        </p:nvSpPr>
        <p:spPr>
          <a:xfrm>
            <a:off x="-42025" y="1395625"/>
            <a:ext cx="2824800" cy="3522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Soliciting</a:t>
            </a:r>
            <a:r>
              <a:rPr lang="en" sz="2400"/>
              <a:t> bigger </a:t>
            </a:r>
            <a:r>
              <a:rPr lang="en" sz="2400"/>
              <a:t>market</a:t>
            </a:r>
            <a:r>
              <a:rPr lang="en" sz="2400"/>
              <a:t> states= more </a:t>
            </a:r>
            <a:r>
              <a:rPr lang="en" sz="2400"/>
              <a:t>donations</a:t>
            </a:r>
            <a:endParaRPr sz="2400"/>
          </a:p>
          <a:p>
            <a:pPr indent="-381000" lvl="0" marL="457200" rtl="0" algn="l">
              <a:spcBef>
                <a:spcPts val="0"/>
              </a:spcBef>
              <a:spcAft>
                <a:spcPts val="0"/>
              </a:spcAft>
              <a:buSzPts val="2400"/>
              <a:buChar char="●"/>
            </a:pPr>
            <a:r>
              <a:rPr lang="en" sz="2400"/>
              <a:t>Data helped </a:t>
            </a:r>
            <a:r>
              <a:rPr lang="en" sz="2400"/>
              <a:t>Identify</a:t>
            </a:r>
            <a:r>
              <a:rPr lang="en" sz="2400"/>
              <a:t> which  </a:t>
            </a:r>
            <a:r>
              <a:rPr lang="en" sz="2400"/>
              <a:t>geographical</a:t>
            </a:r>
            <a:r>
              <a:rPr lang="en" sz="2400"/>
              <a:t> areas to focus on </a:t>
            </a:r>
            <a:endParaRPr sz="2400"/>
          </a:p>
        </p:txBody>
      </p:sp>
      <p:pic>
        <p:nvPicPr>
          <p:cNvPr id="182" name="Google Shape;182;p20"/>
          <p:cNvPicPr preferRelativeResize="0"/>
          <p:nvPr/>
        </p:nvPicPr>
        <p:blipFill>
          <a:blip r:embed="rId3">
            <a:alphaModFix/>
          </a:blip>
          <a:stretch>
            <a:fillRect/>
          </a:stretch>
        </p:blipFill>
        <p:spPr>
          <a:xfrm>
            <a:off x="2920100" y="1307850"/>
            <a:ext cx="5912225" cy="361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