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Work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BhJTLNhm1L8gRavuyKOa2UOQ1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WorkSans-bold.fntdata"/><Relationship Id="rId27" Type="http://schemas.openxmlformats.org/officeDocument/2006/relationships/font" Target="fonts/Work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Work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lang="es-ES"/>
              <a:t>Esta diapositiva no se debe modificar, es la portada y debe permanecer igual para todas las presentaciones</a:t>
            </a:r>
            <a:endParaRPr/>
          </a:p>
        </p:txBody>
      </p:sp>
      <p:sp>
        <p:nvSpPr>
          <p:cNvPr id="97" name="Google Shape;9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3662bf92d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3662bf92d_1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03662bf92d_1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3662bf92d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3662bf92d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03662bf92d_1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3662bf92d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3662bf92d_1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103662bf92d_1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3662bf92d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3662bf92d_1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03662bf92d_1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3662bf92d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3662bf92d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03662bf92d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3662bf92d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3662bf92d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03662bf92d_1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3662bf92d_3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3662bf92d_3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03662bf92d_3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3662bf92d_3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3662bf92d_3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103662bf92d_3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3662bf92d_3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3662bf92d_3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03662bf92d_3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3662bf92d_3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3662bf92d_3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03662bf92d_3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indent="-171450" lvl="0" marL="171450" rtl="0" algn="l">
              <a:spcBef>
                <a:spcPts val="0"/>
              </a:spcBef>
              <a:spcAft>
                <a:spcPts val="0"/>
              </a:spcAft>
              <a:buClr>
                <a:schemeClr val="dk1"/>
              </a:buClr>
              <a:buSzPts val="1200"/>
              <a:buFont typeface="Calibri"/>
              <a:buChar char="-"/>
            </a:pPr>
            <a:r>
              <a:rPr lang="es-ES"/>
              <a:t>Al tener una foto de fondo los textos deben ser concisos.</a:t>
            </a:r>
            <a:endParaRPr/>
          </a:p>
          <a:p>
            <a:pPr indent="-171450" lvl="0" marL="171450" rtl="0" algn="l">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indent="-171450" lvl="0" marL="171450" rtl="0" algn="l">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102" name="Google Shape;10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3662bf92d_3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3662bf92d_3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03662bf92d_3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3662bf92d_3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3662bf92d_3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03662bf92d_3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indent="-171450" lvl="0" marL="171450" rtl="0" algn="l">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252" name="Google Shape;25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indent="-171450" lvl="0" marL="171450" rtl="0" algn="l">
              <a:lnSpc>
                <a:spcPct val="100000"/>
              </a:lnSpc>
              <a:spcBef>
                <a:spcPts val="0"/>
              </a:spcBef>
              <a:spcAft>
                <a:spcPts val="0"/>
              </a:spcAft>
              <a:buClr>
                <a:schemeClr val="dk1"/>
              </a:buClr>
              <a:buSzPts val="1200"/>
              <a:buFont typeface="Calibri"/>
              <a:buChar char="-"/>
            </a:pPr>
            <a:r>
              <a:rPr lang="es-ES"/>
              <a:t>Si va a dejar solo el titulo déjelo centrado en la diapositiva.</a:t>
            </a:r>
            <a:endParaRPr/>
          </a:p>
          <a:p>
            <a:pPr indent="-171450" lvl="0" marL="171450" rtl="0" algn="l">
              <a:lnSpc>
                <a:spcPct val="100000"/>
              </a:lnSpc>
              <a:spcBef>
                <a:spcPts val="0"/>
              </a:spcBef>
              <a:spcAft>
                <a:spcPts val="0"/>
              </a:spcAft>
              <a:buClr>
                <a:schemeClr val="dk1"/>
              </a:buClr>
              <a:buSzPts val="1200"/>
              <a:buFont typeface="Calibri"/>
              <a:buChar char="-"/>
            </a:pPr>
            <a:r>
              <a:rPr lang="es-ES"/>
              <a:t>Los textos deben ir en color blanco en tipografía Arial.</a:t>
            </a:r>
            <a:endParaRPr/>
          </a:p>
        </p:txBody>
      </p:sp>
      <p:sp>
        <p:nvSpPr>
          <p:cNvPr id="115" name="Google Shape;11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a:t>
            </a:r>
            <a:endParaRPr/>
          </a:p>
          <a:p>
            <a:pPr indent="-171450" lvl="0" marL="171450" rtl="0" algn="l">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p:txBody>
      </p:sp>
      <p:sp>
        <p:nvSpPr>
          <p:cNvPr id="123" name="Google Shape;12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Utilice esta diapositiva si necesita incluir textos más extensos.</a:t>
            </a:r>
            <a:endParaRPr/>
          </a:p>
          <a:p>
            <a:pPr indent="-171450" lvl="0" marL="171450" rtl="0" algn="l">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indent="-171450" lvl="0" marL="171450" rtl="0" algn="l">
              <a:lnSpc>
                <a:spcPct val="100000"/>
              </a:lnSpc>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30" name="Google Shape;13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662bf92d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662bf92d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03662bf92d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3662bf92d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3662bf92d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03662bf92d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3662bf92d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3662bf92d_3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03662bf92d_3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3662bf92d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3662bf92d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03662bf92d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1_Diapositiva de título">
    <p:spTree>
      <p:nvGrpSpPr>
        <p:cNvPr id="15" name="Shape 15"/>
        <p:cNvGrpSpPr/>
        <p:nvPr/>
      </p:nvGrpSpPr>
      <p:grpSpPr>
        <a:xfrm>
          <a:off x="0" y="0"/>
          <a:ext cx="0" cy="0"/>
          <a:chOff x="0" y="0"/>
          <a:chExt cx="0" cy="0"/>
        </a:xfrm>
      </p:grpSpPr>
      <p:pic>
        <p:nvPicPr>
          <p:cNvPr descr="Plantilla-presentaciones_naranja_portada.png" id="16" name="Google Shape;16;p8"/>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0" name="Shape 50"/>
        <p:cNvGrpSpPr/>
        <p:nvPr/>
      </p:nvGrpSpPr>
      <p:grpSpPr>
        <a:xfrm>
          <a:off x="0" y="0"/>
          <a:ext cx="0" cy="0"/>
          <a:chOff x="0" y="0"/>
          <a:chExt cx="0" cy="0"/>
        </a:xfrm>
      </p:grpSpPr>
      <p:sp>
        <p:nvSpPr>
          <p:cNvPr id="51" name="Google Shape;5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9" name="Shape 59"/>
        <p:cNvGrpSpPr/>
        <p:nvPr/>
      </p:nvGrpSpPr>
      <p:grpSpPr>
        <a:xfrm>
          <a:off x="0" y="0"/>
          <a:ext cx="0" cy="0"/>
          <a:chOff x="0" y="0"/>
          <a:chExt cx="0" cy="0"/>
        </a:xfrm>
      </p:grpSpPr>
      <p:sp>
        <p:nvSpPr>
          <p:cNvPr id="60" name="Google Shape;6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4" name="Shape 64"/>
        <p:cNvGrpSpPr/>
        <p:nvPr/>
      </p:nvGrpSpPr>
      <p:grpSpPr>
        <a:xfrm>
          <a:off x="0" y="0"/>
          <a:ext cx="0" cy="0"/>
          <a:chOff x="0" y="0"/>
          <a:chExt cx="0" cy="0"/>
        </a:xfrm>
      </p:grpSpPr>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1"/>
          <p:cNvSpPr/>
          <p:nvPr>
            <p:ph idx="2" type="pic"/>
          </p:nvPr>
        </p:nvSpPr>
        <p:spPr>
          <a:xfrm>
            <a:off x="5183188" y="987425"/>
            <a:ext cx="6172200" cy="4873625"/>
          </a:xfrm>
          <a:prstGeom prst="rect">
            <a:avLst/>
          </a:prstGeom>
          <a:noFill/>
          <a:ln>
            <a:noFill/>
          </a:ln>
        </p:spPr>
      </p:sp>
      <p:sp>
        <p:nvSpPr>
          <p:cNvPr id="78" name="Google Shape;7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7" name="Shape 17"/>
        <p:cNvGrpSpPr/>
        <p:nvPr/>
      </p:nvGrpSpPr>
      <p:grpSpPr>
        <a:xfrm>
          <a:off x="0" y="0"/>
          <a:ext cx="0" cy="0"/>
          <a:chOff x="0" y="0"/>
          <a:chExt cx="0" cy="0"/>
        </a:xfrm>
      </p:grpSpPr>
      <p:pic>
        <p:nvPicPr>
          <p:cNvPr descr="plantillappt_05.png" id="18" name="Google Shape;18;p9"/>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1_Título y objetos">
    <p:spTree>
      <p:nvGrpSpPr>
        <p:cNvPr id="19" name="Shape 19"/>
        <p:cNvGrpSpPr/>
        <p:nvPr/>
      </p:nvGrpSpPr>
      <p:grpSpPr>
        <a:xfrm>
          <a:off x="0" y="0"/>
          <a:ext cx="0" cy="0"/>
          <a:chOff x="0" y="0"/>
          <a:chExt cx="0" cy="0"/>
        </a:xfrm>
      </p:grpSpPr>
      <p:pic>
        <p:nvPicPr>
          <p:cNvPr descr="Plantilla presentaciones_naranja_Mesa de trabajo 1 copia.png" id="20" name="Google Shape;20;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1_Encabezado de sección">
    <p:spTree>
      <p:nvGrpSpPr>
        <p:cNvPr id="21" name="Shape 21"/>
        <p:cNvGrpSpPr/>
        <p:nvPr/>
      </p:nvGrpSpPr>
      <p:grpSpPr>
        <a:xfrm>
          <a:off x="0" y="0"/>
          <a:ext cx="0" cy="0"/>
          <a:chOff x="0" y="0"/>
          <a:chExt cx="0" cy="0"/>
        </a:xfrm>
      </p:grpSpPr>
      <p:pic>
        <p:nvPicPr>
          <p:cNvPr descr="Plantilla presentaciones_naranja_Mesa de trabajo 1 copia 2.png" id="22" name="Google Shape;22;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1_Dos objetos">
    <p:spTree>
      <p:nvGrpSpPr>
        <p:cNvPr id="23" name="Shape 23"/>
        <p:cNvGrpSpPr/>
        <p:nvPr/>
      </p:nvGrpSpPr>
      <p:grpSpPr>
        <a:xfrm>
          <a:off x="0" y="0"/>
          <a:ext cx="0" cy="0"/>
          <a:chOff x="0" y="0"/>
          <a:chExt cx="0" cy="0"/>
        </a:xfrm>
      </p:grpSpPr>
      <p:pic>
        <p:nvPicPr>
          <p:cNvPr descr="Plantilla-presentaciones_naranja_cierre.png" id="24" name="Google Shape;24;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5" name="Shape 25"/>
        <p:cNvGrpSpPr/>
        <p:nvPr/>
      </p:nvGrpSpPr>
      <p:grpSpPr>
        <a:xfrm>
          <a:off x="0" y="0"/>
          <a:ext cx="0" cy="0"/>
          <a:chOff x="0" y="0"/>
          <a:chExt cx="0" cy="0"/>
        </a:xfrm>
      </p:grpSpPr>
      <p:sp>
        <p:nvSpPr>
          <p:cNvPr id="26" name="Google Shape;2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1" name="Shape 31"/>
        <p:cNvGrpSpPr/>
        <p:nvPr/>
      </p:nvGrpSpPr>
      <p:grpSpPr>
        <a:xfrm>
          <a:off x="0" y="0"/>
          <a:ext cx="0" cy="0"/>
          <a:chOff x="0" y="0"/>
          <a:chExt cx="0" cy="0"/>
        </a:xfrm>
      </p:grpSpPr>
      <p:sp>
        <p:nvSpPr>
          <p:cNvPr id="32" name="Google Shape;3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7" name="Shape 37"/>
        <p:cNvGrpSpPr/>
        <p:nvPr/>
      </p:nvGrpSpPr>
      <p:grpSpPr>
        <a:xfrm>
          <a:off x="0" y="0"/>
          <a:ext cx="0" cy="0"/>
          <a:chOff x="0" y="0"/>
          <a:chExt cx="0" cy="0"/>
        </a:xfrm>
      </p:grpSpPr>
      <p:sp>
        <p:nvSpPr>
          <p:cNvPr id="38" name="Google Shape;3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3" name="Shape 43"/>
        <p:cNvGrpSpPr/>
        <p:nvPr/>
      </p:nvGrpSpPr>
      <p:grpSpPr>
        <a:xfrm>
          <a:off x="0" y="0"/>
          <a:ext cx="0" cy="0"/>
          <a:chOff x="0" y="0"/>
          <a:chExt cx="0" cy="0"/>
        </a:xfrm>
      </p:grpSpPr>
      <p:sp>
        <p:nvSpPr>
          <p:cNvPr id="44" name="Google Shape;4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yenneralayon142/Entrega_1_Introducci-n-html-y-git.gi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cs.google.com/spreadsheets/d/1XR78cWh6LTlJGicj7tOU7r2XGjHNFs4n/edit#gid=136516709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103662bf92d_1_56"/>
          <p:cNvPicPr preferRelativeResize="0"/>
          <p:nvPr/>
        </p:nvPicPr>
        <p:blipFill>
          <a:blip r:embed="rId3">
            <a:alphaModFix/>
          </a:blip>
          <a:stretch>
            <a:fillRect/>
          </a:stretch>
        </p:blipFill>
        <p:spPr>
          <a:xfrm>
            <a:off x="359525" y="401150"/>
            <a:ext cx="9990675" cy="579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03662bf92d_1_52"/>
          <p:cNvPicPr preferRelativeResize="0"/>
          <p:nvPr/>
        </p:nvPicPr>
        <p:blipFill>
          <a:blip r:embed="rId3">
            <a:alphaModFix/>
          </a:blip>
          <a:stretch>
            <a:fillRect/>
          </a:stretch>
        </p:blipFill>
        <p:spPr>
          <a:xfrm>
            <a:off x="401200" y="478936"/>
            <a:ext cx="10043625" cy="57308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103662bf92d_1_48"/>
          <p:cNvPicPr preferRelativeResize="0"/>
          <p:nvPr/>
        </p:nvPicPr>
        <p:blipFill>
          <a:blip r:embed="rId3">
            <a:alphaModFix/>
          </a:blip>
          <a:stretch>
            <a:fillRect/>
          </a:stretch>
        </p:blipFill>
        <p:spPr>
          <a:xfrm>
            <a:off x="267025" y="515375"/>
            <a:ext cx="10061675" cy="603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103662bf92d_1_44"/>
          <p:cNvPicPr preferRelativeResize="0"/>
          <p:nvPr/>
        </p:nvPicPr>
        <p:blipFill>
          <a:blip r:embed="rId3">
            <a:alphaModFix/>
          </a:blip>
          <a:stretch>
            <a:fillRect/>
          </a:stretch>
        </p:blipFill>
        <p:spPr>
          <a:xfrm>
            <a:off x="209700" y="458263"/>
            <a:ext cx="10249050" cy="594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g103662bf92d_1_40"/>
          <p:cNvPicPr preferRelativeResize="0"/>
          <p:nvPr/>
        </p:nvPicPr>
        <p:blipFill>
          <a:blip r:embed="rId3">
            <a:alphaModFix/>
          </a:blip>
          <a:stretch>
            <a:fillRect/>
          </a:stretch>
        </p:blipFill>
        <p:spPr>
          <a:xfrm>
            <a:off x="286150" y="362550"/>
            <a:ext cx="9806950" cy="588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03662bf92d_1_22"/>
          <p:cNvSpPr txBox="1"/>
          <p:nvPr/>
        </p:nvSpPr>
        <p:spPr>
          <a:xfrm>
            <a:off x="908900" y="727125"/>
            <a:ext cx="4313100" cy="439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300">
                <a:solidFill>
                  <a:schemeClr val="accent1"/>
                </a:solidFill>
              </a:rPr>
              <a:t>Actores principales :</a:t>
            </a:r>
            <a:endParaRPr sz="2300">
              <a:solidFill>
                <a:schemeClr val="accent1"/>
              </a:solidFill>
            </a:endParaRPr>
          </a:p>
          <a:p>
            <a:pPr indent="-349250" lvl="0" marL="457200" marR="567121" rtl="0" algn="l">
              <a:lnSpc>
                <a:spcPct val="200000"/>
              </a:lnSpc>
              <a:spcBef>
                <a:spcPts val="1028"/>
              </a:spcBef>
              <a:spcAft>
                <a:spcPts val="0"/>
              </a:spcAft>
              <a:buClr>
                <a:schemeClr val="accent1"/>
              </a:buClr>
              <a:buSzPts val="1900"/>
              <a:buChar char="●"/>
            </a:pPr>
            <a:r>
              <a:rPr lang="es-ES" sz="1900">
                <a:solidFill>
                  <a:schemeClr val="accent1"/>
                </a:solidFill>
              </a:rPr>
              <a:t>Administradora</a:t>
            </a:r>
            <a:endParaRPr sz="1900">
              <a:solidFill>
                <a:schemeClr val="accent1"/>
              </a:solidFill>
            </a:endParaRPr>
          </a:p>
          <a:p>
            <a:pPr indent="-349250" lvl="0" marL="457200" marR="567121" rtl="0" algn="l">
              <a:lnSpc>
                <a:spcPct val="200000"/>
              </a:lnSpc>
              <a:spcBef>
                <a:spcPts val="0"/>
              </a:spcBef>
              <a:spcAft>
                <a:spcPts val="0"/>
              </a:spcAft>
              <a:buClr>
                <a:schemeClr val="accent1"/>
              </a:buClr>
              <a:buSzPts val="1900"/>
              <a:buChar char="●"/>
            </a:pPr>
            <a:r>
              <a:rPr lang="es-ES" sz="1900">
                <a:solidFill>
                  <a:schemeClr val="accent1"/>
                </a:solidFill>
              </a:rPr>
              <a:t>Socios</a:t>
            </a:r>
            <a:endParaRPr sz="1900">
              <a:solidFill>
                <a:schemeClr val="accent1"/>
              </a:solidFill>
            </a:endParaRPr>
          </a:p>
          <a:p>
            <a:pPr indent="-349250" lvl="0" marL="457200" marR="567121" rtl="0" algn="l">
              <a:lnSpc>
                <a:spcPct val="200000"/>
              </a:lnSpc>
              <a:spcBef>
                <a:spcPts val="0"/>
              </a:spcBef>
              <a:spcAft>
                <a:spcPts val="0"/>
              </a:spcAft>
              <a:buClr>
                <a:schemeClr val="accent1"/>
              </a:buClr>
              <a:buSzPts val="1900"/>
              <a:buChar char="●"/>
            </a:pPr>
            <a:r>
              <a:rPr lang="es-ES" sz="1900">
                <a:solidFill>
                  <a:schemeClr val="accent1"/>
                </a:solidFill>
              </a:rPr>
              <a:t>Proveedores</a:t>
            </a:r>
            <a:endParaRPr sz="1900">
              <a:solidFill>
                <a:schemeClr val="accent1"/>
              </a:solidFill>
            </a:endParaRPr>
          </a:p>
          <a:p>
            <a:pPr indent="-349250" lvl="0" marL="457200" marR="567121" rtl="0" algn="l">
              <a:lnSpc>
                <a:spcPct val="200000"/>
              </a:lnSpc>
              <a:spcBef>
                <a:spcPts val="0"/>
              </a:spcBef>
              <a:spcAft>
                <a:spcPts val="0"/>
              </a:spcAft>
              <a:buClr>
                <a:schemeClr val="accent1"/>
              </a:buClr>
              <a:buSzPts val="1900"/>
              <a:buChar char="●"/>
            </a:pPr>
            <a:r>
              <a:rPr lang="es-ES" sz="1900">
                <a:solidFill>
                  <a:schemeClr val="accent1"/>
                </a:solidFill>
              </a:rPr>
              <a:t>Clientes </a:t>
            </a:r>
            <a:endParaRPr sz="1900">
              <a:solidFill>
                <a:schemeClr val="accent1"/>
              </a:solidFill>
            </a:endParaRPr>
          </a:p>
          <a:p>
            <a:pPr indent="-349250" lvl="0" marL="457200" marR="567121" rtl="0" algn="l">
              <a:lnSpc>
                <a:spcPct val="200000"/>
              </a:lnSpc>
              <a:spcBef>
                <a:spcPts val="0"/>
              </a:spcBef>
              <a:spcAft>
                <a:spcPts val="0"/>
              </a:spcAft>
              <a:buClr>
                <a:schemeClr val="accent1"/>
              </a:buClr>
              <a:buSzPts val="1900"/>
              <a:buChar char="●"/>
            </a:pPr>
            <a:r>
              <a:rPr lang="es-ES" sz="1900">
                <a:solidFill>
                  <a:schemeClr val="accent1"/>
                </a:solidFill>
              </a:rPr>
              <a:t>Asesores</a:t>
            </a:r>
            <a:endParaRPr sz="1900">
              <a:solidFill>
                <a:schemeClr val="accent1"/>
              </a:solidFill>
            </a:endParaRPr>
          </a:p>
          <a:p>
            <a:pPr indent="-349250" lvl="0" marL="457200" marR="567121" rtl="0" algn="l">
              <a:lnSpc>
                <a:spcPct val="200000"/>
              </a:lnSpc>
              <a:spcBef>
                <a:spcPts val="0"/>
              </a:spcBef>
              <a:spcAft>
                <a:spcPts val="0"/>
              </a:spcAft>
              <a:buClr>
                <a:schemeClr val="accent1"/>
              </a:buClr>
              <a:buSzPts val="1900"/>
              <a:buChar char="●"/>
            </a:pPr>
            <a:r>
              <a:rPr lang="es-ES" sz="1900">
                <a:solidFill>
                  <a:schemeClr val="accent1"/>
                </a:solidFill>
              </a:rPr>
              <a:t>Empleados</a:t>
            </a:r>
            <a:endParaRPr sz="1900">
              <a:solidFill>
                <a:schemeClr val="accent1"/>
              </a:solidFill>
            </a:endParaRPr>
          </a:p>
          <a:p>
            <a:pPr indent="0" lvl="0" marL="0" rtl="0" algn="l">
              <a:spcBef>
                <a:spcPts val="0"/>
              </a:spcBef>
              <a:spcAft>
                <a:spcPts val="0"/>
              </a:spcAft>
              <a:buNone/>
            </a:pPr>
            <a:r>
              <a:t/>
            </a:r>
            <a:endParaRPr>
              <a:solidFill>
                <a:schemeClr val="accent1"/>
              </a:solidFill>
            </a:endParaRPr>
          </a:p>
        </p:txBody>
      </p:sp>
      <p:sp>
        <p:nvSpPr>
          <p:cNvPr id="204" name="Google Shape;204;g103662bf92d_1_22"/>
          <p:cNvSpPr txBox="1"/>
          <p:nvPr/>
        </p:nvSpPr>
        <p:spPr>
          <a:xfrm>
            <a:off x="5222000" y="727125"/>
            <a:ext cx="4445400" cy="13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300">
                <a:solidFill>
                  <a:schemeClr val="accent1"/>
                </a:solidFill>
              </a:rPr>
              <a:t>Actores no principales:</a:t>
            </a:r>
            <a:endParaRPr sz="2300">
              <a:solidFill>
                <a:schemeClr val="accent1"/>
              </a:solidFill>
            </a:endParaRPr>
          </a:p>
          <a:p>
            <a:pPr indent="0" lvl="0" marL="914400" marR="567121" rtl="0" algn="l">
              <a:lnSpc>
                <a:spcPct val="200000"/>
              </a:lnSpc>
              <a:spcBef>
                <a:spcPts val="1028"/>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accent1"/>
              </a:solidFill>
            </a:endParaRPr>
          </a:p>
        </p:txBody>
      </p:sp>
      <p:sp>
        <p:nvSpPr>
          <p:cNvPr id="205" name="Google Shape;205;g103662bf92d_1_22"/>
          <p:cNvSpPr txBox="1"/>
          <p:nvPr/>
        </p:nvSpPr>
        <p:spPr>
          <a:xfrm>
            <a:off x="5023700" y="1239400"/>
            <a:ext cx="3619200" cy="281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accent1"/>
              </a:buClr>
              <a:buSzPts val="1900"/>
              <a:buChar char="●"/>
            </a:pPr>
            <a:r>
              <a:rPr lang="es-ES" sz="1900">
                <a:solidFill>
                  <a:schemeClr val="accent1"/>
                </a:solidFill>
              </a:rPr>
              <a:t>Competencias. </a:t>
            </a:r>
            <a:endParaRPr sz="1900">
              <a:solidFill>
                <a:schemeClr val="accent1"/>
              </a:solidFill>
            </a:endParaRPr>
          </a:p>
          <a:p>
            <a:pPr indent="0" lvl="0" marL="914400" rtl="0" algn="l">
              <a:spcBef>
                <a:spcPts val="0"/>
              </a:spcBef>
              <a:spcAft>
                <a:spcPts val="0"/>
              </a:spcAft>
              <a:buNone/>
            </a:pPr>
            <a:r>
              <a:t/>
            </a:r>
            <a:endParaRPr sz="1900">
              <a:solidFill>
                <a:schemeClr val="accent1"/>
              </a:solidFill>
            </a:endParaRPr>
          </a:p>
          <a:p>
            <a:pPr indent="-349250" lvl="0" marL="457200" rtl="0" algn="l">
              <a:spcBef>
                <a:spcPts val="0"/>
              </a:spcBef>
              <a:spcAft>
                <a:spcPts val="0"/>
              </a:spcAft>
              <a:buClr>
                <a:schemeClr val="accent1"/>
              </a:buClr>
              <a:buSzPts val="1900"/>
              <a:buChar char="●"/>
            </a:pPr>
            <a:r>
              <a:rPr lang="es-ES" sz="1900">
                <a:solidFill>
                  <a:schemeClr val="accent1"/>
                </a:solidFill>
              </a:rPr>
              <a:t>Promotores del emprendimiento.</a:t>
            </a:r>
            <a:endParaRPr sz="1900">
              <a:solidFill>
                <a:schemeClr val="accent1"/>
              </a:solidFill>
            </a:endParaRPr>
          </a:p>
          <a:p>
            <a:pPr indent="0" lvl="0" marL="914400" rtl="0" algn="l">
              <a:spcBef>
                <a:spcPts val="0"/>
              </a:spcBef>
              <a:spcAft>
                <a:spcPts val="0"/>
              </a:spcAft>
              <a:buNone/>
            </a:pPr>
            <a:r>
              <a:t/>
            </a:r>
            <a:endParaRPr sz="1900">
              <a:solidFill>
                <a:schemeClr val="accent1"/>
              </a:solidFill>
            </a:endParaRPr>
          </a:p>
          <a:p>
            <a:pPr indent="-349250" lvl="0" marL="457200" rtl="0" algn="l">
              <a:spcBef>
                <a:spcPts val="0"/>
              </a:spcBef>
              <a:spcAft>
                <a:spcPts val="0"/>
              </a:spcAft>
              <a:buClr>
                <a:schemeClr val="accent1"/>
              </a:buClr>
              <a:buSzPts val="1900"/>
              <a:buChar char="●"/>
            </a:pPr>
            <a:r>
              <a:rPr lang="es-ES" sz="1900">
                <a:solidFill>
                  <a:schemeClr val="accent1"/>
                </a:solidFill>
              </a:rPr>
              <a:t>Aprendices Sena (Julian Herreño, Yenner Alayon, Stiven Vargas, Juan Lancheros, Lina Guerrero.</a:t>
            </a:r>
            <a:endParaRPr sz="19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03662bf92d_3_23"/>
          <p:cNvSpPr txBox="1"/>
          <p:nvPr/>
        </p:nvSpPr>
        <p:spPr>
          <a:xfrm>
            <a:off x="280925" y="727125"/>
            <a:ext cx="10526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3400">
                <a:solidFill>
                  <a:schemeClr val="accent1"/>
                </a:solidFill>
              </a:rPr>
              <a:t>MAPA DE PROCESOS </a:t>
            </a:r>
            <a:r>
              <a:rPr lang="es-ES" sz="3400">
                <a:solidFill>
                  <a:schemeClr val="accent1"/>
                </a:solidFill>
              </a:rPr>
              <a:t>  </a:t>
            </a:r>
            <a:endParaRPr/>
          </a:p>
        </p:txBody>
      </p:sp>
      <p:pic>
        <p:nvPicPr>
          <p:cNvPr id="212" name="Google Shape;212;g103662bf92d_3_23"/>
          <p:cNvPicPr preferRelativeResize="0"/>
          <p:nvPr/>
        </p:nvPicPr>
        <p:blipFill>
          <a:blip r:embed="rId3">
            <a:alphaModFix/>
          </a:blip>
          <a:stretch>
            <a:fillRect/>
          </a:stretch>
        </p:blipFill>
        <p:spPr>
          <a:xfrm>
            <a:off x="1590125" y="1649950"/>
            <a:ext cx="8506850" cy="474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03662bf92d_3_30"/>
          <p:cNvSpPr txBox="1"/>
          <p:nvPr/>
        </p:nvSpPr>
        <p:spPr>
          <a:xfrm>
            <a:off x="0" y="611450"/>
            <a:ext cx="10526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3400">
                <a:solidFill>
                  <a:schemeClr val="accent1"/>
                </a:solidFill>
              </a:rPr>
              <a:t>SISTEMAS DE CONTROL </a:t>
            </a:r>
            <a:r>
              <a:rPr lang="es-ES" sz="3400">
                <a:solidFill>
                  <a:schemeClr val="accent1"/>
                </a:solidFill>
              </a:rPr>
              <a:t> </a:t>
            </a:r>
            <a:endParaRPr/>
          </a:p>
        </p:txBody>
      </p:sp>
      <p:sp>
        <p:nvSpPr>
          <p:cNvPr id="219" name="Google Shape;219;g103662bf92d_3_30"/>
          <p:cNvSpPr txBox="1"/>
          <p:nvPr/>
        </p:nvSpPr>
        <p:spPr>
          <a:xfrm>
            <a:off x="1503800" y="1768200"/>
            <a:ext cx="7998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400" u="sng">
                <a:solidFill>
                  <a:schemeClr val="hlink"/>
                </a:solidFill>
                <a:hlinkClick r:id="rId3"/>
              </a:rPr>
              <a:t>https://github.com/yenneralayon142/Entrega_1_Introducci-n-html-y-git.git</a:t>
            </a:r>
            <a:endParaRPr sz="24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03662bf92d_3_36"/>
          <p:cNvSpPr txBox="1"/>
          <p:nvPr/>
        </p:nvSpPr>
        <p:spPr>
          <a:xfrm>
            <a:off x="82625" y="644500"/>
            <a:ext cx="11022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3400">
                <a:solidFill>
                  <a:schemeClr val="accent1"/>
                </a:solidFill>
              </a:rPr>
              <a:t>REQUERIMIENTOS FUNCIONALES </a:t>
            </a:r>
            <a:endParaRPr/>
          </a:p>
        </p:txBody>
      </p:sp>
      <p:sp>
        <p:nvSpPr>
          <p:cNvPr id="226" name="Google Shape;226;g103662bf92d_3_36"/>
          <p:cNvSpPr txBox="1"/>
          <p:nvPr/>
        </p:nvSpPr>
        <p:spPr>
          <a:xfrm>
            <a:off x="1041100" y="1602950"/>
            <a:ext cx="8742000" cy="45870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Administrar producto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Registro de venta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Cambios registrados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Códigos</a:t>
            </a:r>
            <a:r>
              <a:rPr lang="es-ES" sz="2200">
                <a:solidFill>
                  <a:srgbClr val="0000FF"/>
                </a:solidFill>
                <a:latin typeface="Calibri"/>
                <a:ea typeface="Calibri"/>
                <a:cs typeface="Calibri"/>
                <a:sym typeface="Calibri"/>
              </a:rPr>
              <a:t> de cada producto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Entrada del producto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Salida del producto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Control inventario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Guardar datos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Pedidos pendientes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Pedidos realizados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Login</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Usuario</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Historial de datos </a:t>
            </a:r>
            <a:endParaRPr sz="2200">
              <a:solidFill>
                <a:srgbClr val="0000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03662bf92d_3_42"/>
          <p:cNvSpPr txBox="1"/>
          <p:nvPr/>
        </p:nvSpPr>
        <p:spPr>
          <a:xfrm>
            <a:off x="99150" y="347025"/>
            <a:ext cx="10410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3400">
                <a:solidFill>
                  <a:schemeClr val="accent1"/>
                </a:solidFill>
              </a:rPr>
              <a:t>REQUERIMIENTOS NO FUNCIONALES</a:t>
            </a:r>
            <a:endParaRPr/>
          </a:p>
        </p:txBody>
      </p:sp>
      <p:sp>
        <p:nvSpPr>
          <p:cNvPr id="233" name="Google Shape;233;g103662bf92d_3_42"/>
          <p:cNvSpPr txBox="1"/>
          <p:nvPr/>
        </p:nvSpPr>
        <p:spPr>
          <a:xfrm>
            <a:off x="1437700" y="1685575"/>
            <a:ext cx="78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4" name="Google Shape;234;g103662bf92d_3_42"/>
          <p:cNvSpPr txBox="1"/>
          <p:nvPr/>
        </p:nvSpPr>
        <p:spPr>
          <a:xfrm>
            <a:off x="875850" y="1388125"/>
            <a:ext cx="9122100" cy="45870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Facilidad de manejo</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Manejo en la nube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Privacidad </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Velocidad</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Seguridad</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Conformidad</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Exportación</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Operación</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Documentación</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Adaptación</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Integración</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Mantenibilidad</a:t>
            </a:r>
            <a:endParaRPr sz="2200">
              <a:solidFill>
                <a:srgbClr val="0000FF"/>
              </a:solidFill>
              <a:latin typeface="Calibri"/>
              <a:ea typeface="Calibri"/>
              <a:cs typeface="Calibri"/>
              <a:sym typeface="Calibri"/>
            </a:endParaRPr>
          </a:p>
          <a:p>
            <a:pPr indent="-368300" lvl="0" marL="457200" rtl="0" algn="just">
              <a:spcBef>
                <a:spcPts val="0"/>
              </a:spcBef>
              <a:spcAft>
                <a:spcPts val="0"/>
              </a:spcAft>
              <a:buClr>
                <a:srgbClr val="0000FF"/>
              </a:buClr>
              <a:buSzPts val="2200"/>
              <a:buFont typeface="Calibri"/>
              <a:buChar char="❖"/>
            </a:pPr>
            <a:r>
              <a:rPr lang="es-ES" sz="2200">
                <a:solidFill>
                  <a:srgbClr val="0000FF"/>
                </a:solidFill>
                <a:latin typeface="Calibri"/>
                <a:ea typeface="Calibri"/>
                <a:cs typeface="Calibri"/>
                <a:sym typeface="Calibri"/>
              </a:rPr>
              <a:t>Confianza </a:t>
            </a:r>
            <a:endParaRPr sz="2200">
              <a:solidFill>
                <a:srgbClr val="0000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
          <p:cNvPicPr preferRelativeResize="0"/>
          <p:nvPr/>
        </p:nvPicPr>
        <p:blipFill>
          <a:blip r:embed="rId3">
            <a:alphaModFix/>
          </a:blip>
          <a:stretch>
            <a:fillRect/>
          </a:stretch>
        </p:blipFill>
        <p:spPr>
          <a:xfrm>
            <a:off x="0" y="0"/>
            <a:ext cx="10583100" cy="6858000"/>
          </a:xfrm>
          <a:prstGeom prst="rect">
            <a:avLst/>
          </a:prstGeom>
          <a:noFill/>
          <a:ln>
            <a:noFill/>
          </a:ln>
        </p:spPr>
      </p:pic>
      <p:sp>
        <p:nvSpPr>
          <p:cNvPr id="105" name="Google Shape;105;p2"/>
          <p:cNvSpPr/>
          <p:nvPr/>
        </p:nvSpPr>
        <p:spPr>
          <a:xfrm rot="-5400000">
            <a:off x="6020109" y="792005"/>
            <a:ext cx="7069800" cy="5274000"/>
          </a:xfrm>
          <a:prstGeom prst="rect">
            <a:avLst/>
          </a:prstGeom>
          <a:gradFill>
            <a:gsLst>
              <a:gs pos="0">
                <a:srgbClr val="000000">
                  <a:alpha val="45490"/>
                </a:srgbClr>
              </a:gs>
              <a:gs pos="100000">
                <a:srgbClr val="1F497D">
                  <a:alpha val="0"/>
                </a:srgbClr>
              </a:gs>
            </a:gsLst>
            <a:lin ang="16200000" scaled="0"/>
          </a:gradFill>
          <a:ln>
            <a:noFill/>
          </a:ln>
          <a:effectLst>
            <a:outerShdw blurRad="40000" rotWithShape="0" dir="5400000" dist="23000">
              <a:srgbClr val="000000">
                <a:alpha val="34509"/>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06" name="Google Shape;106;p2"/>
          <p:cNvSpPr txBox="1"/>
          <p:nvPr/>
        </p:nvSpPr>
        <p:spPr>
          <a:xfrm>
            <a:off x="6502200" y="1094775"/>
            <a:ext cx="5205900" cy="15042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1" lang="es-ES" sz="1600">
                <a:solidFill>
                  <a:schemeClr val="lt1"/>
                </a:solidFill>
                <a:latin typeface="Work Sans"/>
                <a:ea typeface="Work Sans"/>
                <a:cs typeface="Work Sans"/>
                <a:sym typeface="Work Sans"/>
              </a:rPr>
              <a:t>INVENTORY QUICK</a:t>
            </a:r>
            <a:endParaRPr b="1" sz="1600">
              <a:solidFill>
                <a:schemeClr val="lt1"/>
              </a:solidFill>
              <a:latin typeface="Work Sans"/>
              <a:ea typeface="Work Sans"/>
              <a:cs typeface="Work Sans"/>
              <a:sym typeface="Work Sans"/>
            </a:endParaRPr>
          </a:p>
          <a:p>
            <a:pPr indent="0" lvl="0" marL="0" marR="0" rtl="0" algn="r">
              <a:spcBef>
                <a:spcPts val="0"/>
              </a:spcBef>
              <a:spcAft>
                <a:spcPts val="0"/>
              </a:spcAft>
              <a:buNone/>
            </a:pPr>
            <a:r>
              <a:rPr b="1" lang="es-ES" sz="1600">
                <a:solidFill>
                  <a:schemeClr val="lt1"/>
                </a:solidFill>
                <a:latin typeface="Work Sans"/>
                <a:ea typeface="Work Sans"/>
                <a:cs typeface="Work Sans"/>
                <a:sym typeface="Work Sans"/>
              </a:rPr>
              <a:t>MANEJO POR LA NUBE</a:t>
            </a:r>
            <a:r>
              <a:rPr b="1" lang="es-ES" sz="3200">
                <a:solidFill>
                  <a:schemeClr val="lt1"/>
                </a:solidFill>
                <a:latin typeface="Work Sans"/>
                <a:ea typeface="Work Sans"/>
                <a:cs typeface="Work Sans"/>
                <a:sym typeface="Work Sans"/>
              </a:rPr>
              <a:t> </a:t>
            </a:r>
            <a:r>
              <a:rPr b="1" i="0" lang="es-ES" sz="3200" u="none" cap="none" strike="noStrike">
                <a:solidFill>
                  <a:schemeClr val="lt1"/>
                </a:solidFill>
                <a:latin typeface="Work Sans"/>
                <a:ea typeface="Work Sans"/>
                <a:cs typeface="Work Sans"/>
                <a:sym typeface="Work Sans"/>
              </a:rPr>
              <a:t> </a:t>
            </a:r>
            <a:endParaRPr b="0" i="0" sz="2400" u="none" cap="none" strike="noStrike">
              <a:solidFill>
                <a:schemeClr val="dk1"/>
              </a:solidFill>
              <a:latin typeface="Calibri"/>
              <a:ea typeface="Calibri"/>
              <a:cs typeface="Calibri"/>
              <a:sym typeface="Calibri"/>
            </a:endParaRPr>
          </a:p>
        </p:txBody>
      </p:sp>
      <p:sp>
        <p:nvSpPr>
          <p:cNvPr id="107" name="Google Shape;107;p2"/>
          <p:cNvSpPr txBox="1"/>
          <p:nvPr/>
        </p:nvSpPr>
        <p:spPr>
          <a:xfrm>
            <a:off x="9029614" y="2243810"/>
            <a:ext cx="3115988" cy="7797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b="0" i="0" lang="es-ES" sz="1633" u="none" cap="none" strike="noStrike">
                <a:solidFill>
                  <a:schemeClr val="lt1"/>
                </a:solidFill>
                <a:latin typeface="Work Sans"/>
                <a:ea typeface="Work Sans"/>
                <a:cs typeface="Work Sans"/>
                <a:sym typeface="Work Sans"/>
              </a:rPr>
              <a:t>S</a:t>
            </a:r>
            <a:r>
              <a:rPr b="0" i="0" lang="es-ES" sz="1633" u="none" cap="none" strike="noStrike">
                <a:solidFill>
                  <a:schemeClr val="lt1"/>
                </a:solidFill>
                <a:latin typeface="Work Sans"/>
                <a:ea typeface="Work Sans"/>
                <a:cs typeface="Work Sans"/>
                <a:sym typeface="Work Sans"/>
              </a:rPr>
              <a:t>istema de </a:t>
            </a:r>
            <a:r>
              <a:rPr lang="es-ES" sz="1633">
                <a:solidFill>
                  <a:schemeClr val="lt1"/>
                </a:solidFill>
                <a:latin typeface="Work Sans"/>
                <a:ea typeface="Work Sans"/>
                <a:cs typeface="Work Sans"/>
                <a:sym typeface="Work Sans"/>
              </a:rPr>
              <a:t>inventario</a:t>
            </a:r>
            <a:endParaRPr b="0" i="0" sz="1900" u="none" cap="none" strike="noStrike">
              <a:solidFill>
                <a:schemeClr val="dk1"/>
              </a:solidFill>
              <a:latin typeface="Calibri"/>
              <a:ea typeface="Calibri"/>
              <a:cs typeface="Calibri"/>
              <a:sym typeface="Calibri"/>
            </a:endParaRPr>
          </a:p>
        </p:txBody>
      </p:sp>
      <p:pic>
        <p:nvPicPr>
          <p:cNvPr id="108" name="Google Shape;108;p2"/>
          <p:cNvPicPr preferRelativeResize="0"/>
          <p:nvPr/>
        </p:nvPicPr>
        <p:blipFill rotWithShape="1">
          <a:blip r:embed="rId4">
            <a:alphaModFix/>
          </a:blip>
          <a:srcRect b="0" l="0" r="0" t="0"/>
          <a:stretch/>
        </p:blipFill>
        <p:spPr>
          <a:xfrm flipH="1" rot="10800000">
            <a:off x="9663443" y="1489999"/>
            <a:ext cx="1748836" cy="60959"/>
          </a:xfrm>
          <a:prstGeom prst="rect">
            <a:avLst/>
          </a:prstGeom>
          <a:noFill/>
          <a:ln>
            <a:noFill/>
          </a:ln>
        </p:spPr>
      </p:pic>
      <p:pic>
        <p:nvPicPr>
          <p:cNvPr descr="naranja.png" id="109" name="Google Shape;109;p2"/>
          <p:cNvPicPr preferRelativeResize="0"/>
          <p:nvPr/>
        </p:nvPicPr>
        <p:blipFill rotWithShape="1">
          <a:blip r:embed="rId5">
            <a:alphaModFix/>
          </a:blip>
          <a:srcRect b="17818" l="21032" r="22452" t="19996"/>
          <a:stretch/>
        </p:blipFill>
        <p:spPr>
          <a:xfrm>
            <a:off x="396273" y="137028"/>
            <a:ext cx="801836" cy="804925"/>
          </a:xfrm>
          <a:prstGeom prst="rect">
            <a:avLst/>
          </a:prstGeom>
          <a:noFill/>
          <a:ln>
            <a:noFill/>
          </a:ln>
        </p:spPr>
      </p:pic>
      <p:pic>
        <p:nvPicPr>
          <p:cNvPr id="110" name="Google Shape;110;p2"/>
          <p:cNvPicPr preferRelativeResize="0"/>
          <p:nvPr/>
        </p:nvPicPr>
        <p:blipFill rotWithShape="1">
          <a:blip r:embed="rId6">
            <a:alphaModFix/>
          </a:blip>
          <a:srcRect b="0" l="0" r="0" t="0"/>
          <a:stretch/>
        </p:blipFill>
        <p:spPr>
          <a:xfrm flipH="1" rot="10800000">
            <a:off x="8838772" y="2105202"/>
            <a:ext cx="2719049" cy="60959"/>
          </a:xfrm>
          <a:prstGeom prst="rect">
            <a:avLst/>
          </a:prstGeom>
          <a:noFill/>
          <a:ln>
            <a:noFill/>
          </a:ln>
        </p:spPr>
      </p:pic>
      <p:sp>
        <p:nvSpPr>
          <p:cNvPr id="111" name="Google Shape;111;p2"/>
          <p:cNvSpPr txBox="1"/>
          <p:nvPr/>
        </p:nvSpPr>
        <p:spPr>
          <a:xfrm>
            <a:off x="8770863" y="3544425"/>
            <a:ext cx="35340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solidFill>
                  <a:schemeClr val="lt1"/>
                </a:solidFill>
                <a:latin typeface="Calibri"/>
                <a:ea typeface="Calibri"/>
                <a:cs typeface="Calibri"/>
                <a:sym typeface="Calibri"/>
              </a:rPr>
              <a:t>Juan Diego Lanchero Vera.</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s-ES" sz="1600">
                <a:solidFill>
                  <a:schemeClr val="lt1"/>
                </a:solidFill>
                <a:latin typeface="Calibri"/>
                <a:ea typeface="Calibri"/>
                <a:cs typeface="Calibri"/>
                <a:sym typeface="Calibri"/>
              </a:rPr>
              <a:t>Harold Stiven Vargas Parra. </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s-ES" sz="1600">
                <a:solidFill>
                  <a:schemeClr val="lt1"/>
                </a:solidFill>
                <a:latin typeface="Calibri"/>
                <a:ea typeface="Calibri"/>
                <a:cs typeface="Calibri"/>
                <a:sym typeface="Calibri"/>
              </a:rPr>
              <a:t>Yenner Snyder Alayon Benavides.</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s-ES" sz="1600">
                <a:solidFill>
                  <a:schemeClr val="lt1"/>
                </a:solidFill>
                <a:latin typeface="Calibri"/>
                <a:ea typeface="Calibri"/>
                <a:cs typeface="Calibri"/>
                <a:sym typeface="Calibri"/>
              </a:rPr>
              <a:t>Julian David Herreño </a:t>
            </a:r>
            <a:r>
              <a:rPr lang="es-ES" sz="1600">
                <a:solidFill>
                  <a:schemeClr val="lt1"/>
                </a:solidFill>
                <a:latin typeface="Calibri"/>
                <a:ea typeface="Calibri"/>
                <a:cs typeface="Calibri"/>
                <a:sym typeface="Calibri"/>
              </a:rPr>
              <a:t>Scarpetta</a:t>
            </a:r>
            <a:r>
              <a:rPr lang="es-E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s-ES" sz="1600">
                <a:solidFill>
                  <a:schemeClr val="lt1"/>
                </a:solidFill>
                <a:latin typeface="Calibri"/>
                <a:ea typeface="Calibri"/>
                <a:cs typeface="Calibri"/>
                <a:sym typeface="Calibri"/>
              </a:rPr>
              <a:t>Lina Julieth Guerrero Cantor. </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s-ES" sz="1600">
                <a:solidFill>
                  <a:schemeClr val="lt1"/>
                </a:solidFill>
                <a:latin typeface="Calibri"/>
                <a:ea typeface="Calibri"/>
                <a:cs typeface="Calibri"/>
                <a:sym typeface="Calibri"/>
              </a:rPr>
              <a:t>                                                     2395874-ADSI. </a:t>
            </a:r>
            <a:endParaRPr sz="16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03662bf92d_3_48"/>
          <p:cNvSpPr txBox="1"/>
          <p:nvPr/>
        </p:nvSpPr>
        <p:spPr>
          <a:xfrm>
            <a:off x="132200" y="112625"/>
            <a:ext cx="10857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3400">
                <a:solidFill>
                  <a:schemeClr val="accent1"/>
                </a:solidFill>
              </a:rPr>
              <a:t>DIAGRAMA DE CASOS DE USO </a:t>
            </a:r>
            <a:endParaRPr/>
          </a:p>
        </p:txBody>
      </p:sp>
      <p:pic>
        <p:nvPicPr>
          <p:cNvPr id="241" name="Google Shape;241;g103662bf92d_3_48"/>
          <p:cNvPicPr preferRelativeResize="0"/>
          <p:nvPr/>
        </p:nvPicPr>
        <p:blipFill>
          <a:blip r:embed="rId3">
            <a:alphaModFix/>
          </a:blip>
          <a:stretch>
            <a:fillRect/>
          </a:stretch>
        </p:blipFill>
        <p:spPr>
          <a:xfrm>
            <a:off x="447350" y="668325"/>
            <a:ext cx="11071800" cy="6374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03662bf92d_3_54"/>
          <p:cNvSpPr txBox="1"/>
          <p:nvPr/>
        </p:nvSpPr>
        <p:spPr>
          <a:xfrm>
            <a:off x="0" y="512275"/>
            <a:ext cx="10592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3400">
                <a:solidFill>
                  <a:schemeClr val="accent1"/>
                </a:solidFill>
              </a:rPr>
              <a:t>FORMATO </a:t>
            </a:r>
            <a:r>
              <a:rPr lang="es-ES" sz="3400">
                <a:solidFill>
                  <a:schemeClr val="accent1"/>
                </a:solidFill>
              </a:rPr>
              <a:t>DE CASOS DE USO</a:t>
            </a:r>
            <a:endParaRPr/>
          </a:p>
        </p:txBody>
      </p:sp>
      <p:sp>
        <p:nvSpPr>
          <p:cNvPr id="248" name="Google Shape;248;g103662bf92d_3_54"/>
          <p:cNvSpPr txBox="1"/>
          <p:nvPr/>
        </p:nvSpPr>
        <p:spPr>
          <a:xfrm>
            <a:off x="1566450" y="1661975"/>
            <a:ext cx="7927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200" u="sng">
                <a:solidFill>
                  <a:schemeClr val="hlink"/>
                </a:solidFill>
                <a:latin typeface="Calibri"/>
                <a:ea typeface="Calibri"/>
                <a:cs typeface="Calibri"/>
                <a:sym typeface="Calibri"/>
                <a:hlinkClick r:id="rId3"/>
              </a:rPr>
              <a:t>https://docs.google.com/spreadsheets/d/1XR78cWh6LTlJGicj7tOU7r2XGjHNFs4n/edit#gid=1365167093</a:t>
            </a:r>
            <a:endParaRPr sz="2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nvSpPr>
        <p:spPr>
          <a:xfrm>
            <a:off x="2250600" y="2990967"/>
            <a:ext cx="6507600" cy="1998800"/>
          </a:xfrm>
          <a:prstGeom prst="rect">
            <a:avLst/>
          </a:prstGeom>
          <a:no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18" name="Google Shape;118;p3"/>
          <p:cNvSpPr txBox="1"/>
          <p:nvPr/>
        </p:nvSpPr>
        <p:spPr>
          <a:xfrm>
            <a:off x="1883850" y="760200"/>
            <a:ext cx="7915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400">
                <a:solidFill>
                  <a:schemeClr val="lt1"/>
                </a:solidFill>
              </a:rPr>
              <a:t>            OBJETIVO GENERAL </a:t>
            </a:r>
            <a:endParaRPr sz="3600">
              <a:solidFill>
                <a:schemeClr val="lt1"/>
              </a:solidFill>
            </a:endParaRPr>
          </a:p>
        </p:txBody>
      </p:sp>
      <p:sp>
        <p:nvSpPr>
          <p:cNvPr id="119" name="Google Shape;119;p3"/>
          <p:cNvSpPr txBox="1"/>
          <p:nvPr/>
        </p:nvSpPr>
        <p:spPr>
          <a:xfrm>
            <a:off x="1024575" y="2230925"/>
            <a:ext cx="8659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200">
                <a:solidFill>
                  <a:schemeClr val="lt1"/>
                </a:solidFill>
              </a:rPr>
              <a:t>Diseñar  un programa que brinde solución al problema que presenta la empresa Dulce Pooh, de esta manera garantizar un buen resultado, seguridad,eficiencia y orden de los  inventarios.</a:t>
            </a:r>
            <a:endParaRPr sz="2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nvSpPr>
        <p:spPr>
          <a:xfrm>
            <a:off x="3024125" y="528800"/>
            <a:ext cx="6725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400">
                <a:solidFill>
                  <a:schemeClr val="accent1"/>
                </a:solidFill>
              </a:rPr>
              <a:t>OBJETIVOS </a:t>
            </a:r>
            <a:r>
              <a:rPr lang="es-ES" sz="3400">
                <a:solidFill>
                  <a:schemeClr val="accent1"/>
                </a:solidFill>
              </a:rPr>
              <a:t>ESPECÍFICOS</a:t>
            </a:r>
            <a:r>
              <a:rPr lang="es-ES" sz="3400">
                <a:solidFill>
                  <a:schemeClr val="accent1"/>
                </a:solidFill>
              </a:rPr>
              <a:t> </a:t>
            </a:r>
            <a:endParaRPr sz="3400">
              <a:solidFill>
                <a:schemeClr val="accent1"/>
              </a:solidFill>
            </a:endParaRPr>
          </a:p>
        </p:txBody>
      </p:sp>
      <p:sp>
        <p:nvSpPr>
          <p:cNvPr id="126" name="Google Shape;126;p4"/>
          <p:cNvSpPr txBox="1"/>
          <p:nvPr/>
        </p:nvSpPr>
        <p:spPr>
          <a:xfrm>
            <a:off x="1338550" y="2263975"/>
            <a:ext cx="8874000" cy="18777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Clr>
                <a:schemeClr val="accent1"/>
              </a:buClr>
              <a:buSzPts val="2200"/>
              <a:buChar char="●"/>
            </a:pPr>
            <a:r>
              <a:rPr lang="es-ES" sz="2200">
                <a:solidFill>
                  <a:schemeClr val="accent1"/>
                </a:solidFill>
              </a:rPr>
              <a:t>Identificar el problema que presenta la empresa.</a:t>
            </a:r>
            <a:endParaRPr sz="2200">
              <a:solidFill>
                <a:schemeClr val="accent1"/>
              </a:solidFill>
            </a:endParaRPr>
          </a:p>
          <a:p>
            <a:pPr indent="-368300" lvl="0" marL="457200" rtl="0" algn="just">
              <a:spcBef>
                <a:spcPts val="0"/>
              </a:spcBef>
              <a:spcAft>
                <a:spcPts val="0"/>
              </a:spcAft>
              <a:buClr>
                <a:schemeClr val="accent1"/>
              </a:buClr>
              <a:buSzPts val="2200"/>
              <a:buChar char="●"/>
            </a:pPr>
            <a:r>
              <a:rPr lang="es-ES" sz="2200">
                <a:solidFill>
                  <a:schemeClr val="accent1"/>
                </a:solidFill>
              </a:rPr>
              <a:t>Realizar un </a:t>
            </a:r>
            <a:r>
              <a:rPr lang="es-ES" sz="2200">
                <a:solidFill>
                  <a:schemeClr val="accent1"/>
                </a:solidFill>
              </a:rPr>
              <a:t>análisis</a:t>
            </a:r>
            <a:r>
              <a:rPr lang="es-ES" sz="2200">
                <a:solidFill>
                  <a:schemeClr val="accent1"/>
                </a:solidFill>
              </a:rPr>
              <a:t> sobre dicho problema.</a:t>
            </a:r>
            <a:endParaRPr sz="2200">
              <a:solidFill>
                <a:schemeClr val="accent1"/>
              </a:solidFill>
            </a:endParaRPr>
          </a:p>
          <a:p>
            <a:pPr indent="-368300" lvl="0" marL="457200" rtl="0" algn="just">
              <a:spcBef>
                <a:spcPts val="0"/>
              </a:spcBef>
              <a:spcAft>
                <a:spcPts val="0"/>
              </a:spcAft>
              <a:buClr>
                <a:schemeClr val="accent1"/>
              </a:buClr>
              <a:buSzPts val="2200"/>
              <a:buChar char="●"/>
            </a:pPr>
            <a:r>
              <a:rPr lang="es-ES" sz="2200">
                <a:solidFill>
                  <a:schemeClr val="accent1"/>
                </a:solidFill>
              </a:rPr>
              <a:t>Diseñar un programa para el control del problema hallado(inventario).</a:t>
            </a:r>
            <a:endParaRPr sz="2200">
              <a:solidFill>
                <a:schemeClr val="accent1"/>
              </a:solidFill>
            </a:endParaRPr>
          </a:p>
          <a:p>
            <a:pPr indent="-368300" lvl="0" marL="457200" rtl="0" algn="just">
              <a:spcBef>
                <a:spcPts val="0"/>
              </a:spcBef>
              <a:spcAft>
                <a:spcPts val="0"/>
              </a:spcAft>
              <a:buClr>
                <a:schemeClr val="accent1"/>
              </a:buClr>
              <a:buSzPts val="2200"/>
              <a:buChar char="●"/>
            </a:pPr>
            <a:r>
              <a:rPr lang="es-ES" sz="2200">
                <a:solidFill>
                  <a:schemeClr val="accent1"/>
                </a:solidFill>
              </a:rPr>
              <a:t>Brindar un servicio de calidad y satisfacción al usuario. </a:t>
            </a:r>
            <a:endParaRPr sz="22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1801250" y="743650"/>
            <a:ext cx="7419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400">
                <a:solidFill>
                  <a:schemeClr val="accent1"/>
                </a:solidFill>
              </a:rPr>
              <a:t>PLANTEAMIENTO DEL PROBLEMA </a:t>
            </a:r>
            <a:endParaRPr sz="3900">
              <a:solidFill>
                <a:schemeClr val="accent1"/>
              </a:solidFill>
            </a:endParaRPr>
          </a:p>
        </p:txBody>
      </p:sp>
      <p:sp>
        <p:nvSpPr>
          <p:cNvPr id="133" name="Google Shape;133;p5"/>
          <p:cNvSpPr txBox="1"/>
          <p:nvPr/>
        </p:nvSpPr>
        <p:spPr>
          <a:xfrm>
            <a:off x="1330250" y="1553375"/>
            <a:ext cx="8361900" cy="153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ES" sz="2200">
                <a:solidFill>
                  <a:schemeClr val="accent1"/>
                </a:solidFill>
              </a:rPr>
              <a:t>La empresa Dulce Pooh presenta un problema en el manejo del inventario, ya que no cuentan con un programa, aplicación o sistema que lleve el control adecuado de entradas y salidas de productos.</a:t>
            </a:r>
            <a:endParaRPr sz="2200">
              <a:solidFill>
                <a:schemeClr val="accent1"/>
              </a:solidFill>
            </a:endParaRPr>
          </a:p>
        </p:txBody>
      </p:sp>
      <p:sp>
        <p:nvSpPr>
          <p:cNvPr id="134" name="Google Shape;134;p5"/>
          <p:cNvSpPr txBox="1"/>
          <p:nvPr/>
        </p:nvSpPr>
        <p:spPr>
          <a:xfrm>
            <a:off x="1404650" y="3159600"/>
            <a:ext cx="5651700" cy="538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ES" sz="2300">
                <a:solidFill>
                  <a:schemeClr val="accent1"/>
                </a:solidFill>
              </a:rPr>
              <a:t>Delimitaciones del problema: </a:t>
            </a:r>
            <a:endParaRPr sz="2300">
              <a:solidFill>
                <a:schemeClr val="accent1"/>
              </a:solidFill>
            </a:endParaRPr>
          </a:p>
        </p:txBody>
      </p:sp>
      <p:sp>
        <p:nvSpPr>
          <p:cNvPr id="135" name="Google Shape;135;p5"/>
          <p:cNvSpPr txBox="1"/>
          <p:nvPr/>
        </p:nvSpPr>
        <p:spPr>
          <a:xfrm>
            <a:off x="1412900" y="3883450"/>
            <a:ext cx="5635200" cy="2154900"/>
          </a:xfrm>
          <a:prstGeom prst="rect">
            <a:avLst/>
          </a:prstGeom>
          <a:noFill/>
          <a:ln>
            <a:noFill/>
          </a:ln>
        </p:spPr>
        <p:txBody>
          <a:bodyPr anchorCtr="0" anchor="t" bIns="91425" lIns="91425" spcFirstLastPara="1" rIns="54300" wrap="square" tIns="91425">
            <a:spAutoFit/>
          </a:bodyPr>
          <a:lstStyle/>
          <a:p>
            <a:pPr indent="-330200" lvl="0" marL="457200" rtl="0" algn="just">
              <a:spcBef>
                <a:spcPts val="0"/>
              </a:spcBef>
              <a:spcAft>
                <a:spcPts val="0"/>
              </a:spcAft>
              <a:buClr>
                <a:schemeClr val="accent1"/>
              </a:buClr>
              <a:buSzPts val="1600"/>
              <a:buChar char="●"/>
            </a:pPr>
            <a:r>
              <a:rPr lang="es-ES" sz="1600">
                <a:solidFill>
                  <a:schemeClr val="accent1"/>
                </a:solidFill>
              </a:rPr>
              <a:t>Delimitación de espacio: el proyecto se </a:t>
            </a:r>
            <a:r>
              <a:rPr lang="es-ES" sz="1600">
                <a:solidFill>
                  <a:schemeClr val="accent1"/>
                </a:solidFill>
              </a:rPr>
              <a:t>llevará</a:t>
            </a:r>
            <a:r>
              <a:rPr lang="es-ES" sz="1600">
                <a:solidFill>
                  <a:schemeClr val="accent1"/>
                </a:solidFill>
              </a:rPr>
              <a:t> </a:t>
            </a:r>
            <a:r>
              <a:rPr lang="es-ES" sz="1600">
                <a:solidFill>
                  <a:schemeClr val="accent1"/>
                </a:solidFill>
              </a:rPr>
              <a:t>a cabo</a:t>
            </a:r>
            <a:r>
              <a:rPr lang="es-ES" sz="1600">
                <a:solidFill>
                  <a:schemeClr val="accent1"/>
                </a:solidFill>
              </a:rPr>
              <a:t> en la empresa dulce Pooh ubicada en Soacha-San mateo</a:t>
            </a:r>
            <a:endParaRPr sz="1600">
              <a:solidFill>
                <a:schemeClr val="accent1"/>
              </a:solidFill>
            </a:endParaRPr>
          </a:p>
          <a:p>
            <a:pPr indent="0" lvl="0" marL="457200" rtl="0" algn="just">
              <a:spcBef>
                <a:spcPts val="0"/>
              </a:spcBef>
              <a:spcAft>
                <a:spcPts val="0"/>
              </a:spcAft>
              <a:buNone/>
            </a:pPr>
            <a:r>
              <a:t/>
            </a:r>
            <a:endParaRPr sz="1600">
              <a:solidFill>
                <a:schemeClr val="accent1"/>
              </a:solidFill>
            </a:endParaRPr>
          </a:p>
          <a:p>
            <a:pPr indent="-330200" lvl="0" marL="457200" rtl="0" algn="just">
              <a:spcBef>
                <a:spcPts val="0"/>
              </a:spcBef>
              <a:spcAft>
                <a:spcPts val="0"/>
              </a:spcAft>
              <a:buClr>
                <a:schemeClr val="accent1"/>
              </a:buClr>
              <a:buSzPts val="1600"/>
              <a:buChar char="●"/>
            </a:pPr>
            <a:r>
              <a:rPr lang="es-ES" sz="1600">
                <a:solidFill>
                  <a:schemeClr val="accent1"/>
                </a:solidFill>
              </a:rPr>
              <a:t>Delimitación del tiempo: </a:t>
            </a:r>
            <a:endParaRPr sz="1600">
              <a:solidFill>
                <a:schemeClr val="accent1"/>
              </a:solidFill>
            </a:endParaRPr>
          </a:p>
          <a:p>
            <a:pPr indent="-330200" lvl="0" marL="457200" rtl="0" algn="just">
              <a:spcBef>
                <a:spcPts val="0"/>
              </a:spcBef>
              <a:spcAft>
                <a:spcPts val="0"/>
              </a:spcAft>
              <a:buClr>
                <a:schemeClr val="accent1"/>
              </a:buClr>
              <a:buSzPts val="1600"/>
              <a:buChar char="●"/>
            </a:pPr>
            <a:r>
              <a:rPr lang="es-ES" sz="1600">
                <a:solidFill>
                  <a:schemeClr val="accent1"/>
                </a:solidFill>
              </a:rPr>
              <a:t>Delimitación  de la población: las personas involucradas en esta investigación es principalmente los jefes de la empresa y la trabajadora del lugar. </a:t>
            </a:r>
            <a:endParaRPr sz="16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03662bf92d_3_0"/>
          <p:cNvSpPr txBox="1"/>
          <p:nvPr/>
        </p:nvSpPr>
        <p:spPr>
          <a:xfrm>
            <a:off x="2346600" y="363550"/>
            <a:ext cx="74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2" name="Google Shape;142;g103662bf92d_3_0"/>
          <p:cNvSpPr txBox="1"/>
          <p:nvPr/>
        </p:nvSpPr>
        <p:spPr>
          <a:xfrm>
            <a:off x="1355075" y="413125"/>
            <a:ext cx="9518700" cy="1388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ES" sz="3400">
                <a:solidFill>
                  <a:schemeClr val="accent1"/>
                </a:solidFill>
              </a:rPr>
              <a:t>ALCANCE </a:t>
            </a:r>
            <a:r>
              <a:rPr lang="es-ES" sz="3400">
                <a:solidFill>
                  <a:schemeClr val="accent1"/>
                </a:solidFill>
              </a:rPr>
              <a:t> DEL PROYECTO</a:t>
            </a:r>
            <a:endParaRPr sz="3400">
              <a:latin typeface="Calibri"/>
              <a:ea typeface="Calibri"/>
              <a:cs typeface="Calibri"/>
              <a:sym typeface="Calibri"/>
            </a:endParaRPr>
          </a:p>
        </p:txBody>
      </p:sp>
      <p:sp>
        <p:nvSpPr>
          <p:cNvPr id="143" name="Google Shape;143;g103662bf92d_3_0"/>
          <p:cNvSpPr txBox="1"/>
          <p:nvPr/>
        </p:nvSpPr>
        <p:spPr>
          <a:xfrm>
            <a:off x="1801250" y="1834300"/>
            <a:ext cx="9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4" name="Google Shape;144;g103662bf92d_3_0"/>
          <p:cNvSpPr txBox="1"/>
          <p:nvPr/>
        </p:nvSpPr>
        <p:spPr>
          <a:xfrm>
            <a:off x="3404200" y="2082200"/>
            <a:ext cx="318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5" name="Google Shape;145;g103662bf92d_3_0"/>
          <p:cNvSpPr txBox="1"/>
          <p:nvPr/>
        </p:nvSpPr>
        <p:spPr>
          <a:xfrm>
            <a:off x="908800" y="2082200"/>
            <a:ext cx="97830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ES" sz="2200">
                <a:solidFill>
                  <a:schemeClr val="accent1"/>
                </a:solidFill>
              </a:rPr>
              <a:t>La idea de nuestro proyecto es brindarle un buen servicio a toda empresa que presente problemas a la hora de documentar inventario.</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03662bf92d_1_8"/>
          <p:cNvSpPr txBox="1"/>
          <p:nvPr/>
        </p:nvSpPr>
        <p:spPr>
          <a:xfrm>
            <a:off x="2049150" y="528800"/>
            <a:ext cx="7386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400">
                <a:solidFill>
                  <a:schemeClr val="accent1"/>
                </a:solidFill>
              </a:rPr>
              <a:t>             JUSTIFICACIÓN </a:t>
            </a:r>
            <a:endParaRPr sz="3400">
              <a:solidFill>
                <a:schemeClr val="accent1"/>
              </a:solidFill>
            </a:endParaRPr>
          </a:p>
        </p:txBody>
      </p:sp>
      <p:sp>
        <p:nvSpPr>
          <p:cNvPr id="152" name="Google Shape;152;g103662bf92d_1_8"/>
          <p:cNvSpPr txBox="1"/>
          <p:nvPr/>
        </p:nvSpPr>
        <p:spPr>
          <a:xfrm>
            <a:off x="1305500" y="2197875"/>
            <a:ext cx="90228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accent1"/>
              </a:buClr>
              <a:buSzPts val="1800"/>
              <a:buChar char="●"/>
            </a:pPr>
            <a:r>
              <a:rPr lang="es-ES" sz="1800">
                <a:solidFill>
                  <a:schemeClr val="accent1"/>
                </a:solidFill>
              </a:rPr>
              <a:t>¿Que se va a hacer?</a:t>
            </a:r>
            <a:endParaRPr sz="1800">
              <a:solidFill>
                <a:schemeClr val="accent1"/>
              </a:solidFill>
            </a:endParaRPr>
          </a:p>
          <a:p>
            <a:pPr indent="0" lvl="0" marL="457200" rtl="0" algn="just">
              <a:spcBef>
                <a:spcPts val="0"/>
              </a:spcBef>
              <a:spcAft>
                <a:spcPts val="0"/>
              </a:spcAft>
              <a:buNone/>
            </a:pPr>
            <a:r>
              <a:rPr lang="es-ES" sz="1800">
                <a:solidFill>
                  <a:schemeClr val="accent1"/>
                </a:solidFill>
              </a:rPr>
              <a:t>Se va a crear un programa que permita tener un </a:t>
            </a:r>
            <a:r>
              <a:rPr lang="es-ES" sz="1800">
                <a:solidFill>
                  <a:schemeClr val="accent1"/>
                </a:solidFill>
              </a:rPr>
              <a:t>fácil</a:t>
            </a:r>
            <a:r>
              <a:rPr lang="es-ES" sz="1800">
                <a:solidFill>
                  <a:schemeClr val="accent1"/>
                </a:solidFill>
              </a:rPr>
              <a:t> acceso y control de entradas y salidas del los productos de la empresa Dulce Pooh</a:t>
            </a:r>
            <a:endParaRPr sz="1800">
              <a:solidFill>
                <a:schemeClr val="accent1"/>
              </a:solidFill>
            </a:endParaRPr>
          </a:p>
          <a:p>
            <a:pPr indent="0" lvl="0" marL="457200" rtl="0" algn="just">
              <a:spcBef>
                <a:spcPts val="0"/>
              </a:spcBef>
              <a:spcAft>
                <a:spcPts val="0"/>
              </a:spcAft>
              <a:buNone/>
            </a:pPr>
            <a:r>
              <a:t/>
            </a:r>
            <a:endParaRPr sz="1800">
              <a:solidFill>
                <a:schemeClr val="accent1"/>
              </a:solidFill>
            </a:endParaRPr>
          </a:p>
          <a:p>
            <a:pPr indent="-342900" lvl="0" marL="457200" rtl="0" algn="just">
              <a:spcBef>
                <a:spcPts val="0"/>
              </a:spcBef>
              <a:spcAft>
                <a:spcPts val="0"/>
              </a:spcAft>
              <a:buClr>
                <a:schemeClr val="accent1"/>
              </a:buClr>
              <a:buSzPts val="1800"/>
              <a:buChar char="●"/>
            </a:pPr>
            <a:r>
              <a:rPr lang="es-ES" sz="1800">
                <a:solidFill>
                  <a:schemeClr val="accent1"/>
                </a:solidFill>
              </a:rPr>
              <a:t>¿Por </a:t>
            </a:r>
            <a:r>
              <a:rPr lang="es-ES" sz="1800">
                <a:solidFill>
                  <a:schemeClr val="accent1"/>
                </a:solidFill>
              </a:rPr>
              <a:t>qué</a:t>
            </a:r>
            <a:r>
              <a:rPr lang="es-ES" sz="1800">
                <a:solidFill>
                  <a:schemeClr val="accent1"/>
                </a:solidFill>
              </a:rPr>
              <a:t> se va a hacer? </a:t>
            </a:r>
            <a:endParaRPr sz="1800">
              <a:solidFill>
                <a:schemeClr val="accent1"/>
              </a:solidFill>
            </a:endParaRPr>
          </a:p>
          <a:p>
            <a:pPr indent="0" lvl="0" marL="457200" rtl="0" algn="just">
              <a:spcBef>
                <a:spcPts val="0"/>
              </a:spcBef>
              <a:spcAft>
                <a:spcPts val="0"/>
              </a:spcAft>
              <a:buNone/>
            </a:pPr>
            <a:r>
              <a:rPr lang="es-ES" sz="1800">
                <a:solidFill>
                  <a:schemeClr val="accent1"/>
                </a:solidFill>
              </a:rPr>
              <a:t>Se va a crear el programa por que la empresa Dulce Pooh </a:t>
            </a:r>
            <a:r>
              <a:rPr lang="es-ES" sz="1800">
                <a:solidFill>
                  <a:schemeClr val="accent1"/>
                </a:solidFill>
              </a:rPr>
              <a:t>está</a:t>
            </a:r>
            <a:r>
              <a:rPr lang="es-ES" sz="1800">
                <a:solidFill>
                  <a:schemeClr val="accent1"/>
                </a:solidFill>
              </a:rPr>
              <a:t> presentado problemas con el manejo del inventario. </a:t>
            </a:r>
            <a:endParaRPr sz="1800">
              <a:solidFill>
                <a:schemeClr val="accent1"/>
              </a:solidFill>
            </a:endParaRPr>
          </a:p>
          <a:p>
            <a:pPr indent="0" lvl="0" marL="457200" rtl="0" algn="just">
              <a:spcBef>
                <a:spcPts val="0"/>
              </a:spcBef>
              <a:spcAft>
                <a:spcPts val="0"/>
              </a:spcAft>
              <a:buNone/>
            </a:pPr>
            <a:r>
              <a:t/>
            </a:r>
            <a:endParaRPr sz="1800">
              <a:solidFill>
                <a:schemeClr val="accent1"/>
              </a:solidFill>
            </a:endParaRPr>
          </a:p>
          <a:p>
            <a:pPr indent="-342900" lvl="0" marL="457200" rtl="0" algn="just">
              <a:spcBef>
                <a:spcPts val="0"/>
              </a:spcBef>
              <a:spcAft>
                <a:spcPts val="0"/>
              </a:spcAft>
              <a:buClr>
                <a:schemeClr val="accent1"/>
              </a:buClr>
              <a:buSzPts val="1800"/>
              <a:buChar char="●"/>
            </a:pPr>
            <a:r>
              <a:rPr lang="es-ES" sz="1800">
                <a:solidFill>
                  <a:schemeClr val="accent1"/>
                </a:solidFill>
              </a:rPr>
              <a:t>¿Para que se va a hacer? </a:t>
            </a:r>
            <a:endParaRPr sz="1800">
              <a:solidFill>
                <a:schemeClr val="accent1"/>
              </a:solidFill>
            </a:endParaRPr>
          </a:p>
          <a:p>
            <a:pPr indent="0" lvl="0" marL="457200" rtl="0" algn="just">
              <a:spcBef>
                <a:spcPts val="0"/>
              </a:spcBef>
              <a:spcAft>
                <a:spcPts val="0"/>
              </a:spcAft>
              <a:buNone/>
            </a:pPr>
            <a:r>
              <a:rPr lang="es-ES" sz="1800">
                <a:solidFill>
                  <a:schemeClr val="accent1"/>
                </a:solidFill>
              </a:rPr>
              <a:t>El programa que vamos a crear va  ser a  </a:t>
            </a:r>
            <a:r>
              <a:rPr lang="es-ES" sz="1800">
                <a:solidFill>
                  <a:schemeClr val="accent1"/>
                </a:solidFill>
              </a:rPr>
              <a:t>través</a:t>
            </a:r>
            <a:r>
              <a:rPr lang="es-ES" sz="1800">
                <a:solidFill>
                  <a:schemeClr val="accent1"/>
                </a:solidFill>
              </a:rPr>
              <a:t> de la nube, la cual brinde </a:t>
            </a:r>
            <a:r>
              <a:rPr lang="es-ES" sz="1800">
                <a:solidFill>
                  <a:schemeClr val="accent1"/>
                </a:solidFill>
              </a:rPr>
              <a:t>solución</a:t>
            </a:r>
            <a:r>
              <a:rPr lang="es-ES" sz="1800">
                <a:solidFill>
                  <a:schemeClr val="accent1"/>
                </a:solidFill>
              </a:rPr>
              <a:t> al problema que presenta la empresa por medio de un sistema de calidad.</a:t>
            </a:r>
            <a:endParaRPr sz="18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03662bf92d_3_10"/>
          <p:cNvSpPr txBox="1"/>
          <p:nvPr/>
        </p:nvSpPr>
        <p:spPr>
          <a:xfrm>
            <a:off x="0" y="429650"/>
            <a:ext cx="9981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3400">
                <a:solidFill>
                  <a:schemeClr val="accent1"/>
                </a:solidFill>
              </a:rPr>
              <a:t>LEVANTAMIENTO</a:t>
            </a:r>
            <a:r>
              <a:rPr lang="es-ES" sz="3400">
                <a:solidFill>
                  <a:schemeClr val="accent1"/>
                </a:solidFill>
              </a:rPr>
              <a:t> DE </a:t>
            </a:r>
            <a:r>
              <a:rPr lang="es-ES" sz="3400">
                <a:solidFill>
                  <a:schemeClr val="accent1"/>
                </a:solidFill>
              </a:rPr>
              <a:t>INFORMACIÓN</a:t>
            </a:r>
            <a:r>
              <a:rPr lang="es-ES" sz="3400">
                <a:solidFill>
                  <a:schemeClr val="accent1"/>
                </a:solidFill>
              </a:rPr>
              <a:t> </a:t>
            </a:r>
            <a:r>
              <a:rPr lang="es-ES" sz="3400">
                <a:solidFill>
                  <a:schemeClr val="accent1"/>
                </a:solidFill>
              </a:rPr>
              <a:t> </a:t>
            </a:r>
            <a:endParaRPr/>
          </a:p>
        </p:txBody>
      </p:sp>
      <p:sp>
        <p:nvSpPr>
          <p:cNvPr id="159" name="Google Shape;159;g103662bf92d_3_10"/>
          <p:cNvSpPr txBox="1"/>
          <p:nvPr/>
        </p:nvSpPr>
        <p:spPr>
          <a:xfrm>
            <a:off x="875850" y="1421175"/>
            <a:ext cx="9336900" cy="575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600">
                <a:solidFill>
                  <a:schemeClr val="accent1"/>
                </a:solidFill>
              </a:rPr>
              <a:t>ENCUESTA:</a:t>
            </a:r>
            <a:endParaRPr sz="2600">
              <a:solidFill>
                <a:schemeClr val="accent1"/>
              </a:solidFill>
            </a:endParaRPr>
          </a:p>
          <a:p>
            <a:pPr indent="0" lvl="0" marL="0" rtl="0" algn="l">
              <a:spcBef>
                <a:spcPts val="0"/>
              </a:spcBef>
              <a:spcAft>
                <a:spcPts val="0"/>
              </a:spcAft>
              <a:buNone/>
            </a:pPr>
            <a:r>
              <a:t/>
            </a:r>
            <a:endParaRPr sz="2600">
              <a:solidFill>
                <a:schemeClr val="accent1"/>
              </a:solidFill>
            </a:endParaRPr>
          </a:p>
          <a:p>
            <a:pPr indent="-330200" lvl="0" marL="914400" rtl="0" algn="just">
              <a:lnSpc>
                <a:spcPct val="200000"/>
              </a:lnSpc>
              <a:spcBef>
                <a:spcPts val="0"/>
              </a:spcBef>
              <a:spcAft>
                <a:spcPts val="0"/>
              </a:spcAft>
              <a:buClr>
                <a:schemeClr val="accent1"/>
              </a:buClr>
              <a:buSzPts val="1600"/>
              <a:buAutoNum type="arabicPeriod"/>
            </a:pPr>
            <a:r>
              <a:rPr lang="es-ES" sz="1600">
                <a:solidFill>
                  <a:schemeClr val="accent1"/>
                </a:solidFill>
              </a:rPr>
              <a:t>¿ De   qué se trata  su negocio? </a:t>
            </a:r>
            <a:endParaRPr sz="1600">
              <a:solidFill>
                <a:schemeClr val="accent1"/>
              </a:solidFill>
            </a:endParaRPr>
          </a:p>
          <a:p>
            <a:pPr indent="-330200" lvl="0" marL="914400" rtl="0" algn="just">
              <a:lnSpc>
                <a:spcPct val="200000"/>
              </a:lnSpc>
              <a:spcBef>
                <a:spcPts val="0"/>
              </a:spcBef>
              <a:spcAft>
                <a:spcPts val="0"/>
              </a:spcAft>
              <a:buClr>
                <a:schemeClr val="accent1"/>
              </a:buClr>
              <a:buSzPts val="1600"/>
              <a:buAutoNum type="arabicPeriod"/>
            </a:pPr>
            <a:r>
              <a:rPr lang="es-ES" sz="1600">
                <a:solidFill>
                  <a:schemeClr val="accent1"/>
                </a:solidFill>
              </a:rPr>
              <a:t>¿ Ha presentado algún problema en la entrada y salida de productos de su negocio?¿Cuál? </a:t>
            </a:r>
            <a:endParaRPr sz="1600">
              <a:solidFill>
                <a:schemeClr val="accent1"/>
              </a:solidFill>
            </a:endParaRPr>
          </a:p>
          <a:p>
            <a:pPr indent="-330200" lvl="0" marL="914400" rtl="0" algn="just">
              <a:lnSpc>
                <a:spcPct val="200000"/>
              </a:lnSpc>
              <a:spcBef>
                <a:spcPts val="0"/>
              </a:spcBef>
              <a:spcAft>
                <a:spcPts val="0"/>
              </a:spcAft>
              <a:buClr>
                <a:schemeClr val="accent1"/>
              </a:buClr>
              <a:buSzPts val="1600"/>
              <a:buAutoNum type="arabicPeriod"/>
            </a:pPr>
            <a:r>
              <a:rPr lang="es-ES" sz="1600">
                <a:solidFill>
                  <a:schemeClr val="accent1"/>
                </a:solidFill>
              </a:rPr>
              <a:t> ¿ Con cuántos empleados cuenta su negocio?</a:t>
            </a:r>
            <a:endParaRPr sz="1600">
              <a:solidFill>
                <a:schemeClr val="accent1"/>
              </a:solidFill>
            </a:endParaRPr>
          </a:p>
          <a:p>
            <a:pPr indent="-330200" lvl="0" marL="914400" rtl="0" algn="just">
              <a:lnSpc>
                <a:spcPct val="200000"/>
              </a:lnSpc>
              <a:spcBef>
                <a:spcPts val="0"/>
              </a:spcBef>
              <a:spcAft>
                <a:spcPts val="0"/>
              </a:spcAft>
              <a:buClr>
                <a:schemeClr val="accent1"/>
              </a:buClr>
              <a:buSzPts val="1600"/>
              <a:buAutoNum type="arabicPeriod"/>
            </a:pPr>
            <a:r>
              <a:rPr lang="es-ES" sz="1600">
                <a:solidFill>
                  <a:schemeClr val="accent1"/>
                </a:solidFill>
              </a:rPr>
              <a:t> ¿ La publicidad de su negocio es adecuada ? </a:t>
            </a:r>
            <a:endParaRPr sz="1600">
              <a:solidFill>
                <a:schemeClr val="accent1"/>
              </a:solidFill>
            </a:endParaRPr>
          </a:p>
          <a:p>
            <a:pPr indent="-330200" lvl="0" marL="914400" rtl="0" algn="just">
              <a:lnSpc>
                <a:spcPct val="200000"/>
              </a:lnSpc>
              <a:spcBef>
                <a:spcPts val="0"/>
              </a:spcBef>
              <a:spcAft>
                <a:spcPts val="0"/>
              </a:spcAft>
              <a:buClr>
                <a:schemeClr val="accent1"/>
              </a:buClr>
              <a:buSzPts val="1600"/>
              <a:buAutoNum type="arabicPeriod"/>
            </a:pPr>
            <a:r>
              <a:rPr lang="es-ES" sz="1600">
                <a:solidFill>
                  <a:schemeClr val="accent1"/>
                </a:solidFill>
              </a:rPr>
              <a:t> ¿ Qué tipo de publicidad maneja?</a:t>
            </a:r>
            <a:endParaRPr sz="1600">
              <a:solidFill>
                <a:schemeClr val="accent1"/>
              </a:solidFill>
            </a:endParaRPr>
          </a:p>
          <a:p>
            <a:pPr indent="-330200" lvl="0" marL="914400" rtl="0" algn="just">
              <a:lnSpc>
                <a:spcPct val="200000"/>
              </a:lnSpc>
              <a:spcBef>
                <a:spcPts val="0"/>
              </a:spcBef>
              <a:spcAft>
                <a:spcPts val="0"/>
              </a:spcAft>
              <a:buClr>
                <a:schemeClr val="accent1"/>
              </a:buClr>
              <a:buSzPts val="1600"/>
              <a:buAutoNum type="arabicPeriod"/>
            </a:pPr>
            <a:r>
              <a:rPr lang="es-ES" sz="1600">
                <a:solidFill>
                  <a:schemeClr val="accent1"/>
                </a:solidFill>
              </a:rPr>
              <a:t>¿Considera usted que el manejo del inventario de su negocio es adecuado ?</a:t>
            </a:r>
            <a:endParaRPr sz="1600">
              <a:solidFill>
                <a:schemeClr val="accent1"/>
              </a:solidFill>
            </a:endParaRPr>
          </a:p>
          <a:p>
            <a:pPr indent="-330200" lvl="0" marL="914400" rtl="0" algn="just">
              <a:lnSpc>
                <a:spcPct val="200000"/>
              </a:lnSpc>
              <a:spcBef>
                <a:spcPts val="0"/>
              </a:spcBef>
              <a:spcAft>
                <a:spcPts val="0"/>
              </a:spcAft>
              <a:buClr>
                <a:schemeClr val="accent1"/>
              </a:buClr>
              <a:buSzPts val="1600"/>
              <a:buAutoNum type="arabicPeriod"/>
            </a:pPr>
            <a:r>
              <a:rPr lang="es-ES" sz="1600">
                <a:solidFill>
                  <a:schemeClr val="accent1"/>
                </a:solidFill>
              </a:rPr>
              <a:t> ¿ Maneja usted un tipo de plataforma de acuerdo al manejo de  inventario ?</a:t>
            </a:r>
            <a:endParaRPr sz="1600">
              <a:solidFill>
                <a:schemeClr val="accent1"/>
              </a:solidFill>
            </a:endParaRPr>
          </a:p>
          <a:p>
            <a:pPr indent="-330200" lvl="0" marL="914400" rtl="0" algn="just">
              <a:lnSpc>
                <a:spcPct val="200000"/>
              </a:lnSpc>
              <a:spcBef>
                <a:spcPts val="0"/>
              </a:spcBef>
              <a:spcAft>
                <a:spcPts val="0"/>
              </a:spcAft>
              <a:buClr>
                <a:schemeClr val="accent1"/>
              </a:buClr>
              <a:buSzPts val="1600"/>
              <a:buAutoNum type="arabicPeriod"/>
            </a:pPr>
            <a:r>
              <a:rPr lang="es-ES" sz="1600">
                <a:solidFill>
                  <a:schemeClr val="accent1"/>
                </a:solidFill>
              </a:rPr>
              <a:t> ¿ Usted cuenta con alguien que le brinde ayuda para el manejo del inventario?</a:t>
            </a:r>
            <a:endParaRPr sz="1600">
              <a:solidFill>
                <a:schemeClr val="accent1"/>
              </a:solidFill>
            </a:endParaRPr>
          </a:p>
          <a:p>
            <a:pPr indent="0" lvl="0" marL="0" rtl="0" algn="l">
              <a:spcBef>
                <a:spcPts val="0"/>
              </a:spcBef>
              <a:spcAft>
                <a:spcPts val="0"/>
              </a:spcAft>
              <a:buNone/>
            </a:pPr>
            <a:r>
              <a:t/>
            </a:r>
            <a:endParaRPr sz="2200">
              <a:latin typeface="Calibri"/>
              <a:ea typeface="Calibri"/>
              <a:cs typeface="Calibri"/>
              <a:sym typeface="Calibri"/>
            </a:endParaRPr>
          </a:p>
        </p:txBody>
      </p:sp>
      <p:sp>
        <p:nvSpPr>
          <p:cNvPr id="160" name="Google Shape;160;g103662bf92d_3_10"/>
          <p:cNvSpPr txBox="1"/>
          <p:nvPr/>
        </p:nvSpPr>
        <p:spPr>
          <a:xfrm>
            <a:off x="5387250" y="842800"/>
            <a:ext cx="95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03662bf92d_1_14"/>
          <p:cNvSpPr txBox="1"/>
          <p:nvPr/>
        </p:nvSpPr>
        <p:spPr>
          <a:xfrm>
            <a:off x="1107200" y="644475"/>
            <a:ext cx="8064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400">
                <a:solidFill>
                  <a:schemeClr val="accent1"/>
                </a:solidFill>
                <a:latin typeface="Calibri"/>
                <a:ea typeface="Calibri"/>
                <a:cs typeface="Calibri"/>
                <a:sym typeface="Calibri"/>
              </a:rPr>
              <a:t>Encuesta directa al inventario:</a:t>
            </a:r>
            <a:endParaRPr sz="3400">
              <a:solidFill>
                <a:schemeClr val="accent1"/>
              </a:solidFill>
              <a:latin typeface="Calibri"/>
              <a:ea typeface="Calibri"/>
              <a:cs typeface="Calibri"/>
              <a:sym typeface="Calibri"/>
            </a:endParaRPr>
          </a:p>
        </p:txBody>
      </p:sp>
      <p:sp>
        <p:nvSpPr>
          <p:cNvPr id="167" name="Google Shape;167;g103662bf92d_1_14"/>
          <p:cNvSpPr txBox="1"/>
          <p:nvPr/>
        </p:nvSpPr>
        <p:spPr>
          <a:xfrm>
            <a:off x="1305500" y="1652525"/>
            <a:ext cx="7866000" cy="520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100"/>
              <a:buFont typeface="Arial"/>
              <a:buNone/>
            </a:pPr>
            <a:r>
              <a:rPr lang="es-ES" sz="1900">
                <a:solidFill>
                  <a:schemeClr val="accent1"/>
                </a:solidFill>
              </a:rPr>
              <a:t>1 ¿Utiliza alguna herramienta o aplicación que le ayude a llevar un orden al inventario?</a:t>
            </a:r>
            <a:endParaRPr sz="1900">
              <a:solidFill>
                <a:schemeClr val="accent1"/>
              </a:solidFill>
            </a:endParaRPr>
          </a:p>
          <a:p>
            <a:pPr indent="0" lvl="0" marL="0" rtl="0" algn="l">
              <a:lnSpc>
                <a:spcPct val="200000"/>
              </a:lnSpc>
              <a:spcBef>
                <a:spcPts val="0"/>
              </a:spcBef>
              <a:spcAft>
                <a:spcPts val="0"/>
              </a:spcAft>
              <a:buClr>
                <a:schemeClr val="dk1"/>
              </a:buClr>
              <a:buSzPts val="1100"/>
              <a:buFont typeface="Arial"/>
              <a:buNone/>
            </a:pPr>
            <a:r>
              <a:rPr lang="es-ES" sz="1900">
                <a:solidFill>
                  <a:schemeClr val="accent1"/>
                </a:solidFill>
              </a:rPr>
              <a:t>2. Si usted tuviera una aplicación que llevará el orden del inventario ¿Qué le gustaría que hiciera la aplicación?</a:t>
            </a:r>
            <a:endParaRPr sz="1900">
              <a:solidFill>
                <a:schemeClr val="accent1"/>
              </a:solidFill>
            </a:endParaRPr>
          </a:p>
          <a:p>
            <a:pPr indent="0" lvl="0" marL="0" rtl="0" algn="l">
              <a:lnSpc>
                <a:spcPct val="200000"/>
              </a:lnSpc>
              <a:spcBef>
                <a:spcPts val="0"/>
              </a:spcBef>
              <a:spcAft>
                <a:spcPts val="0"/>
              </a:spcAft>
              <a:buClr>
                <a:schemeClr val="dk1"/>
              </a:buClr>
              <a:buSzPts val="1100"/>
              <a:buFont typeface="Arial"/>
              <a:buNone/>
            </a:pPr>
            <a:r>
              <a:rPr lang="es-ES" sz="1900">
                <a:solidFill>
                  <a:schemeClr val="accent1"/>
                </a:solidFill>
              </a:rPr>
              <a:t>3. ¿Quiénes se encargan del manejo del inventario del negocio?</a:t>
            </a:r>
            <a:endParaRPr sz="1900">
              <a:solidFill>
                <a:schemeClr val="accent1"/>
              </a:solidFill>
            </a:endParaRPr>
          </a:p>
          <a:p>
            <a:pPr indent="0" lvl="0" marL="0" rtl="0" algn="l">
              <a:lnSpc>
                <a:spcPct val="200000"/>
              </a:lnSpc>
              <a:spcBef>
                <a:spcPts val="0"/>
              </a:spcBef>
              <a:spcAft>
                <a:spcPts val="0"/>
              </a:spcAft>
              <a:buClr>
                <a:schemeClr val="dk1"/>
              </a:buClr>
              <a:buSzPts val="1100"/>
              <a:buFont typeface="Arial"/>
              <a:buNone/>
            </a:pPr>
            <a:r>
              <a:rPr lang="es-ES" sz="1900">
                <a:solidFill>
                  <a:schemeClr val="accent1"/>
                </a:solidFill>
              </a:rPr>
              <a:t>4.¿Qué problema ha presentado en la entrada y salida del producto?</a:t>
            </a:r>
            <a:endParaRPr sz="1900">
              <a:solidFill>
                <a:schemeClr val="accent1"/>
              </a:solidFill>
            </a:endParaRPr>
          </a:p>
          <a:p>
            <a:pPr indent="0" lvl="0" marL="0" rtl="0" algn="l">
              <a:lnSpc>
                <a:spcPct val="200000"/>
              </a:lnSpc>
              <a:spcBef>
                <a:spcPts val="0"/>
              </a:spcBef>
              <a:spcAft>
                <a:spcPts val="0"/>
              </a:spcAft>
              <a:buClr>
                <a:schemeClr val="dk1"/>
              </a:buClr>
              <a:buSzPts val="1100"/>
              <a:buFont typeface="Arial"/>
              <a:buNone/>
            </a:pPr>
            <a:r>
              <a:rPr lang="es-ES" sz="1900">
                <a:solidFill>
                  <a:schemeClr val="accent1"/>
                </a:solidFill>
              </a:rPr>
              <a:t>5.¿le gustaría tener una plataforma donde tenga contacto con el cliente para petición de pedido?</a:t>
            </a:r>
            <a:endParaRPr sz="1900">
              <a:solidFill>
                <a:schemeClr val="accent1"/>
              </a:solidFill>
            </a:endParaRPr>
          </a:p>
          <a:p>
            <a:pPr indent="0" lvl="0" marL="0" rtl="0" algn="l">
              <a:spcBef>
                <a:spcPts val="0"/>
              </a:spcBef>
              <a:spcAft>
                <a:spcPts val="0"/>
              </a:spcAft>
              <a:buNone/>
            </a:pPr>
            <a:r>
              <a:t/>
            </a:r>
            <a:endParaRPr sz="22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2020-05-31T23:40:27Z</dcterms:created>
  <dc:creator>Henry Alfonso Garzon Sanchez</dc:creator>
</cp:coreProperties>
</file>