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73" r:id="rId6"/>
    <p:sldId id="274" r:id="rId7"/>
    <p:sldId id="264" r:id="rId8"/>
    <p:sldId id="271" r:id="rId9"/>
    <p:sldId id="265" r:id="rId10"/>
    <p:sldId id="266" r:id="rId11"/>
    <p:sldId id="267" r:id="rId12"/>
    <p:sldId id="272" r:id="rId13"/>
    <p:sldId id="269" r:id="rId14"/>
    <p:sldId id="270" r:id="rId15"/>
  </p:sldIdLst>
  <p:sldSz cx="12193588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rwjGUo8/3pRbjsNl8o20EzkYG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284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53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042A6-D0F5-4FB8-B9CC-4F2ABD9A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57354-EDDF-4784-96CE-A8B3051A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4FFF0-7BC9-4345-8E88-D41F371E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2826-7935-41BD-94F9-84F303ADA53D}" type="datetimeFigureOut">
              <a:rPr lang="es-CO" smtClean="0"/>
              <a:t>11/05/2025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2D520D-CDAE-4197-8217-B80DE141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18AE5B-3634-4710-BDE8-3FBF6BB2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8780-A411-451E-B4A1-28A2C75276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9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D97F414-8C37-4AF5-8D92-0E18D03E1B7C}"/>
              </a:ext>
            </a:extLst>
          </p:cNvPr>
          <p:cNvSpPr txBox="1"/>
          <p:nvPr/>
        </p:nvSpPr>
        <p:spPr>
          <a:xfrm>
            <a:off x="384737" y="1409797"/>
            <a:ext cx="4430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</a:rPr>
              <a:t>SISTEMA DE RESERVAS PARA CADENA HOTELERA</a:t>
            </a:r>
            <a:endParaRPr lang="es-CO" sz="40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432191-0A69-4ACE-AB86-D53D49FCA618}"/>
              </a:ext>
            </a:extLst>
          </p:cNvPr>
          <p:cNvSpPr txBox="1"/>
          <p:nvPr/>
        </p:nvSpPr>
        <p:spPr>
          <a:xfrm>
            <a:off x="1557199" y="4097453"/>
            <a:ext cx="2085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(Proyecto)</a:t>
            </a:r>
            <a:endParaRPr lang="es-CO" sz="2800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E5B912-B5BC-4E88-BDD7-50CCBDFFAF30}"/>
              </a:ext>
            </a:extLst>
          </p:cNvPr>
          <p:cNvSpPr txBox="1"/>
          <p:nvPr/>
        </p:nvSpPr>
        <p:spPr>
          <a:xfrm>
            <a:off x="6070872" y="5351846"/>
            <a:ext cx="49596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Juan Esteban Oliveros Duran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Daniel Stiven Poveda Cante</a:t>
            </a:r>
            <a:endParaRPr lang="es-CO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SQL CTEs: Una Visión Completa de las Expresiones Comunes de Tabla |  LearnSQL.es">
            <a:extLst>
              <a:ext uri="{FF2B5EF4-FFF2-40B4-BE49-F238E27FC236}">
                <a16:creationId xmlns:a16="http://schemas.microsoft.com/office/drawing/2014/main" id="{ED832526-1FD3-45B4-BFBF-CB1EF0D85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67" y="0"/>
            <a:ext cx="7047721" cy="396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4665D2C-CE87-4E63-9098-9CC10181FE27}"/>
              </a:ext>
            </a:extLst>
          </p:cNvPr>
          <p:cNvSpPr txBox="1"/>
          <p:nvPr/>
        </p:nvSpPr>
        <p:spPr>
          <a:xfrm>
            <a:off x="6499209" y="4705515"/>
            <a:ext cx="4103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solidFill>
                  <a:schemeClr val="tx1"/>
                </a:solidFill>
              </a:rPr>
              <a:t>Base de Datos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2183082" y="443805"/>
            <a:ext cx="7488215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VISTAS RELEVANTES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7E3E4E-948A-4533-861F-399B21CCA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81" y="2347533"/>
            <a:ext cx="3932847" cy="174793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698D14-E1D2-446F-A207-62235550BF4B}"/>
              </a:ext>
            </a:extLst>
          </p:cNvPr>
          <p:cNvSpPr txBox="1"/>
          <p:nvPr/>
        </p:nvSpPr>
        <p:spPr>
          <a:xfrm>
            <a:off x="6585636" y="2155653"/>
            <a:ext cx="2830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CLIENTES  FRECUENTES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1105BE-3811-4EE9-878D-DAB293E3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81" y="4625738"/>
            <a:ext cx="3932847" cy="17884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B64C2E4-3FBC-4FEB-8FBC-E4F02534B280}"/>
              </a:ext>
            </a:extLst>
          </p:cNvPr>
          <p:cNvSpPr txBox="1"/>
          <p:nvPr/>
        </p:nvSpPr>
        <p:spPr>
          <a:xfrm>
            <a:off x="5672346" y="2863539"/>
            <a:ext cx="5033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 muestra los clientes que cuentan con mas de 3 reservas registradas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6060E-1D1D-44D1-AE19-98869BA3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94" y="3824290"/>
            <a:ext cx="4524231" cy="115786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53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434793" y="470474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auditoría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3D2B96-2B7D-4E73-AE67-FD0C1A20B672}"/>
              </a:ext>
            </a:extLst>
          </p:cNvPr>
          <p:cNvSpPr txBox="1"/>
          <p:nvPr/>
        </p:nvSpPr>
        <p:spPr>
          <a:xfrm>
            <a:off x="3310727" y="1656146"/>
            <a:ext cx="503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lang="es-C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auditoria cambio en la tabal reserva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C65659-BECF-4477-8209-548A8826A0AB}"/>
              </a:ext>
            </a:extLst>
          </p:cNvPr>
          <p:cNvSpPr txBox="1"/>
          <p:nvPr/>
        </p:nvSpPr>
        <p:spPr>
          <a:xfrm>
            <a:off x="6059086" y="2609935"/>
            <a:ext cx="503391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Auditoría de cambios en la tabla Reserva-- Registrar cada vez que se crea, actualiza o elimina una reserva, con información como el tipo de acción, fecha y usuario (si aplica).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01DDA5-A59C-47F9-A983-BE30E221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68" y="4151882"/>
            <a:ext cx="4476750" cy="13906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B7C66D-684B-45DD-B806-2A8F4DF2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46" y="2836178"/>
            <a:ext cx="5137529" cy="273581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940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434793" y="643654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auditoría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AC65659-BECF-4477-8209-548A8826A0AB}"/>
              </a:ext>
            </a:extLst>
          </p:cNvPr>
          <p:cNvSpPr txBox="1"/>
          <p:nvPr/>
        </p:nvSpPr>
        <p:spPr>
          <a:xfrm>
            <a:off x="3273020" y="2044537"/>
            <a:ext cx="503391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activa cuando se ejecuta el evento definido (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tabla a la que está asociado.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F8FAF34-85D5-405D-AC94-923C4664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514" y="3350655"/>
            <a:ext cx="5740924" cy="271606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02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3820073" y="540088"/>
            <a:ext cx="4827120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Seguridad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B3DA8C-21A8-4A7F-8175-9A62AD3A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3" y="2214353"/>
            <a:ext cx="2507100" cy="13183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BED701E-15D1-4ACC-86C9-8D665F42F8C6}"/>
              </a:ext>
            </a:extLst>
          </p:cNvPr>
          <p:cNvSpPr txBox="1"/>
          <p:nvPr/>
        </p:nvSpPr>
        <p:spPr>
          <a:xfrm>
            <a:off x="7543941" y="2406717"/>
            <a:ext cx="373793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usa roles para controlar lo que cada usuario puede hacer: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Recepcionista: Puede ver y agregar reservas y clientes.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Gerente: Puede gestionar habitaciones y facturas.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Administrador: Tiene acceso total a todo.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Cliente: Solo puede ver las habitaciones disponibles.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Además, todas las acciones importantes se registran para poder revisarlas en cualquier momento. Las contraseñas están protegidas para mantener la seguridad de los usuarios.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A53DA2-0670-477F-BBE3-0F2981596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6"/>
          <a:stretch/>
        </p:blipFill>
        <p:spPr bwMode="auto">
          <a:xfrm>
            <a:off x="457333" y="4063331"/>
            <a:ext cx="5849199" cy="183770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3B4C6C78-B8FC-4F97-ACD7-2BF64E8A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43" y="2214354"/>
            <a:ext cx="2734339" cy="131834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2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3418887" y="692087"/>
            <a:ext cx="5150078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3FFA288-2575-4A79-9CCE-C7777FDBC15E}"/>
              </a:ext>
            </a:extLst>
          </p:cNvPr>
          <p:cNvSpPr txBox="1"/>
          <p:nvPr/>
        </p:nvSpPr>
        <p:spPr>
          <a:xfrm>
            <a:off x="1590080" y="2187017"/>
            <a:ext cx="468817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diseñó e implementó una base de datos relacional robusta para la gestión hotelera, cumpliendo con principios de normalización y buenas prácticas.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implementaron consultas avanzadas utilizando </a:t>
            </a:r>
            <a:r>
              <a:rPr lang="es-ES" dirty="0" err="1"/>
              <a:t>CTEs</a:t>
            </a:r>
            <a:r>
              <a:rPr lang="es-ES" dirty="0"/>
              <a:t> para mejorar el rendimiento y la claridad del análisis de datos.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incorporaron procedimientos almacenados, vistas y </a:t>
            </a:r>
            <a:r>
              <a:rPr lang="es-ES" dirty="0" err="1"/>
              <a:t>triggers</a:t>
            </a:r>
            <a:r>
              <a:rPr lang="es-ES" dirty="0"/>
              <a:t> para automatizar procesos clave y garantizar integridad y trazabilidad.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seguridad fue reforzada mediante una estructura clara de roles (cliente, recepcionista, gerente, administrador) y sus respectivos permisos.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sistema es escalable, auditable y permite la gestión eficiente de hoteles de una cadena desde una sola plataforma.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E340C3-0F69-4D52-8BA2-8C3EF3B7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59" y="2300139"/>
            <a:ext cx="3558619" cy="35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7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3310728" y="3105349"/>
            <a:ext cx="1553503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56ECD9-D79B-4A19-8D15-CFECBD398BEC}"/>
              </a:ext>
            </a:extLst>
          </p:cNvPr>
          <p:cNvSpPr/>
          <p:nvPr/>
        </p:nvSpPr>
        <p:spPr>
          <a:xfrm>
            <a:off x="1389231" y="527348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84B3C4-2BB7-4019-9B01-3615786EC668}"/>
              </a:ext>
            </a:extLst>
          </p:cNvPr>
          <p:cNvSpPr/>
          <p:nvPr/>
        </p:nvSpPr>
        <p:spPr>
          <a:xfrm>
            <a:off x="1212303" y="3037790"/>
            <a:ext cx="3001478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C6E1F7-13E8-4121-ADFE-8388F6A9C5B6}"/>
              </a:ext>
            </a:extLst>
          </p:cNvPr>
          <p:cNvSpPr txBox="1"/>
          <p:nvPr/>
        </p:nvSpPr>
        <p:spPr>
          <a:xfrm>
            <a:off x="5578320" y="3235753"/>
            <a:ext cx="50339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sistema está diseñado para gestionar múltiples hoteles dentro de una cadena, incluyendo habitaciones, clientes, reservas, estancias, servicios adicionales (como spa y restaurante), facturación, empleados, roles y más. Se organiza en 17 tablas que cubren todos los aspectos de la gestión hotelera, permitiendo una administración eficiente de recursos y una experiencia de usuario fluida.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A15952-8690-4E73-A699-837EA365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303" y="2137477"/>
            <a:ext cx="3833874" cy="4128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11BB615-F160-487A-9596-7A4F47FD3FE4}"/>
              </a:ext>
            </a:extLst>
          </p:cNvPr>
          <p:cNvSpPr txBox="1"/>
          <p:nvPr/>
        </p:nvSpPr>
        <p:spPr>
          <a:xfrm>
            <a:off x="6558708" y="2669679"/>
            <a:ext cx="280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RESERVAS PARA CADENA HOTELERA</a:t>
            </a:r>
          </a:p>
        </p:txBody>
      </p:sp>
    </p:spTree>
    <p:extLst>
      <p:ext uri="{BB962C8B-B14F-4D97-AF65-F5344CB8AC3E}">
        <p14:creationId xmlns:p14="http://schemas.microsoft.com/office/powerpoint/2010/main" val="97875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3567694" y="341490"/>
            <a:ext cx="4639481" cy="926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FA042-3DD9-410A-9D46-1004E06AA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508" y="2151029"/>
            <a:ext cx="3623857" cy="3902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13343A-20BA-423B-8476-7EF19D4A0401}"/>
              </a:ext>
            </a:extLst>
          </p:cNvPr>
          <p:cNvSpPr txBox="1"/>
          <p:nvPr/>
        </p:nvSpPr>
        <p:spPr>
          <a:xfrm>
            <a:off x="3585160" y="1516060"/>
            <a:ext cx="4604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base de datos está diseñada siguiendo una arquitectura relacional que cubre los procesos clave de operación de un hotel: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11F2A1-69B7-4717-A5A5-98E4105B02AC}"/>
              </a:ext>
            </a:extLst>
          </p:cNvPr>
          <p:cNvSpPr txBox="1"/>
          <p:nvPr/>
        </p:nvSpPr>
        <p:spPr>
          <a:xfrm>
            <a:off x="466956" y="2821905"/>
            <a:ext cx="3329031" cy="24929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Hotel: Información general del hotel.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Detalles de cada habitación.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TipoHabitacion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el tipo, capacidad y tarifa base de las habitaciones.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clientes y reservas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Cliente: Datos de los huéspedes.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Reserva: Control de reservas realizadas por los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Estancia: Registra la ocupación efectiva de una habitación.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AuditoriaReserva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AuditoriaEstancia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AuditoriaHabitacion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Registro automático de cambios críticos (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B343BD-DDDF-4B42-BDF6-A1B0DA845E27}"/>
              </a:ext>
            </a:extLst>
          </p:cNvPr>
          <p:cNvSpPr txBox="1"/>
          <p:nvPr/>
        </p:nvSpPr>
        <p:spPr>
          <a:xfrm>
            <a:off x="7978886" y="2827036"/>
            <a:ext cx="3329031" cy="249299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Facturación y servicios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Factura y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DetalleFactura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Registro de pagos y consumos.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Servicio: Servicios adicionales disponibles en el hotel.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HabitacionServicio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Relación muchos a muchos entre habitaciones y servicios.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del personal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Empleado, Rol,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EmpleadoRol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Gestión de empleados y sus roles.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Usuario: Usuarios del sistema (clientes y empleados) con control de acceso.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Auditoría y seguridad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18C223-F3F6-4096-90D5-DD11215F6F9F}"/>
              </a:ext>
            </a:extLst>
          </p:cNvPr>
          <p:cNvSpPr txBox="1"/>
          <p:nvPr/>
        </p:nvSpPr>
        <p:spPr>
          <a:xfrm>
            <a:off x="3638495" y="6212823"/>
            <a:ext cx="4604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estructura permite una administración robusta, segura y trazable de todas las operaciones clave de un hotel.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6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406513" y="767502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 clave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3D6585-CF9D-46B6-85DF-A46B584AD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82" y="2617827"/>
            <a:ext cx="5177168" cy="30744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95E6D5D-7DBE-4288-B94F-DD7374B62B92}"/>
              </a:ext>
            </a:extLst>
          </p:cNvPr>
          <p:cNvSpPr txBox="1"/>
          <p:nvPr/>
        </p:nvSpPr>
        <p:spPr>
          <a:xfrm>
            <a:off x="6938678" y="3247095"/>
            <a:ext cx="3329031" cy="181588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Explicación: Aquí se obtiene el precio total de los servicios asociados a cada tipo de habitación. Se usa un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asegurar que se incluyan todos los tipos de habitaciones, incluso si no tienen servicios asociados.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8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406513" y="776929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 clave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E6D5D-7DBE-4288-B94F-DD7374B62B92}"/>
              </a:ext>
            </a:extLst>
          </p:cNvPr>
          <p:cNvSpPr txBox="1"/>
          <p:nvPr/>
        </p:nvSpPr>
        <p:spPr>
          <a:xfrm>
            <a:off x="4067442" y="2076938"/>
            <a:ext cx="3329031" cy="10772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Explicación: Esta consulta devuelve los clientes junto con las fechas de sus reservas confirmadas, usando un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s-E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entre Cliente y Reserva.</a:t>
            </a:r>
            <a:endParaRPr lang="es-C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A41EF4-3444-4117-A952-23210BA6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54" y="3614098"/>
            <a:ext cx="5021484" cy="24669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1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387659" y="578966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Consultas clave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5E6D5D-7DBE-4288-B94F-DD7374B62B92}"/>
              </a:ext>
            </a:extLst>
          </p:cNvPr>
          <p:cNvSpPr txBox="1"/>
          <p:nvPr/>
        </p:nvSpPr>
        <p:spPr>
          <a:xfrm>
            <a:off x="3963420" y="1963170"/>
            <a:ext cx="3709673" cy="120032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s-E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Explicación: Obtiene los números de las habitaciones que son del tipo 'Suite', usando una subconsulta en el </a:t>
            </a:r>
            <a:r>
              <a:rPr lang="es-E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s-E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6DE10C-80A1-4FA4-A6C7-F5FA27B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27" y="3529608"/>
            <a:ext cx="7387358" cy="25745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4382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406513" y="776929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266F61-3D32-44AD-8072-F65CCE99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90" y="2528322"/>
            <a:ext cx="4363415" cy="31210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7BB8017-38D3-41BE-A609-1C20267E6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77"/>
          <a:stretch/>
        </p:blipFill>
        <p:spPr>
          <a:xfrm>
            <a:off x="5733416" y="2528322"/>
            <a:ext cx="4363415" cy="12934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34CDBF5-70D2-4B73-904C-2A7ECA1BFDC3}"/>
              </a:ext>
            </a:extLst>
          </p:cNvPr>
          <p:cNvSpPr txBox="1"/>
          <p:nvPr/>
        </p:nvSpPr>
        <p:spPr>
          <a:xfrm>
            <a:off x="5490079" y="4185764"/>
            <a:ext cx="39074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hace?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 cuánto dinero se generó (suma de total en facturas) por hotel cada mes del año 2025.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6D27134-7DD9-46E0-B046-656AAE167F0F}"/>
              </a:ext>
            </a:extLst>
          </p:cNvPr>
          <p:cNvSpPr txBox="1"/>
          <p:nvPr/>
        </p:nvSpPr>
        <p:spPr>
          <a:xfrm>
            <a:off x="5490079" y="4904921"/>
            <a:ext cx="46067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¿Cómo lo hace?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Hace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desde Factura → Estancia →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Habitacion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Hotel, filtra por año 2025 y agrupa por hotel y mes.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3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406513" y="776929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SPs</a:t>
            </a:r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IMPORTANTES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3E36A4-9AAA-4ACA-BFE2-9B5C11C22EEB}"/>
              </a:ext>
            </a:extLst>
          </p:cNvPr>
          <p:cNvSpPr txBox="1"/>
          <p:nvPr/>
        </p:nvSpPr>
        <p:spPr>
          <a:xfrm>
            <a:off x="4287361" y="2274436"/>
            <a:ext cx="3099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FUNCIONALIDAD DE LEER </a:t>
            </a:r>
            <a:endParaRPr lang="es-C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0E29FDE-5CCE-404F-ADC1-D2F15D43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6" y="3664448"/>
            <a:ext cx="5031565" cy="19615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635D159-20B9-46BD-A5C7-72323E54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367" y="3429000"/>
            <a:ext cx="5843235" cy="24324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113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B595-72EE-4043-9B36-D1400B0B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9D02AFD-8F29-42BB-97B7-BDD7D3BEA4EB}"/>
              </a:ext>
            </a:extLst>
          </p:cNvPr>
          <p:cNvSpPr/>
          <p:nvPr/>
        </p:nvSpPr>
        <p:spPr>
          <a:xfrm>
            <a:off x="1406513" y="550298"/>
            <a:ext cx="8861196" cy="1018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SPs</a:t>
            </a:r>
            <a:r>
              <a:rPr lang="es-CO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IMPORTANTES</a:t>
            </a:r>
            <a:endParaRPr lang="es-CO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3E36A4-9AAA-4ACA-BFE2-9B5C11C22EEB}"/>
              </a:ext>
            </a:extLst>
          </p:cNvPr>
          <p:cNvSpPr txBox="1"/>
          <p:nvPr/>
        </p:nvSpPr>
        <p:spPr>
          <a:xfrm>
            <a:off x="1444300" y="1827492"/>
            <a:ext cx="3099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FUNCIONALIDAD DE CREAR  </a:t>
            </a:r>
            <a:endParaRPr lang="es-C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C4B93E-DAC4-4396-865A-CC796042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792" y="2717012"/>
            <a:ext cx="2752515" cy="16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5EA02C-3C3B-4C6B-BCAB-A65BB047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14" y="4549835"/>
            <a:ext cx="4793869" cy="19695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301F49E-8F69-4620-98BE-B080A3D09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283" y="2810562"/>
            <a:ext cx="3867338" cy="1656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19A680-E433-4FF6-BB75-7C405C372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940" y="4549835"/>
            <a:ext cx="6284024" cy="19695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AB4149E-11FF-4B70-9138-E92D457E677C}"/>
              </a:ext>
            </a:extLst>
          </p:cNvPr>
          <p:cNvSpPr txBox="1"/>
          <p:nvPr/>
        </p:nvSpPr>
        <p:spPr>
          <a:xfrm>
            <a:off x="6969276" y="1827493"/>
            <a:ext cx="30995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s-E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FUNCIONALIDAD DE ACTUALIZAR</a:t>
            </a:r>
            <a:endParaRPr lang="es-CO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48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712</Words>
  <Application>Microsoft Office PowerPoint</Application>
  <PresentationFormat>Personalizado</PresentationFormat>
  <Paragraphs>68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Times New Roman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Juan Esteban Oliveros Duran</cp:lastModifiedBy>
  <cp:revision>44</cp:revision>
  <dcterms:created xsi:type="dcterms:W3CDTF">2020-08-21T13:03:05Z</dcterms:created>
  <dcterms:modified xsi:type="dcterms:W3CDTF">2025-05-12T03:34:22Z</dcterms:modified>
</cp:coreProperties>
</file>