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5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6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29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15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08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2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334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93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20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13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68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4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3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9C4C-112A-447F-BD1B-3A1670857789}" type="datetimeFigureOut">
              <a:rPr lang="es-CO" smtClean="0"/>
              <a:t>6/12/2023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480136-C7A9-455F-8925-B1DE64E0F2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57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A1316-28D1-0785-E270-3094538A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68" y="1451848"/>
            <a:ext cx="7909437" cy="1847942"/>
          </a:xfrm>
        </p:spPr>
        <p:txBody>
          <a:bodyPr/>
          <a:lstStyle/>
          <a:p>
            <a:r>
              <a:rPr lang="es-CO" sz="36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Centralización de Datos Para el Análisis Descriptivo de Cartera</a:t>
            </a:r>
            <a:endParaRPr lang="es-CO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9A8C8C-97F8-3C63-91D2-0194ABED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69" y="3558210"/>
            <a:ext cx="7766936" cy="1096899"/>
          </a:xfrm>
        </p:spPr>
        <p:txBody>
          <a:bodyPr>
            <a:normAutofit/>
          </a:bodyPr>
          <a:lstStyle/>
          <a:p>
            <a:r>
              <a:rPr lang="es-CO" sz="2000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Jhon Stiven Alarcón Burgos y Natalia Cuevas Palma</a:t>
            </a:r>
            <a:endParaRPr lang="es-CO" sz="2000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2000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EA4C48-0C91-2B41-BDA2-311661977406}"/>
              </a:ext>
            </a:extLst>
          </p:cNvPr>
          <p:cNvSpPr txBox="1"/>
          <p:nvPr/>
        </p:nvSpPr>
        <p:spPr>
          <a:xfrm>
            <a:off x="3254327" y="4596299"/>
            <a:ext cx="6105378" cy="11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r">
              <a:spcBef>
                <a:spcPts val="600"/>
              </a:spcBef>
              <a:spcAft>
                <a:spcPts val="800"/>
              </a:spcAft>
            </a:pPr>
            <a:r>
              <a:rPr lang="es-CO" sz="1800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Especialización tecnológica Herramientas para la gestión de datos Big data</a:t>
            </a:r>
            <a:endParaRPr lang="es-CO" sz="1800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r">
              <a:spcBef>
                <a:spcPts val="600"/>
              </a:spcBef>
              <a:spcAft>
                <a:spcPts val="800"/>
              </a:spcAft>
              <a:tabLst>
                <a:tab pos="2971800" algn="ctr"/>
              </a:tabLst>
            </a:pPr>
            <a:r>
              <a:rPr lang="es-CO" sz="1800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Diciembre 2023</a:t>
            </a:r>
            <a:endParaRPr lang="es-CO" sz="1800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1E5D2C-BFD7-B257-D4F3-2A388576B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79" y="316245"/>
            <a:ext cx="3779431" cy="12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4BE9A-6B6F-73AA-326C-94F299F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09" y="2708096"/>
            <a:ext cx="8596668" cy="1263311"/>
          </a:xfrm>
          <a:custGeom>
            <a:avLst/>
            <a:gdLst>
              <a:gd name="connsiteX0" fmla="*/ 0 w 8596668"/>
              <a:gd name="connsiteY0" fmla="*/ 0 h 1263311"/>
              <a:gd name="connsiteX1" fmla="*/ 8596668 w 8596668"/>
              <a:gd name="connsiteY1" fmla="*/ 0 h 1263311"/>
              <a:gd name="connsiteX2" fmla="*/ 8596668 w 8596668"/>
              <a:gd name="connsiteY2" fmla="*/ 1263311 h 1263311"/>
              <a:gd name="connsiteX3" fmla="*/ 0 w 8596668"/>
              <a:gd name="connsiteY3" fmla="*/ 1263311 h 1263311"/>
              <a:gd name="connsiteX4" fmla="*/ 0 w 8596668"/>
              <a:gd name="connsiteY4" fmla="*/ 0 h 126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6668" h="1263311" fill="none" extrusionOk="0">
                <a:moveTo>
                  <a:pt x="0" y="0"/>
                </a:moveTo>
                <a:cubicBezTo>
                  <a:pt x="1157487" y="-33775"/>
                  <a:pt x="4923894" y="138873"/>
                  <a:pt x="8596668" y="0"/>
                </a:cubicBezTo>
                <a:cubicBezTo>
                  <a:pt x="8627959" y="216290"/>
                  <a:pt x="8489563" y="956615"/>
                  <a:pt x="8596668" y="1263311"/>
                </a:cubicBezTo>
                <a:cubicBezTo>
                  <a:pt x="5749260" y="1125981"/>
                  <a:pt x="898899" y="1125455"/>
                  <a:pt x="0" y="1263311"/>
                </a:cubicBezTo>
                <a:cubicBezTo>
                  <a:pt x="90294" y="647221"/>
                  <a:pt x="2764" y="487164"/>
                  <a:pt x="0" y="0"/>
                </a:cubicBezTo>
                <a:close/>
              </a:path>
              <a:path w="8596668" h="1263311" stroke="0" extrusionOk="0">
                <a:moveTo>
                  <a:pt x="0" y="0"/>
                </a:moveTo>
                <a:cubicBezTo>
                  <a:pt x="1479849" y="-101487"/>
                  <a:pt x="4461718" y="-162162"/>
                  <a:pt x="8596668" y="0"/>
                </a:cubicBezTo>
                <a:cubicBezTo>
                  <a:pt x="8635422" y="608388"/>
                  <a:pt x="8518827" y="1119304"/>
                  <a:pt x="8596668" y="1263311"/>
                </a:cubicBezTo>
                <a:cubicBezTo>
                  <a:pt x="5493914" y="1313376"/>
                  <a:pt x="3899248" y="1104862"/>
                  <a:pt x="0" y="1263311"/>
                </a:cubicBezTo>
                <a:cubicBezTo>
                  <a:pt x="61644" y="916541"/>
                  <a:pt x="-80142" y="33537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CO" sz="2200" b="1" kern="100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¿Cómo se pueden integrar eficientemente los datos provenientes de diversas fuentes en un sistema centralizado, garantizando la consistencia y calidad de los datos?</a:t>
            </a:r>
            <a:endParaRPr lang="es-CO" sz="2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0E0D4-DCBD-0CA4-AF30-A76FF4E2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08" y="3971407"/>
            <a:ext cx="8596668" cy="13285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O" dirty="0"/>
              <a:t>Implementando procesos de limpieza y estandarización de datos</a:t>
            </a:r>
          </a:p>
          <a:p>
            <a:r>
              <a:rPr lang="es-CO" dirty="0"/>
              <a:t>Aplicando técnicas de validación para evitar inconsistencias.</a:t>
            </a:r>
          </a:p>
          <a:p>
            <a:r>
              <a:rPr lang="es-CO" dirty="0"/>
              <a:t>Desarrollando un tablero de reportes que contenga un análisis descriptivo.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7DA78-7A65-82A0-638A-0D5E31FF1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3" y="6012787"/>
            <a:ext cx="2036606" cy="5216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F9DBF5-3E49-01E2-4D81-AB25988E6C56}"/>
              </a:ext>
            </a:extLst>
          </p:cNvPr>
          <p:cNvSpPr txBox="1"/>
          <p:nvPr/>
        </p:nvSpPr>
        <p:spPr>
          <a:xfrm>
            <a:off x="3040692" y="5450278"/>
            <a:ext cx="4988491" cy="101566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s-CO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mplementar un sistema centralizado de gestión de datos, eligiendo un enfoque de Data </a:t>
            </a:r>
            <a:r>
              <a:rPr lang="es-CO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Warehouse</a:t>
            </a:r>
            <a:endParaRPr lang="es-CO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070DC1-9F1B-F8B8-8EA9-5505D6F9E610}"/>
              </a:ext>
            </a:extLst>
          </p:cNvPr>
          <p:cNvSpPr txBox="1"/>
          <p:nvPr/>
        </p:nvSpPr>
        <p:spPr>
          <a:xfrm>
            <a:off x="449807" y="789693"/>
            <a:ext cx="8999559" cy="1702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s-CO" dirty="0"/>
              <a:t>Partición y duplicación de datos debido a que tiene datos dispersos en diferentes tablas</a:t>
            </a:r>
          </a:p>
          <a:p>
            <a:r>
              <a:rPr lang="es-CO" dirty="0"/>
              <a:t>Los informes requieren la combinación de datos de múltiples fuentes, lo que ralentiza el proceso y dificulta la generación de información oportuna.</a:t>
            </a:r>
          </a:p>
          <a:p>
            <a:r>
              <a:rPr lang="es-CO" dirty="0"/>
              <a:t>Tiempos de procesamiento de la información muy altos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B7FABE-D243-B3CB-909B-D720062ED317}"/>
              </a:ext>
            </a:extLst>
          </p:cNvPr>
          <p:cNvSpPr txBox="1">
            <a:spLocks/>
          </p:cNvSpPr>
          <p:nvPr/>
        </p:nvSpPr>
        <p:spPr>
          <a:xfrm>
            <a:off x="564600" y="159401"/>
            <a:ext cx="2917636" cy="74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/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14000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4B8B8D-39A5-8196-9FC3-6E2957A5F818}"/>
              </a:ext>
            </a:extLst>
          </p:cNvPr>
          <p:cNvSpPr/>
          <p:nvPr/>
        </p:nvSpPr>
        <p:spPr>
          <a:xfrm>
            <a:off x="604769" y="2646012"/>
            <a:ext cx="1487237" cy="1487237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t="5213" b="5213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ED30131-8A7B-4A9D-6FD5-E5D62271DD6C}"/>
              </a:ext>
            </a:extLst>
          </p:cNvPr>
          <p:cNvSpPr/>
          <p:nvPr/>
        </p:nvSpPr>
        <p:spPr>
          <a:xfrm>
            <a:off x="6804227" y="2587219"/>
            <a:ext cx="1487237" cy="1487237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824" t="1963" r="-9001" b="-284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O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15DF1EB-83F5-68FB-867D-7E4747BE6045}"/>
              </a:ext>
            </a:extLst>
          </p:cNvPr>
          <p:cNvGrpSpPr/>
          <p:nvPr/>
        </p:nvGrpSpPr>
        <p:grpSpPr>
          <a:xfrm>
            <a:off x="3062033" y="4233560"/>
            <a:ext cx="2968487" cy="1125262"/>
            <a:chOff x="2410267" y="2499666"/>
            <a:chExt cx="1653734" cy="1487237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A822545A-AEBA-A95B-6012-A9E51A1765B7}"/>
                </a:ext>
              </a:extLst>
            </p:cNvPr>
            <p:cNvSpPr/>
            <p:nvPr/>
          </p:nvSpPr>
          <p:spPr>
            <a:xfrm>
              <a:off x="2410267" y="2499666"/>
              <a:ext cx="1653734" cy="1487237"/>
            </a:xfrm>
            <a:prstGeom prst="roundRect">
              <a:avLst>
                <a:gd name="adj" fmla="val 10000"/>
              </a:avLst>
            </a:prstGeom>
            <a:solidFill>
              <a:srgbClr val="18407B"/>
            </a:solidFill>
            <a:ln w="254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83DEFE23-C792-83B5-74D8-81ABF1DACD09}"/>
                </a:ext>
              </a:extLst>
            </p:cNvPr>
            <p:cNvSpPr txBox="1"/>
            <p:nvPr/>
          </p:nvSpPr>
          <p:spPr>
            <a:xfrm>
              <a:off x="2453827" y="2551134"/>
              <a:ext cx="1566614" cy="1400117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dirty="0">
                  <a:solidFill>
                    <a:schemeClr val="tx1"/>
                  </a:solidFill>
                  <a:latin typeface="Helvetic"/>
                </a:rPr>
                <a:t>Tratamiento y etiquetado:</a:t>
              </a:r>
              <a:endParaRPr lang="es-CO" sz="1600" b="1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Unificación de bases y limpieza de datos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kern="1200" dirty="0">
                  <a:solidFill>
                    <a:schemeClr val="tx1"/>
                  </a:solidFill>
                  <a:latin typeface="Helvetic"/>
                </a:rPr>
                <a:t>Ingesta </a:t>
              </a: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a base de datos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kern="1200" dirty="0">
                  <a:solidFill>
                    <a:schemeClr val="tx1"/>
                  </a:solidFill>
                  <a:latin typeface="Helvetic"/>
                </a:rPr>
                <a:t>Etiquetado de nuevas</a:t>
              </a: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 tablas</a:t>
              </a:r>
              <a:endParaRPr lang="es-CO" sz="1100" kern="1200" dirty="0">
                <a:solidFill>
                  <a:schemeClr val="tx1"/>
                </a:solidFill>
                <a:latin typeface="Helvetic"/>
              </a:endParaRPr>
            </a:p>
          </p:txBody>
        </p:sp>
      </p:grpSp>
      <p:pic>
        <p:nvPicPr>
          <p:cNvPr id="12" name="Picture 4" descr="Entrada/salida de datos | Sistemas Operativos">
            <a:extLst>
              <a:ext uri="{FF2B5EF4-FFF2-40B4-BE49-F238E27FC236}">
                <a16:creationId xmlns:a16="http://schemas.microsoft.com/office/drawing/2014/main" id="{E232C1DC-4CCD-9B1F-0399-3306474A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71" y="2625481"/>
            <a:ext cx="2220420" cy="13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C03FB3D5-3D20-7C18-0E38-B356B2D5B01C}"/>
              </a:ext>
            </a:extLst>
          </p:cNvPr>
          <p:cNvGrpSpPr/>
          <p:nvPr/>
        </p:nvGrpSpPr>
        <p:grpSpPr>
          <a:xfrm>
            <a:off x="6636341" y="4267039"/>
            <a:ext cx="2167560" cy="1487237"/>
            <a:chOff x="0" y="2454420"/>
            <a:chExt cx="1736097" cy="1487237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9EAA06BB-227B-C232-A516-6E760DB310A9}"/>
                </a:ext>
              </a:extLst>
            </p:cNvPr>
            <p:cNvSpPr/>
            <p:nvPr/>
          </p:nvSpPr>
          <p:spPr>
            <a:xfrm>
              <a:off x="0" y="2454420"/>
              <a:ext cx="1736097" cy="1487237"/>
            </a:xfrm>
            <a:prstGeom prst="roundRect">
              <a:avLst>
                <a:gd name="adj" fmla="val 10000"/>
              </a:avLst>
            </a:prstGeom>
            <a:solidFill>
              <a:srgbClr val="18407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A8A63C87-9FE5-0AF9-8373-CCEDC1BA924C}"/>
                </a:ext>
              </a:extLst>
            </p:cNvPr>
            <p:cNvSpPr txBox="1"/>
            <p:nvPr/>
          </p:nvSpPr>
          <p:spPr>
            <a:xfrm>
              <a:off x="43560" y="2497980"/>
              <a:ext cx="1648977" cy="1400117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dirty="0">
                  <a:solidFill>
                    <a:schemeClr val="tx1"/>
                  </a:solidFill>
                  <a:latin typeface="Helvetic"/>
                </a:rPr>
                <a:t>Salida de bases</a:t>
              </a:r>
              <a:endParaRPr lang="es-CO" sz="1600" b="1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100" dirty="0">
                  <a:solidFill>
                    <a:schemeClr val="tx1"/>
                  </a:solidFill>
                  <a:latin typeface="Helvetic"/>
                </a:rPr>
                <a:t>Base de datos relacional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100" kern="1200" dirty="0">
                  <a:solidFill>
                    <a:schemeClr val="tx1"/>
                  </a:solidFill>
                  <a:latin typeface="Helvetic"/>
                </a:rPr>
                <a:t>Archivo de lotes Depuradado y ofuscado según necesitadad</a:t>
              </a:r>
              <a:r>
                <a:rPr lang="es-MX" sz="1100" dirty="0">
                  <a:solidFill>
                    <a:schemeClr val="tx1"/>
                  </a:solidFill>
                  <a:latin typeface="Helvetic"/>
                </a:rPr>
                <a:t>.</a:t>
              </a: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100" kern="1200" dirty="0">
                <a:solidFill>
                  <a:schemeClr val="tx1"/>
                </a:solidFill>
                <a:latin typeface="Helvetic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FC32A6D-3588-E6B7-10C8-07C82F436C2E}"/>
              </a:ext>
            </a:extLst>
          </p:cNvPr>
          <p:cNvGrpSpPr/>
          <p:nvPr/>
        </p:nvGrpSpPr>
        <p:grpSpPr>
          <a:xfrm>
            <a:off x="2466297" y="4599845"/>
            <a:ext cx="600978" cy="357362"/>
            <a:chOff x="1708523" y="1507451"/>
            <a:chExt cx="600978" cy="357362"/>
          </a:xfrm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DD25A028-6E70-C46E-681A-B7E92F7F3D74}"/>
                </a:ext>
              </a:extLst>
            </p:cNvPr>
            <p:cNvSpPr/>
            <p:nvPr/>
          </p:nvSpPr>
          <p:spPr>
            <a:xfrm rot="84862">
              <a:off x="1708523" y="1507451"/>
              <a:ext cx="600978" cy="3573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4B949542-9D68-3E1A-C88E-E18329EB5339}"/>
                </a:ext>
              </a:extLst>
            </p:cNvPr>
            <p:cNvSpPr txBox="1"/>
            <p:nvPr/>
          </p:nvSpPr>
          <p:spPr>
            <a:xfrm rot="84862">
              <a:off x="1708539" y="1577600"/>
              <a:ext cx="493769" cy="214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000" kern="1200">
                <a:latin typeface="Helvetic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32293C7-098A-1751-987B-732F8C74A678}"/>
              </a:ext>
            </a:extLst>
          </p:cNvPr>
          <p:cNvGrpSpPr/>
          <p:nvPr/>
        </p:nvGrpSpPr>
        <p:grpSpPr>
          <a:xfrm>
            <a:off x="6045516" y="4663148"/>
            <a:ext cx="600978" cy="357362"/>
            <a:chOff x="1708523" y="1507451"/>
            <a:chExt cx="600978" cy="357362"/>
          </a:xfrm>
        </p:grpSpPr>
        <p:sp>
          <p:nvSpPr>
            <p:cNvPr id="20" name="Flecha: a la derecha 19">
              <a:extLst>
                <a:ext uri="{FF2B5EF4-FFF2-40B4-BE49-F238E27FC236}">
                  <a16:creationId xmlns:a16="http://schemas.microsoft.com/office/drawing/2014/main" id="{C20851EE-1124-D4E5-A700-8335981B8705}"/>
                </a:ext>
              </a:extLst>
            </p:cNvPr>
            <p:cNvSpPr/>
            <p:nvPr/>
          </p:nvSpPr>
          <p:spPr>
            <a:xfrm rot="84862">
              <a:off x="1708523" y="1507451"/>
              <a:ext cx="600978" cy="3573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1" name="Flecha: a la derecha 4">
              <a:extLst>
                <a:ext uri="{FF2B5EF4-FFF2-40B4-BE49-F238E27FC236}">
                  <a16:creationId xmlns:a16="http://schemas.microsoft.com/office/drawing/2014/main" id="{70D74432-CB6D-E9BC-DC85-99A38A46E4F6}"/>
                </a:ext>
              </a:extLst>
            </p:cNvPr>
            <p:cNvSpPr txBox="1"/>
            <p:nvPr/>
          </p:nvSpPr>
          <p:spPr>
            <a:xfrm rot="84862">
              <a:off x="1708539" y="1577600"/>
              <a:ext cx="493769" cy="214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000" kern="1200">
                <a:latin typeface="Helvetic"/>
              </a:endParaRPr>
            </a:p>
          </p:txBody>
        </p: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2638039D-9C37-C5B3-23A9-A8F4B650B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154" y="2659264"/>
            <a:ext cx="2058789" cy="1306880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59B38514-FAF7-36B7-CF9B-1896DC60E56D}"/>
              </a:ext>
            </a:extLst>
          </p:cNvPr>
          <p:cNvGrpSpPr/>
          <p:nvPr/>
        </p:nvGrpSpPr>
        <p:grpSpPr>
          <a:xfrm>
            <a:off x="9491562" y="4236665"/>
            <a:ext cx="2449266" cy="1474051"/>
            <a:chOff x="0" y="2454420"/>
            <a:chExt cx="1736097" cy="1487237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2E3C0C91-25AC-E03C-EC0E-DC0F55C29AA9}"/>
                </a:ext>
              </a:extLst>
            </p:cNvPr>
            <p:cNvSpPr/>
            <p:nvPr/>
          </p:nvSpPr>
          <p:spPr>
            <a:xfrm>
              <a:off x="0" y="2454420"/>
              <a:ext cx="1736097" cy="1487237"/>
            </a:xfrm>
            <a:prstGeom prst="roundRect">
              <a:avLst>
                <a:gd name="adj" fmla="val 10000"/>
              </a:avLst>
            </a:prstGeom>
            <a:solidFill>
              <a:srgbClr val="18407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79BEE16E-F4AA-BA59-8001-4C9F0E5920B1}"/>
                </a:ext>
              </a:extLst>
            </p:cNvPr>
            <p:cNvSpPr txBox="1"/>
            <p:nvPr/>
          </p:nvSpPr>
          <p:spPr>
            <a:xfrm>
              <a:off x="43560" y="2497980"/>
              <a:ext cx="1648977" cy="1400117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kern="1200" dirty="0">
                  <a:solidFill>
                    <a:schemeClr val="tx1"/>
                  </a:solidFill>
                  <a:latin typeface="Helvetic"/>
                </a:rPr>
                <a:t>Visualización de Datos</a:t>
              </a:r>
              <a:endParaRPr lang="es-CO" sz="1600" b="1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100" kern="1200" dirty="0">
                  <a:solidFill>
                    <a:schemeClr val="tx1"/>
                  </a:solidFill>
                  <a:latin typeface="Helvetic"/>
                </a:rPr>
                <a:t>KPI de </a:t>
              </a:r>
              <a:r>
                <a:rPr lang="es-MX" sz="1100" dirty="0">
                  <a:solidFill>
                    <a:schemeClr val="tx1"/>
                  </a:solidFill>
                  <a:latin typeface="Helvetic"/>
                </a:rPr>
                <a:t>Pagos</a:t>
              </a: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100" dirty="0">
                  <a:solidFill>
                    <a:schemeClr val="tx1"/>
                  </a:solidFill>
                  <a:latin typeface="Helvetic"/>
                </a:rPr>
                <a:t>Eficiencia de gestión operativa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100" dirty="0">
                  <a:solidFill>
                    <a:schemeClr val="tx1"/>
                  </a:solidFill>
                  <a:latin typeface="Helvetic"/>
                </a:rPr>
                <a:t>Análisis de pagos por franja de mora.</a:t>
              </a: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MX" sz="1100" kern="1200" dirty="0">
                <a:solidFill>
                  <a:schemeClr val="tx1"/>
                </a:solidFill>
                <a:latin typeface="Helvetic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100" kern="1200" dirty="0">
                <a:solidFill>
                  <a:schemeClr val="tx1"/>
                </a:solidFill>
                <a:latin typeface="Helvetic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A6475C9-C891-BA54-6A6C-F4600E95D57A}"/>
              </a:ext>
            </a:extLst>
          </p:cNvPr>
          <p:cNvGrpSpPr/>
          <p:nvPr/>
        </p:nvGrpSpPr>
        <p:grpSpPr>
          <a:xfrm>
            <a:off x="8852201" y="4631027"/>
            <a:ext cx="600978" cy="357362"/>
            <a:chOff x="1708523" y="1507451"/>
            <a:chExt cx="600978" cy="357362"/>
          </a:xfrm>
        </p:grpSpPr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5A3741A5-5672-DD00-AA5F-A2038CB9EEF9}"/>
                </a:ext>
              </a:extLst>
            </p:cNvPr>
            <p:cNvSpPr/>
            <p:nvPr/>
          </p:nvSpPr>
          <p:spPr>
            <a:xfrm rot="84862">
              <a:off x="1708523" y="1507451"/>
              <a:ext cx="600978" cy="3573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8" name="Flecha: a la derecha 4">
              <a:extLst>
                <a:ext uri="{FF2B5EF4-FFF2-40B4-BE49-F238E27FC236}">
                  <a16:creationId xmlns:a16="http://schemas.microsoft.com/office/drawing/2014/main" id="{8AB8E1FA-D4A8-CAA2-CF6E-19D3D28F22B8}"/>
                </a:ext>
              </a:extLst>
            </p:cNvPr>
            <p:cNvSpPr txBox="1"/>
            <p:nvPr/>
          </p:nvSpPr>
          <p:spPr>
            <a:xfrm rot="84862">
              <a:off x="1708539" y="1577600"/>
              <a:ext cx="493769" cy="214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000" kern="1200" dirty="0">
                <a:latin typeface="Helvetic"/>
              </a:endParaRPr>
            </a:p>
          </p:txBody>
        </p:sp>
      </p:grpSp>
      <p:sp>
        <p:nvSpPr>
          <p:cNvPr id="29" name="Título 1">
            <a:extLst>
              <a:ext uri="{FF2B5EF4-FFF2-40B4-BE49-F238E27FC236}">
                <a16:creationId xmlns:a16="http://schemas.microsoft.com/office/drawing/2014/main" id="{9592CB89-5079-26CC-D3C6-5C5FD6B5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028"/>
            <a:ext cx="8596668" cy="743211"/>
          </a:xfrm>
        </p:spPr>
        <p:txBody>
          <a:bodyPr/>
          <a:lstStyle/>
          <a:p>
            <a:r>
              <a:rPr lang="es-CO" dirty="0"/>
              <a:t>Ejecución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C3020B89-A9D9-1575-040F-BE462007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5853"/>
            <a:ext cx="8596668" cy="1672375"/>
          </a:xfrm>
        </p:spPr>
        <p:txBody>
          <a:bodyPr>
            <a:normAutofit/>
          </a:bodyPr>
          <a:lstStyle/>
          <a:p>
            <a:r>
              <a:rPr lang="es-ES" sz="1700" dirty="0"/>
              <a:t>Identificar fuentes de datos dispersas</a:t>
            </a:r>
          </a:p>
          <a:p>
            <a:r>
              <a:rPr lang="es-ES" sz="1700" dirty="0"/>
              <a:t>Limpiar y transformar datos de Fuente 1 “Lotes”</a:t>
            </a:r>
          </a:p>
          <a:p>
            <a:r>
              <a:rPr lang="es-ES" sz="1700" dirty="0"/>
              <a:t>Creación de tablas y cargue de datos en Fuente 2 y 3 “Recaudo” y “Reparto”</a:t>
            </a:r>
          </a:p>
          <a:p>
            <a:r>
              <a:rPr lang="es-ES" sz="1700" dirty="0"/>
              <a:t>Creación de tablero interactivo para análisis descriptivo</a:t>
            </a:r>
          </a:p>
          <a:p>
            <a:endParaRPr lang="es-CO" sz="17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FA35751-487E-FD1C-0AD4-B68EE58BC28C}"/>
              </a:ext>
            </a:extLst>
          </p:cNvPr>
          <p:cNvGrpSpPr/>
          <p:nvPr/>
        </p:nvGrpSpPr>
        <p:grpSpPr>
          <a:xfrm>
            <a:off x="264021" y="4209061"/>
            <a:ext cx="2167560" cy="1074356"/>
            <a:chOff x="0" y="2454420"/>
            <a:chExt cx="1736097" cy="1487237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626A589C-58B1-9CAE-2FE6-C09502DB6418}"/>
                </a:ext>
              </a:extLst>
            </p:cNvPr>
            <p:cNvSpPr/>
            <p:nvPr/>
          </p:nvSpPr>
          <p:spPr>
            <a:xfrm>
              <a:off x="0" y="2454420"/>
              <a:ext cx="1736097" cy="1487237"/>
            </a:xfrm>
            <a:prstGeom prst="roundRect">
              <a:avLst>
                <a:gd name="adj" fmla="val 10000"/>
              </a:avLst>
            </a:prstGeom>
            <a:solidFill>
              <a:srgbClr val="18407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3" name="Rectángulo: esquinas redondeadas 4">
              <a:extLst>
                <a:ext uri="{FF2B5EF4-FFF2-40B4-BE49-F238E27FC236}">
                  <a16:creationId xmlns:a16="http://schemas.microsoft.com/office/drawing/2014/main" id="{D5DD5311-8D96-3C77-7FA7-2DDDC272FA35}"/>
                </a:ext>
              </a:extLst>
            </p:cNvPr>
            <p:cNvSpPr txBox="1"/>
            <p:nvPr/>
          </p:nvSpPr>
          <p:spPr>
            <a:xfrm>
              <a:off x="43560" y="2497980"/>
              <a:ext cx="1648977" cy="1400117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dirty="0">
                  <a:solidFill>
                    <a:schemeClr val="tx1"/>
                  </a:solidFill>
                  <a:latin typeface="Helvetic"/>
                </a:rPr>
                <a:t>Extracción de bases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Lotes Marcador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Recaudo Usuarios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100" dirty="0">
                  <a:solidFill>
                    <a:schemeClr val="tx1"/>
                  </a:solidFill>
                  <a:latin typeface="Helvetic"/>
                </a:rPr>
                <a:t>Reparto Administrativo</a:t>
              </a:r>
              <a:endParaRPr lang="es-CO" sz="1100" kern="1200" dirty="0">
                <a:solidFill>
                  <a:schemeClr val="tx1"/>
                </a:solidFill>
                <a:latin typeface="Helvet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7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F4E2BF-31BF-A11A-9C5C-ADA368646B14}"/>
              </a:ext>
            </a:extLst>
          </p:cNvPr>
          <p:cNvSpPr txBox="1">
            <a:spLocks/>
          </p:cNvSpPr>
          <p:nvPr/>
        </p:nvSpPr>
        <p:spPr>
          <a:xfrm>
            <a:off x="932828" y="598427"/>
            <a:ext cx="8596668" cy="743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Resultados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97C112-8596-B594-AF19-BAB387853397}"/>
              </a:ext>
            </a:extLst>
          </p:cNvPr>
          <p:cNvSpPr txBox="1">
            <a:spLocks/>
          </p:cNvSpPr>
          <p:nvPr/>
        </p:nvSpPr>
        <p:spPr>
          <a:xfrm>
            <a:off x="596651" y="1462297"/>
            <a:ext cx="8596668" cy="259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Reducción del tiempo de procesamiento en la fuente de datos “Lotes” del 540% pasando de un tiempo promedio de 270 minutos (4,5 horas) a 45 minutos (0,83 horas)</a:t>
            </a:r>
          </a:p>
          <a:p>
            <a:r>
              <a:rPr lang="es-CO" dirty="0"/>
              <a:t>Disminución de los tiempos de carga de datos para la tabla Recaudo (0,2 segundos)  y la tabla “Reparto” (55 segundos)</a:t>
            </a:r>
          </a:p>
          <a:p>
            <a:r>
              <a:rPr lang="es-CO" dirty="0"/>
              <a:t>Garantizar la integridad de los datos aplicando técnicas de validación a través del proceso de ETL</a:t>
            </a:r>
          </a:p>
          <a:p>
            <a:r>
              <a:rPr lang="es-CO" dirty="0"/>
              <a:t>Desarrollo de un tablero en Power Bi que permite visualizar mediante filtros la información de la cartera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900637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3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04A93"/>
      </a:accent1>
      <a:accent2>
        <a:srgbClr val="FFD300"/>
      </a:accent2>
      <a:accent3>
        <a:srgbClr val="212844"/>
      </a:accent3>
      <a:accent4>
        <a:srgbClr val="BD955A"/>
      </a:accent4>
      <a:accent5>
        <a:srgbClr val="588FE2"/>
      </a:accent5>
      <a:accent6>
        <a:srgbClr val="FFD300"/>
      </a:accent6>
      <a:hlink>
        <a:srgbClr val="004A93"/>
      </a:hlink>
      <a:folHlink>
        <a:srgbClr val="004A93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347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Helvetic</vt:lpstr>
      <vt:lpstr>Trebuchet MS</vt:lpstr>
      <vt:lpstr>Wingdings 3</vt:lpstr>
      <vt:lpstr>Faceta</vt:lpstr>
      <vt:lpstr>Centralización de Datos Para el Análisis Descriptivo de Cartera</vt:lpstr>
      <vt:lpstr>¿Cómo se pueden integrar eficientemente los datos provenientes de diversas fuentes en un sistema centralizado, garantizando la consistencia y calidad de los datos?</vt:lpstr>
      <vt:lpstr>Ejecución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Centralización de Datos Para el Análisis Descriptivo de Cartera</dc:title>
  <dc:creator>Natalia Del Carmen Cuevas Palma</dc:creator>
  <cp:lastModifiedBy>Jhon Stiven Alarcon Burgos</cp:lastModifiedBy>
  <cp:revision>5</cp:revision>
  <dcterms:created xsi:type="dcterms:W3CDTF">2023-12-06T02:58:21Z</dcterms:created>
  <dcterms:modified xsi:type="dcterms:W3CDTF">2023-12-07T01:12:40Z</dcterms:modified>
</cp:coreProperties>
</file>