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tiven.pinto@utp.edu.co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02086" y="386367"/>
            <a:ext cx="9001462" cy="2067528"/>
          </a:xfrm>
        </p:spPr>
        <p:txBody>
          <a:bodyPr>
            <a:normAutofit/>
          </a:bodyPr>
          <a:lstStyle/>
          <a:p>
            <a:r>
              <a:rPr lang="es-CO" sz="6000" cap="none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SUSTENTACIÓN SEGUNDA PREVIA </a:t>
            </a:r>
            <a:endParaRPr lang="es-CO" sz="6000" cap="none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6874" y="2588655"/>
            <a:ext cx="10431886" cy="2781835"/>
          </a:xfrm>
        </p:spPr>
        <p:txBody>
          <a:bodyPr/>
          <a:lstStyle/>
          <a:p>
            <a:r>
              <a:rPr lang="es-CO" sz="3600" b="1" i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Teorema De Inducción</a:t>
            </a:r>
            <a:endParaRPr lang="es-CO" sz="3600" b="1" i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l"/>
            <a:r>
              <a:rPr lang="es-CO" i="1" dirty="0" smtClean="0"/>
              <a:t>Autor: </a:t>
            </a:r>
            <a:r>
              <a:rPr lang="es-CO" b="1" i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Stiven Santiago Pinto García                      </a:t>
            </a:r>
            <a:r>
              <a:rPr lang="es-CO" i="1" dirty="0" smtClean="0"/>
              <a:t>Código: </a:t>
            </a:r>
            <a:r>
              <a:rPr lang="es-CO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1004534911</a:t>
            </a:r>
          </a:p>
          <a:p>
            <a:pPr algn="l"/>
            <a:r>
              <a:rPr lang="es-CO" b="1" i="1" dirty="0" smtClean="0"/>
              <a:t>IS&amp;C, Universidad Tecnológica de Pereira,  Pereira. Colombia</a:t>
            </a:r>
          </a:p>
          <a:p>
            <a:pPr algn="l"/>
            <a:r>
              <a:rPr lang="es-CO" i="1" dirty="0" smtClean="0"/>
              <a:t>Correo-e: </a:t>
            </a:r>
            <a:r>
              <a:rPr lang="es-CO" i="1" dirty="0" smtClean="0">
                <a:hlinkClick r:id="rId2"/>
              </a:rPr>
              <a:t>stiven.pinto@utp.edu.co</a:t>
            </a:r>
            <a:r>
              <a:rPr lang="es-CO" i="1" dirty="0" smtClean="0"/>
              <a:t> </a:t>
            </a:r>
            <a:endParaRPr lang="es-CO" i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2975021" y="6014434"/>
            <a:ext cx="6529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i="1" dirty="0" smtClean="0"/>
              <a:t>Ipiales-Nariño, Colombia 23 de Noviembre del 2021</a:t>
            </a:r>
            <a:endParaRPr lang="es-CO" sz="2000" i="1" dirty="0"/>
          </a:p>
        </p:txBody>
      </p:sp>
    </p:spTree>
    <p:extLst>
      <p:ext uri="{BB962C8B-B14F-4D97-AF65-F5344CB8AC3E}">
        <p14:creationId xmlns:p14="http://schemas.microsoft.com/office/powerpoint/2010/main" val="1719030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8944" y="406321"/>
            <a:ext cx="10353761" cy="1326321"/>
          </a:xfrm>
        </p:spPr>
        <p:txBody>
          <a:bodyPr>
            <a:normAutofit/>
          </a:bodyPr>
          <a:lstStyle/>
          <a:p>
            <a:r>
              <a:rPr lang="es-CO" sz="4800" cap="none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Introducción</a:t>
            </a:r>
            <a:endParaRPr lang="es-CO" sz="4800" cap="none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8638" y="1542761"/>
            <a:ext cx="10353762" cy="15744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O" sz="2200" dirty="0" smtClean="0"/>
              <a:t>Esta presentación tiene el propósito de mostrar y dar a conocer el </a:t>
            </a:r>
            <a:r>
              <a:rPr lang="es-CO" sz="2200" u="sng" dirty="0" smtClean="0">
                <a:solidFill>
                  <a:srgbClr val="00B050"/>
                </a:solidFill>
              </a:rPr>
              <a:t>“</a:t>
            </a:r>
            <a:r>
              <a:rPr lang="es-CO" sz="2200" i="1" u="sng" dirty="0" smtClean="0">
                <a:solidFill>
                  <a:srgbClr val="00B050"/>
                </a:solidFill>
              </a:rPr>
              <a:t>Teorema de Inducción</a:t>
            </a:r>
            <a:r>
              <a:rPr lang="es-CO" sz="2200" u="sng" dirty="0" smtClean="0">
                <a:solidFill>
                  <a:srgbClr val="00B050"/>
                </a:solidFill>
              </a:rPr>
              <a:t>”</a:t>
            </a:r>
            <a:r>
              <a:rPr lang="es-CO" sz="2200" dirty="0" smtClean="0"/>
              <a:t>, propuesto por nuestro </a:t>
            </a:r>
            <a:r>
              <a:rPr lang="es-CO" sz="2200" i="1" dirty="0" smtClean="0">
                <a:ln>
                  <a:solidFill>
                    <a:schemeClr val="bg1"/>
                  </a:solidFill>
                </a:ln>
              </a:rPr>
              <a:t>Docente Gilberto Vargas Cano </a:t>
            </a:r>
            <a:r>
              <a:rPr lang="es-CO" sz="2200" dirty="0" smtClean="0"/>
              <a:t>en anteriores presentaciones de la clase. Siendo así de este modo, también dar a conocer mi entendimiento al respecto de dicho tema y mostrar lo mejor comprendido de este.  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072999" y="3707559"/>
            <a:ext cx="1111900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sz="2000" dirty="0" smtClean="0">
                <a:ln w="0">
                  <a:solidFill>
                    <a:srgbClr val="92D050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</a:t>
            </a:r>
            <a:r>
              <a:rPr lang="es-CO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Historia y Reconocimiento</a:t>
            </a:r>
          </a:p>
          <a:p>
            <a:r>
              <a:rPr lang="es-CO" sz="2000" dirty="0" smtClean="0">
                <a:ln w="0">
                  <a:solidFill>
                    <a:srgbClr val="92D050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</a:t>
            </a:r>
            <a:r>
              <a:rPr lang="es-CO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¿Cómo Resolvió Gauss El Problema De  La Suma De Los Primeros 100 Números Naturales?</a:t>
            </a:r>
          </a:p>
          <a:p>
            <a:r>
              <a:rPr lang="es-CO" sz="2000" dirty="0" smtClean="0">
                <a:ln w="0">
                  <a:solidFill>
                    <a:srgbClr val="92D050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</a:t>
            </a:r>
            <a:r>
              <a:rPr lang="es-CO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Formula del Problema</a:t>
            </a:r>
          </a:p>
          <a:p>
            <a:r>
              <a:rPr lang="es-CO" sz="2000" dirty="0" smtClean="0">
                <a:ln w="0">
                  <a:solidFill>
                    <a:srgbClr val="92D050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 </a:t>
            </a:r>
            <a:r>
              <a:rPr lang="es-CO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TEOREMA DE INDUCCION: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2408349" y="5030998"/>
            <a:ext cx="4791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ln>
                  <a:solidFill>
                    <a:srgbClr val="92D050"/>
                  </a:solidFill>
                </a:ln>
              </a:rPr>
              <a:t>a) </a:t>
            </a:r>
            <a:r>
              <a:rPr lang="es-CO" dirty="0" smtClean="0"/>
              <a:t>Probar que se cumple un caso particular.</a:t>
            </a:r>
          </a:p>
          <a:p>
            <a:r>
              <a:rPr lang="es-CO" dirty="0" smtClean="0">
                <a:ln>
                  <a:solidFill>
                    <a:srgbClr val="92D050"/>
                  </a:solidFill>
                </a:ln>
              </a:rPr>
              <a:t>b) </a:t>
            </a:r>
            <a:r>
              <a:rPr lang="es-CO" dirty="0" smtClean="0"/>
              <a:t>Hipótesis Inductiva.</a:t>
            </a:r>
          </a:p>
          <a:p>
            <a:r>
              <a:rPr lang="es-CO" dirty="0" smtClean="0">
                <a:ln>
                  <a:solidFill>
                    <a:srgbClr val="92D050"/>
                  </a:solidFill>
                </a:ln>
              </a:rPr>
              <a:t>c) </a:t>
            </a:r>
            <a:r>
              <a:rPr lang="es-CO" dirty="0" smtClean="0"/>
              <a:t>Demostrar Matemáticamente. </a:t>
            </a:r>
          </a:p>
        </p:txBody>
      </p:sp>
    </p:spTree>
    <p:extLst>
      <p:ext uri="{BB962C8B-B14F-4D97-AF65-F5344CB8AC3E}">
        <p14:creationId xmlns:p14="http://schemas.microsoft.com/office/powerpoint/2010/main" val="3787030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6066" y="480811"/>
            <a:ext cx="10353761" cy="1326321"/>
          </a:xfrm>
        </p:spPr>
        <p:txBody>
          <a:bodyPr>
            <a:normAutofit/>
          </a:bodyPr>
          <a:lstStyle/>
          <a:p>
            <a:pPr algn="l"/>
            <a:r>
              <a:rPr lang="es-CO" sz="4400" b="0" cap="non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 Historia y Reconocimiento </a:t>
            </a:r>
            <a:endParaRPr lang="es-CO" sz="4400" b="0" cap="non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47827" y="1935921"/>
            <a:ext cx="10353762" cy="840319"/>
          </a:xfrm>
        </p:spPr>
        <p:txBody>
          <a:bodyPr/>
          <a:lstStyle/>
          <a:p>
            <a:r>
              <a:rPr lang="es-CO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comprender muy bien este tema, nos remontaremos a una pequeña historia que explica de cierto modo lo sucedido: </a:t>
            </a:r>
          </a:p>
          <a:p>
            <a:pPr marL="0" indent="0">
              <a:buNone/>
            </a:pPr>
            <a:endParaRPr lang="es-C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571223" y="3150528"/>
            <a:ext cx="58856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CO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</a:t>
            </a:r>
            <a:r>
              <a:rPr lang="es-CO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profesor J.Bürttner les propuso a sus estudiantes la siguiente pregunta “’¿Cómo sumarian todos los números naturales del 1 al 100?”. Se dice que el profesor decidió realizar esta tarea para tener a sus alumnos ocupados, pese a esto sucedió algo inesperado un estudiante de menos de 10 años en muy poco tiempo ya tenia la respuesta anotada en su pizarra.  Su nombre era </a:t>
            </a:r>
            <a:r>
              <a:rPr lang="es-CO" b="1" i="1" u="sng" dirty="0">
                <a:solidFill>
                  <a:srgbClr val="92D050"/>
                </a:solidFill>
              </a:rPr>
              <a:t>Johann Carl Friedrich Gauss</a:t>
            </a:r>
            <a:r>
              <a:rPr lang="es-CO" dirty="0"/>
              <a:t>, conocido comúnmente como el </a:t>
            </a:r>
            <a:r>
              <a:rPr lang="es-CO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Príncipe de las Matemáticas.</a:t>
            </a:r>
            <a:endParaRPr lang="es-CO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8839" y="3258356"/>
            <a:ext cx="3677387" cy="2884868"/>
          </a:xfrm>
          <a:prstGeom prst="rect">
            <a:avLst/>
          </a:prstGeom>
          <a:ln w="88900" cap="sq" cmpd="thickThin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653861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00062" y="202356"/>
            <a:ext cx="10362084" cy="1836209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r"/>
            <a:r>
              <a:rPr lang="es-CO" sz="3600" cap="none" dirty="0" smtClean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2. ¿Cómo Resolvió Gauss El Problema De La Suma De Los 100 Primero Numero Naturales?</a:t>
            </a:r>
            <a:endParaRPr lang="es-CO" sz="3600" cap="none" dirty="0">
              <a:effectLst>
                <a:outerShdw blurRad="50800" dist="63500" dir="2700000" algn="tl" rotWithShape="0">
                  <a:srgbClr val="000000">
                    <a:alpha val="48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7251" y="2431371"/>
            <a:ext cx="10353762" cy="763046"/>
          </a:xfrm>
        </p:spPr>
        <p:txBody>
          <a:bodyPr>
            <a:normAutofit fontScale="92500" lnSpcReduction="20000"/>
          </a:bodyPr>
          <a:lstStyle/>
          <a:p>
            <a:r>
              <a:rPr lang="es-CO" sz="2400" dirty="0" smtClean="0"/>
              <a:t>Seguramente también te haces la misma pregunta no… La respuesta no es tan complicada</a:t>
            </a:r>
            <a:r>
              <a:rPr lang="es-CO" dirty="0" smtClean="0"/>
              <a:t>: 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205" y="3194417"/>
            <a:ext cx="4790941" cy="2874018"/>
          </a:xfrm>
          <a:prstGeom prst="rect">
            <a:avLst/>
          </a:prstGeom>
          <a:ln w="190500" cap="sq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5" name="CuadroTexto 4"/>
          <p:cNvSpPr txBox="1"/>
          <p:nvPr/>
        </p:nvSpPr>
        <p:spPr>
          <a:xfrm>
            <a:off x="849224" y="3381162"/>
            <a:ext cx="58735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Gauss se dio cuenta que la suma de  </a:t>
            </a:r>
            <a:r>
              <a:rPr lang="es-CO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 + 100,   2 + 99,    3 + 98 etc. Sumaban lo mismo: 101  </a:t>
            </a:r>
          </a:p>
          <a:p>
            <a:r>
              <a:rPr lang="es-CO" dirty="0" smtClean="0"/>
              <a:t>De tal manera, que solo debía de realizar una sencilla operación para hallar el resultado  final del problema:</a:t>
            </a:r>
          </a:p>
          <a:p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Sumar 101 cincuenta veces o lo que es lo mismo multiplicar 101 por  50:</a:t>
            </a:r>
          </a:p>
          <a:p>
            <a:pPr algn="ctr"/>
            <a:r>
              <a:rPr lang="es-CO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101 * 50 = 5050 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42818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5759" y="512166"/>
            <a:ext cx="10353761" cy="1326321"/>
          </a:xfrm>
        </p:spPr>
        <p:txBody>
          <a:bodyPr>
            <a:normAutofit/>
          </a:bodyPr>
          <a:lstStyle/>
          <a:p>
            <a:pPr algn="l"/>
            <a:r>
              <a:rPr lang="es-CO" sz="4000" cap="none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3. </a:t>
            </a:r>
            <a:r>
              <a:rPr lang="es-CO" sz="4000" b="0" cap="none" dirty="0" smtClean="0">
                <a:ln>
                  <a:solidFill>
                    <a:srgbClr val="FF0000"/>
                  </a:solidFill>
                </a:ln>
                <a:effectLst/>
              </a:rPr>
              <a:t>Formula Del Problema </a:t>
            </a:r>
            <a:endParaRPr lang="es-CO" sz="4000" cap="none" dirty="0">
              <a:ln>
                <a:solidFill>
                  <a:srgbClr val="FF0000"/>
                </a:solidFill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9049" y="1884061"/>
            <a:ext cx="6434331" cy="1728961"/>
          </a:xfrm>
        </p:spPr>
        <p:txBody>
          <a:bodyPr>
            <a:normAutofit fontScale="92500" lnSpcReduction="10000"/>
          </a:bodyPr>
          <a:lstStyle/>
          <a:p>
            <a:r>
              <a:rPr lang="es-CO" dirty="0" smtClean="0"/>
              <a:t>Dado a lo sucedido en aquella clase se resolvió toda esta duda con una formula que Gauss proponía al realizar </a:t>
            </a:r>
            <a:r>
              <a:rPr lang="es-CO" sz="2200" dirty="0" smtClean="0"/>
              <a:t>dicho</a:t>
            </a:r>
            <a:r>
              <a:rPr lang="es-CO" dirty="0" smtClean="0"/>
              <a:t> problema, esta forma caracterizada y en un esquema claro se definía por los matemáticos de la siguiente manera: 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2467447" y="3789466"/>
                <a:ext cx="3786389" cy="8178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800" b="0" i="1" smtClean="0">
                          <a:ln>
                            <a:solidFill>
                              <a:srgbClr val="00B0F0"/>
                            </a:solidFill>
                          </a:ln>
                          <a:latin typeface="Cambria Math" panose="02040503050406030204" pitchFamily="18" charset="0"/>
                        </a:rPr>
                        <m:t>𝑠𝑢𝑚𝑎</m:t>
                      </m:r>
                      <m:d>
                        <m:dPr>
                          <m:ctrlPr>
                            <a:rPr lang="es-CO" sz="2800" b="0" i="1" smtClean="0">
                              <a:ln>
                                <a:solidFill>
                                  <a:srgbClr val="00B0F0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800" b="0" i="1" smtClean="0">
                              <a:ln>
                                <a:solidFill>
                                  <a:srgbClr val="00B0F0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CO" sz="2800" b="0" i="1" smtClean="0">
                          <a:ln>
                            <a:solidFill>
                              <a:srgbClr val="00B0F0"/>
                            </a:solidFill>
                          </a:ln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2800" b="0" i="1" smtClean="0">
                              <a:ln>
                                <a:solidFill>
                                  <a:srgbClr val="00B0F0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800" b="0" i="1" smtClean="0">
                              <a:ln>
                                <a:solidFill>
                                  <a:srgbClr val="00B0F0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CO" sz="2800" b="0" i="1" smtClean="0">
                              <a:ln>
                                <a:solidFill>
                                  <a:srgbClr val="00B0F0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∗(</m:t>
                          </m:r>
                          <m:r>
                            <a:rPr lang="es-CO" sz="2800" b="0" i="1" smtClean="0">
                              <a:ln>
                                <a:solidFill>
                                  <a:srgbClr val="00B0F0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CO" sz="2800" b="0" i="1" smtClean="0">
                              <a:ln>
                                <a:solidFill>
                                  <a:srgbClr val="00B0F0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s-CO" sz="2800" b="0" i="1" smtClean="0">
                              <a:ln>
                                <a:solidFill>
                                  <a:srgbClr val="00B0F0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CO" sz="2800" dirty="0">
                  <a:ln>
                    <a:solidFill>
                      <a:srgbClr val="00B0F0"/>
                    </a:solidFill>
                  </a:ln>
                </a:endParaRPr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447" y="3789466"/>
                <a:ext cx="3786389" cy="81785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/>
          <p:cNvSpPr txBox="1"/>
          <p:nvPr/>
        </p:nvSpPr>
        <p:spPr>
          <a:xfrm>
            <a:off x="1567543" y="4815222"/>
            <a:ext cx="538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 smtClean="0"/>
              <a:t>Ante todo esto surgió una nueva duda con respecto dicha propuesta: </a:t>
            </a:r>
            <a:r>
              <a:rPr lang="es-CO" sz="2000" b="1" i="1" dirty="0" smtClean="0">
                <a:ln>
                  <a:solidFill>
                    <a:srgbClr val="FF0000"/>
                  </a:solidFill>
                </a:ln>
              </a:rPr>
              <a:t>“¿Esta formula se cumplirá siempre para todos los enteros?”</a:t>
            </a:r>
            <a:endParaRPr lang="es-CO" sz="2000" b="1" i="1" dirty="0">
              <a:ln>
                <a:solidFill>
                  <a:srgbClr val="FF0000"/>
                </a:solidFill>
              </a:ln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410" y="2672245"/>
            <a:ext cx="4387681" cy="3052293"/>
          </a:xfrm>
          <a:prstGeom prst="roundRect">
            <a:avLst>
              <a:gd name="adj" fmla="val 11111"/>
            </a:avLst>
          </a:prstGeom>
          <a:ln w="190500" cap="rnd">
            <a:solidFill>
              <a:srgbClr val="FF0000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3024596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3038" y="343732"/>
            <a:ext cx="10353761" cy="1326321"/>
          </a:xfr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CO" sz="4800" cap="none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4. Teorema de Inducción</a:t>
            </a:r>
            <a:endParaRPr lang="es-CO" sz="4800" cap="none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98744" y="1670053"/>
            <a:ext cx="10602350" cy="1640207"/>
          </a:xfrm>
        </p:spPr>
        <p:txBody>
          <a:bodyPr/>
          <a:lstStyle/>
          <a:p>
            <a:r>
              <a:rPr lang="es-CO" dirty="0" smtClean="0"/>
              <a:t>Es aquí donde se propone una manera de resolver aquella duda planteada por los matemáticos de tal manera que la formula, 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5875625" y="2133672"/>
                <a:ext cx="782751" cy="10062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CO" sz="2400" b="1" i="1" smtClean="0">
                              <a:ln w="9525">
                                <a:solidFill>
                                  <a:schemeClr val="bg1"/>
                                </a:solidFill>
                                <a:prstDash val="solid"/>
                              </a:ln>
                              <a:solidFill>
                                <a:schemeClr val="accent5"/>
                              </a:solidFill>
                              <a:effectLst>
                                <a:outerShdw blurRad="12700" dist="38100" dir="2700000" algn="tl" rotWithShape="0">
                                  <a:schemeClr val="accent5">
                                    <a:lumMod val="60000"/>
                                    <a:lumOff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sz="2400" b="1" i="1" smtClean="0">
                              <a:ln w="9525">
                                <a:solidFill>
                                  <a:schemeClr val="bg1"/>
                                </a:solidFill>
                                <a:prstDash val="solid"/>
                              </a:ln>
                              <a:solidFill>
                                <a:schemeClr val="accent5"/>
                              </a:solidFill>
                              <a:effectLst>
                                <a:outerShdw blurRad="12700" dist="38100" dir="2700000" algn="tl" rotWithShape="0">
                                  <a:schemeClr val="accent5">
                                    <a:lumMod val="60000"/>
                                    <a:lumOff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CO" sz="2400" b="1" i="1" smtClean="0">
                              <a:ln w="9525">
                                <a:solidFill>
                                  <a:schemeClr val="bg1"/>
                                </a:solidFill>
                                <a:prstDash val="solid"/>
                              </a:ln>
                              <a:solidFill>
                                <a:schemeClr val="accent5"/>
                              </a:solidFill>
                              <a:effectLst>
                                <a:outerShdw blurRad="12700" dist="38100" dir="2700000" algn="tl" rotWithShape="0">
                                  <a:schemeClr val="accent5">
                                    <a:lumMod val="60000"/>
                                    <a:lumOff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CO" sz="2400" b="1" i="1" smtClean="0">
                              <a:ln w="9525">
                                <a:solidFill>
                                  <a:schemeClr val="bg1"/>
                                </a:solidFill>
                                <a:prstDash val="solid"/>
                              </a:ln>
                              <a:solidFill>
                                <a:schemeClr val="accent5"/>
                              </a:solidFill>
                              <a:effectLst>
                                <a:outerShdw blurRad="12700" dist="38100" dir="2700000" algn="tl" rotWithShape="0">
                                  <a:schemeClr val="accent5">
                                    <a:lumMod val="60000"/>
                                    <a:lumOff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nary>
                    </m:oMath>
                  </m:oMathPara>
                </a14:m>
                <a:endParaRPr lang="es-CO" sz="24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625" y="2133672"/>
                <a:ext cx="782751" cy="1006238"/>
              </a:xfrm>
              <a:prstGeom prst="rect">
                <a:avLst/>
              </a:prstGeom>
              <a:blipFill rotWithShape="0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6658376" y="2248126"/>
                <a:ext cx="1967846" cy="7010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1" i="1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accent5"/>
                          </a:solidFill>
                          <a:effectLst>
                            <a:outerShdw blurRad="12700" dist="38100" dir="2700000" algn="tl" rotWithShape="0">
                              <a:schemeClr val="accent5">
                                <a:lumMod val="60000"/>
                                <a:lumOff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CO" sz="2400" b="1" i="1" smtClean="0">
                              <a:ln w="9525">
                                <a:solidFill>
                                  <a:schemeClr val="bg1"/>
                                </a:solidFill>
                                <a:prstDash val="solid"/>
                              </a:ln>
                              <a:solidFill>
                                <a:schemeClr val="accent5"/>
                              </a:solidFill>
                              <a:effectLst>
                                <a:outerShdw blurRad="12700" dist="38100" dir="2700000" algn="tl" rotWithShape="0">
                                  <a:schemeClr val="accent5">
                                    <a:lumMod val="60000"/>
                                    <a:lumOff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400" b="1" i="1" smtClean="0">
                              <a:ln w="9525">
                                <a:solidFill>
                                  <a:schemeClr val="bg1"/>
                                </a:solidFill>
                                <a:prstDash val="solid"/>
                              </a:ln>
                              <a:solidFill>
                                <a:schemeClr val="accent5"/>
                              </a:solidFill>
                              <a:effectLst>
                                <a:outerShdw blurRad="12700" dist="38100" dir="2700000" algn="tl" rotWithShape="0">
                                  <a:schemeClr val="accent5">
                                    <a:lumMod val="60000"/>
                                    <a:lumOff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CO" sz="2400" b="1" i="1" smtClean="0">
                              <a:ln w="9525">
                                <a:solidFill>
                                  <a:schemeClr val="bg1"/>
                                </a:solidFill>
                                <a:prstDash val="solid"/>
                              </a:ln>
                              <a:solidFill>
                                <a:schemeClr val="accent5"/>
                              </a:solidFill>
                              <a:effectLst>
                                <a:outerShdw blurRad="12700" dist="38100" dir="2700000" algn="tl" rotWithShape="0">
                                  <a:schemeClr val="accent5">
                                    <a:lumMod val="60000"/>
                                    <a:lumOff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∗(</m:t>
                          </m:r>
                          <m:r>
                            <a:rPr lang="es-CO" sz="2400" b="1" i="1" smtClean="0">
                              <a:ln w="9525">
                                <a:solidFill>
                                  <a:schemeClr val="bg1"/>
                                </a:solidFill>
                                <a:prstDash val="solid"/>
                              </a:ln>
                              <a:solidFill>
                                <a:schemeClr val="accent5"/>
                              </a:solidFill>
                              <a:effectLst>
                                <a:outerShdw blurRad="12700" dist="38100" dir="2700000" algn="tl" rotWithShape="0">
                                  <a:schemeClr val="accent5">
                                    <a:lumMod val="60000"/>
                                    <a:lumOff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CO" sz="2400" b="1" i="1" smtClean="0">
                              <a:ln w="9525">
                                <a:solidFill>
                                  <a:schemeClr val="bg1"/>
                                </a:solidFill>
                                <a:prstDash val="solid"/>
                              </a:ln>
                              <a:solidFill>
                                <a:schemeClr val="accent5"/>
                              </a:solidFill>
                              <a:effectLst>
                                <a:outerShdw blurRad="12700" dist="38100" dir="2700000" algn="tl" rotWithShape="0">
                                  <a:schemeClr val="accent5">
                                    <a:lumMod val="60000"/>
                                    <a:lumOff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s-CO" sz="2400" b="1" i="1" smtClean="0">
                              <a:ln w="9525">
                                <a:solidFill>
                                  <a:schemeClr val="bg1"/>
                                </a:solidFill>
                                <a:prstDash val="solid"/>
                              </a:ln>
                              <a:solidFill>
                                <a:schemeClr val="accent5"/>
                              </a:solidFill>
                              <a:effectLst>
                                <a:outerShdw blurRad="12700" dist="38100" dir="2700000" algn="tl" rotWithShape="0">
                                  <a:schemeClr val="accent5">
                                    <a:lumMod val="60000"/>
                                    <a:lumOff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CO" sz="24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376" y="2248126"/>
                <a:ext cx="1967846" cy="701089"/>
              </a:xfrm>
              <a:prstGeom prst="rect">
                <a:avLst/>
              </a:prstGeom>
              <a:blipFill rotWithShape="0">
                <a:blip r:embed="rId3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/>
          <p:cNvSpPr txBox="1"/>
          <p:nvPr/>
        </p:nvSpPr>
        <p:spPr>
          <a:xfrm>
            <a:off x="8626222" y="2175582"/>
            <a:ext cx="230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Se pudiera cumplir. 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568932" y="3333881"/>
            <a:ext cx="10157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 smtClean="0"/>
              <a:t>De tal modo que se tomaron diferentes pasos y pautas para entender la veracidad de dicha formula las cuales fueron: </a:t>
            </a:r>
            <a:endParaRPr lang="es-CO" sz="2000" dirty="0"/>
          </a:p>
        </p:txBody>
      </p:sp>
      <p:sp>
        <p:nvSpPr>
          <p:cNvPr id="9" name="CuadroTexto 8"/>
          <p:cNvSpPr txBox="1"/>
          <p:nvPr/>
        </p:nvSpPr>
        <p:spPr>
          <a:xfrm>
            <a:off x="3512352" y="4429788"/>
            <a:ext cx="47265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i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1. </a:t>
            </a:r>
            <a:r>
              <a:rPr lang="es-CO" sz="2400" i="1" dirty="0" smtClean="0"/>
              <a:t>Probar que se cumple en un caso particular.</a:t>
            </a:r>
          </a:p>
          <a:p>
            <a:r>
              <a:rPr lang="es-CO" sz="2400" b="1" i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2. </a:t>
            </a:r>
            <a:r>
              <a:rPr lang="es-CO" sz="2400" i="1" dirty="0" smtClean="0"/>
              <a:t>Hipótesis Inductiva.</a:t>
            </a:r>
          </a:p>
          <a:p>
            <a:r>
              <a:rPr lang="es-CO" sz="2400" b="1" i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3. </a:t>
            </a:r>
            <a:r>
              <a:rPr lang="es-CO" sz="2400" i="1" dirty="0" smtClean="0"/>
              <a:t>Demostrar Matemáticamente.</a:t>
            </a:r>
            <a:endParaRPr lang="es-CO" sz="2400" i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599324">
            <a:off x="661350" y="4672974"/>
            <a:ext cx="2341924" cy="15144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chemeClr val="accent5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1348" y="4218960"/>
            <a:ext cx="2486025" cy="18383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accent5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833963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51592" y="352022"/>
            <a:ext cx="8615965" cy="1425263"/>
          </a:xfrm>
        </p:spPr>
        <p:txBody>
          <a:bodyPr>
            <a:normAutofit/>
          </a:bodyPr>
          <a:lstStyle/>
          <a:p>
            <a:pPr algn="r"/>
            <a:r>
              <a:rPr lang="es-CO" sz="4000" cap="none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a) Probar Que Se Cumple Un Caso Particular  </a:t>
            </a:r>
            <a:endParaRPr lang="es-CO" sz="4000" cap="none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930471"/>
          </a:xfrm>
        </p:spPr>
        <p:txBody>
          <a:bodyPr/>
          <a:lstStyle/>
          <a:p>
            <a:pPr marL="0" indent="0">
              <a:buNone/>
            </a:pPr>
            <a:r>
              <a:rPr lang="es-CO" dirty="0" smtClean="0"/>
              <a:t>Se pueda tomar de cierta manera cualquier valor de n  para este caso en particular tomamos el ejemplo cuando  </a:t>
            </a:r>
            <a:r>
              <a:rPr lang="es-CO" b="1" i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n = 1</a:t>
            </a:r>
            <a:endParaRPr lang="es-CO" b="1" i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2459863" y="3175705"/>
                <a:ext cx="6297769" cy="9142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sz="4000" b="0" i="1" smtClean="0">
                        <a:ln>
                          <a:solidFill>
                            <a:srgbClr val="FF0000"/>
                          </a:solidFill>
                        </a:ln>
                        <a:latin typeface="Cambria Math" panose="02040503050406030204" pitchFamily="18" charset="0"/>
                      </a:rPr>
                      <m:t>𝑠𝑢𝑚𝑎</m:t>
                    </m:r>
                    <m:r>
                      <a:rPr lang="es-CO" sz="4000" b="0" i="1" smtClean="0">
                        <a:ln>
                          <a:solidFill>
                            <a:srgbClr val="FF0000"/>
                          </a:solidFill>
                        </a:ln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s-CO" sz="4000" b="0" i="1" smtClean="0">
                            <a:ln>
                              <a:solidFill>
                                <a:srgbClr val="FF0000"/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4000" b="0" i="1" smtClean="0">
                            <a:ln>
                              <a:solidFill>
                                <a:srgbClr val="FF0000"/>
                              </a:solidFill>
                            </a:ln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s-CO" sz="4000" b="0" i="1" smtClean="0">
                        <a:ln>
                          <a:solidFill>
                            <a:srgbClr val="FF0000"/>
                          </a:solidFill>
                        </a:ln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sz="4000" b="0" i="1" smtClean="0">
                            <a:ln>
                              <a:solidFill>
                                <a:srgbClr val="FF0000"/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sz="4000" b="0" i="1" smtClean="0">
                            <a:ln>
                              <a:solidFill>
                                <a:srgbClr val="FF0000"/>
                              </a:solidFill>
                            </a:ln>
                            <a:latin typeface="Cambria Math" panose="02040503050406030204" pitchFamily="18" charset="0"/>
                          </a:rPr>
                          <m:t>1 ∗</m:t>
                        </m:r>
                        <m:d>
                          <m:dPr>
                            <m:ctrlPr>
                              <a:rPr lang="es-CO" sz="4000" b="0" i="1" smtClean="0">
                                <a:ln>
                                  <a:solidFill>
                                    <a:srgbClr val="FF0000"/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O" sz="4000" b="0" i="1" smtClean="0">
                                <a:ln>
                                  <a:solidFill>
                                    <a:srgbClr val="FF0000"/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1+1</m:t>
                            </m:r>
                          </m:e>
                        </m:d>
                      </m:num>
                      <m:den>
                        <m:r>
                          <a:rPr lang="es-CO" sz="4000" b="0" i="1" smtClean="0">
                            <a:ln>
                              <a:solidFill>
                                <a:srgbClr val="FF0000"/>
                              </a:solidFill>
                            </a:ln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CO" sz="4000" b="0" i="0" smtClean="0">
                        <a:ln>
                          <a:solidFill>
                            <a:srgbClr val="FF0000"/>
                          </a:solidFill>
                        </a:ln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s-CO" sz="4000" b="0" i="1" smtClean="0">
                            <a:ln>
                              <a:solidFill>
                                <a:srgbClr val="FF0000"/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sz="4000" b="0" i="1" smtClean="0">
                            <a:ln>
                              <a:solidFill>
                                <a:srgbClr val="FF0000"/>
                              </a:solidFill>
                            </a:ln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s-CO" sz="4000" b="0" i="1" smtClean="0">
                            <a:ln>
                              <a:solidFill>
                                <a:srgbClr val="FF0000"/>
                              </a:solidFill>
                            </a:ln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CO" sz="4000" b="0" i="0" smtClean="0">
                        <a:ln>
                          <a:solidFill>
                            <a:srgbClr val="FF0000"/>
                          </a:solidFill>
                        </a:ln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s-CO" sz="4000" b="0" dirty="0" smtClean="0">
                    <a:ln>
                      <a:solidFill>
                        <a:srgbClr val="FF0000"/>
                      </a:solidFill>
                    </a:ln>
                  </a:rPr>
                  <a:t> </a:t>
                </a:r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863" y="3175705"/>
                <a:ext cx="6297769" cy="91422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/>
          <p:cNvSpPr txBox="1"/>
          <p:nvPr/>
        </p:nvSpPr>
        <p:spPr>
          <a:xfrm>
            <a:off x="809731" y="4686443"/>
            <a:ext cx="80112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 smtClean="0"/>
              <a:t>El resultado es el número 1, entonces podemos comprobar que la idea propuesta es </a:t>
            </a:r>
            <a:r>
              <a:rPr lang="es-CO" sz="32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CORRECTA</a:t>
            </a:r>
            <a:r>
              <a:rPr lang="es-CO" dirty="0" smtClean="0"/>
              <a:t> 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058" y="3632817"/>
            <a:ext cx="2588654" cy="229097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chemeClr val="accent3">
                <a:lumMod val="75000"/>
              </a:schemeClr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256565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6640" y="491305"/>
            <a:ext cx="10353761" cy="1326321"/>
          </a:xfrm>
        </p:spPr>
        <p:txBody>
          <a:bodyPr>
            <a:normAutofit/>
          </a:bodyPr>
          <a:lstStyle/>
          <a:p>
            <a:pPr algn="l"/>
            <a:r>
              <a:rPr lang="es-CO" sz="4000" cap="none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b) Hipótesis Inductiva</a:t>
            </a:r>
            <a:endParaRPr lang="es-CO" sz="4000" cap="none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57268" y="1621900"/>
            <a:ext cx="7185040" cy="10978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O" sz="2200" dirty="0" smtClean="0"/>
              <a:t>En este segunda  pauta o paso podemos asumir que la </a:t>
            </a:r>
            <a:r>
              <a:rPr lang="es-CO" sz="22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expresión es verdadera </a:t>
            </a:r>
            <a:r>
              <a:rPr lang="es-CO" sz="2200" dirty="0" smtClean="0"/>
              <a:t>para un valor diferente de </a:t>
            </a:r>
            <a:r>
              <a:rPr lang="es-CO" sz="2200" i="1" dirty="0" smtClean="0"/>
              <a:t>n </a:t>
            </a:r>
            <a:r>
              <a:rPr lang="es-CO" sz="2200" dirty="0" smtClean="0"/>
              <a:t>que podemos llamar en este ejemplo como </a:t>
            </a:r>
            <a:r>
              <a:rPr lang="es-CO" sz="2200" b="1" i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k:</a:t>
            </a:r>
            <a:endParaRPr lang="es-CO" sz="22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3113485" y="2975019"/>
                <a:ext cx="4720069" cy="17715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1" i="1" smtClean="0">
                          <a:ln w="12700" cmpd="sng">
                            <a:solidFill>
                              <a:schemeClr val="accent4"/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/>
                              </a:gs>
                              <a:gs pos="4000">
                                <a:schemeClr val="accent4">
                                  <a:lumMod val="60000"/>
                                  <a:lumOff val="40000"/>
                                </a:schemeClr>
                              </a:gs>
                              <a:gs pos="87000">
                                <a:schemeClr val="accent4">
                                  <a:lumMod val="20000"/>
                                  <a:lumOff val="80000"/>
                                </a:schemeClr>
                              </a:gs>
                            </a:gsLst>
                            <a:lin ang="5400000"/>
                          </a:gradFill>
                          <a:latin typeface="Cambria Math" panose="02040503050406030204" pitchFamily="18" charset="0"/>
                        </a:rPr>
                        <m:t>𝑠𝑢𝑚𝑎</m:t>
                      </m:r>
                      <m:d>
                        <m:dPr>
                          <m:ctrlPr>
                            <a:rPr lang="es-CO" sz="2400" b="1" i="1" smtClean="0">
                              <a:ln w="12700" cmpd="sng">
                                <a:solidFill>
                                  <a:schemeClr val="accent4"/>
                                </a:solidFill>
                                <a:prstDash val="solid"/>
                              </a:ln>
                              <a:gradFill>
                                <a:gsLst>
                                  <a:gs pos="0">
                                    <a:schemeClr val="accent4"/>
                                  </a:gs>
                                  <a:gs pos="4000">
                                    <a:schemeClr val="accent4">
                                      <a:lumMod val="60000"/>
                                      <a:lumOff val="40000"/>
                                    </a:schemeClr>
                                  </a:gs>
                                  <a:gs pos="87000">
                                    <a:schemeClr val="accent4">
                                      <a:lumMod val="20000"/>
                                      <a:lumOff val="80000"/>
                                    </a:schemeClr>
                                  </a:gs>
                                </a:gsLst>
                                <a:lin ang="5400000"/>
                              </a:gra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400" b="1" i="1" smtClean="0">
                              <a:ln w="12700" cmpd="sng">
                                <a:solidFill>
                                  <a:schemeClr val="accent4"/>
                                </a:solidFill>
                                <a:prstDash val="solid"/>
                              </a:ln>
                              <a:gradFill>
                                <a:gsLst>
                                  <a:gs pos="0">
                                    <a:schemeClr val="accent4"/>
                                  </a:gs>
                                  <a:gs pos="4000">
                                    <a:schemeClr val="accent4">
                                      <a:lumMod val="60000"/>
                                      <a:lumOff val="40000"/>
                                    </a:schemeClr>
                                  </a:gs>
                                  <a:gs pos="87000">
                                    <a:schemeClr val="accent4">
                                      <a:lumMod val="20000"/>
                                      <a:lumOff val="80000"/>
                                    </a:schemeClr>
                                  </a:gs>
                                </a:gsLst>
                                <a:lin ang="5400000"/>
                              </a:gra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s-CO" sz="2400" b="1" i="1" smtClean="0">
                          <a:ln w="12700" cmpd="sng">
                            <a:solidFill>
                              <a:schemeClr val="accent4"/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/>
                              </a:gs>
                              <a:gs pos="4000">
                                <a:schemeClr val="accent4">
                                  <a:lumMod val="60000"/>
                                  <a:lumOff val="40000"/>
                                </a:schemeClr>
                              </a:gs>
                              <a:gs pos="87000">
                                <a:schemeClr val="accent4">
                                  <a:lumMod val="20000"/>
                                  <a:lumOff val="80000"/>
                                </a:schemeClr>
                              </a:gs>
                            </a:gsLst>
                            <a:lin ang="5400000"/>
                          </a:gra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2400" b="1" i="1" smtClean="0">
                              <a:ln w="12700" cmpd="sng">
                                <a:solidFill>
                                  <a:schemeClr val="accent4"/>
                                </a:solidFill>
                                <a:prstDash val="solid"/>
                              </a:ln>
                              <a:gradFill>
                                <a:gsLst>
                                  <a:gs pos="0">
                                    <a:schemeClr val="accent4"/>
                                  </a:gs>
                                  <a:gs pos="4000">
                                    <a:schemeClr val="accent4">
                                      <a:lumMod val="60000"/>
                                      <a:lumOff val="40000"/>
                                    </a:schemeClr>
                                  </a:gs>
                                  <a:gs pos="87000">
                                    <a:schemeClr val="accent4">
                                      <a:lumMod val="20000"/>
                                      <a:lumOff val="80000"/>
                                    </a:schemeClr>
                                  </a:gs>
                                </a:gsLst>
                                <a:lin ang="5400000"/>
                              </a:gra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400" b="1" i="1" smtClean="0">
                              <a:ln w="12700" cmpd="sng">
                                <a:solidFill>
                                  <a:schemeClr val="accent4"/>
                                </a:solidFill>
                                <a:prstDash val="solid"/>
                              </a:ln>
                              <a:gradFill>
                                <a:gsLst>
                                  <a:gs pos="0">
                                    <a:schemeClr val="accent4"/>
                                  </a:gs>
                                  <a:gs pos="4000">
                                    <a:schemeClr val="accent4">
                                      <a:lumMod val="60000"/>
                                      <a:lumOff val="40000"/>
                                    </a:schemeClr>
                                  </a:gs>
                                  <a:gs pos="87000">
                                    <a:schemeClr val="accent4">
                                      <a:lumMod val="20000"/>
                                      <a:lumOff val="80000"/>
                                    </a:schemeClr>
                                  </a:gs>
                                </a:gsLst>
                                <a:lin ang="5400000"/>
                              </a:gra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2400" b="1" i="1" smtClean="0">
                              <a:ln w="12700" cmpd="sng">
                                <a:solidFill>
                                  <a:schemeClr val="accent4"/>
                                </a:solidFill>
                                <a:prstDash val="solid"/>
                              </a:ln>
                              <a:gradFill>
                                <a:gsLst>
                                  <a:gs pos="0">
                                    <a:schemeClr val="accent4"/>
                                  </a:gs>
                                  <a:gs pos="4000">
                                    <a:schemeClr val="accent4">
                                      <a:lumMod val="60000"/>
                                      <a:lumOff val="40000"/>
                                    </a:schemeClr>
                                  </a:gs>
                                  <a:gs pos="87000">
                                    <a:schemeClr val="accent4">
                                      <a:lumMod val="20000"/>
                                      <a:lumOff val="80000"/>
                                    </a:schemeClr>
                                  </a:gs>
                                </a:gsLst>
                                <a:lin ang="5400000"/>
                              </a:gradFill>
                              <a:latin typeface="Cambria Math" panose="02040503050406030204" pitchFamily="18" charset="0"/>
                            </a:rPr>
                            <m:t> ∗(</m:t>
                          </m:r>
                          <m:r>
                            <a:rPr lang="es-CO" sz="2400" b="1" i="1" smtClean="0">
                              <a:ln w="12700" cmpd="sng">
                                <a:solidFill>
                                  <a:schemeClr val="accent4"/>
                                </a:solidFill>
                                <a:prstDash val="solid"/>
                              </a:ln>
                              <a:gradFill>
                                <a:gsLst>
                                  <a:gs pos="0">
                                    <a:schemeClr val="accent4"/>
                                  </a:gs>
                                  <a:gs pos="4000">
                                    <a:schemeClr val="accent4">
                                      <a:lumMod val="60000"/>
                                      <a:lumOff val="40000"/>
                                    </a:schemeClr>
                                  </a:gs>
                                  <a:gs pos="87000">
                                    <a:schemeClr val="accent4">
                                      <a:lumMod val="20000"/>
                                      <a:lumOff val="80000"/>
                                    </a:schemeClr>
                                  </a:gs>
                                </a:gsLst>
                                <a:lin ang="5400000"/>
                              </a:gra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2400" b="1" i="1" smtClean="0">
                              <a:ln w="12700" cmpd="sng">
                                <a:solidFill>
                                  <a:schemeClr val="accent4"/>
                                </a:solidFill>
                                <a:prstDash val="solid"/>
                              </a:ln>
                              <a:gradFill>
                                <a:gsLst>
                                  <a:gs pos="0">
                                    <a:schemeClr val="accent4"/>
                                  </a:gs>
                                  <a:gs pos="4000">
                                    <a:schemeClr val="accent4">
                                      <a:lumMod val="60000"/>
                                      <a:lumOff val="40000"/>
                                    </a:schemeClr>
                                  </a:gs>
                                  <a:gs pos="87000">
                                    <a:schemeClr val="accent4">
                                      <a:lumMod val="20000"/>
                                      <a:lumOff val="80000"/>
                                    </a:schemeClr>
                                  </a:gs>
                                </a:gsLst>
                                <a:lin ang="5400000"/>
                              </a:gradFill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s-CO" sz="2400" b="1" i="1" smtClean="0">
                              <a:ln w="12700" cmpd="sng">
                                <a:solidFill>
                                  <a:schemeClr val="accent4"/>
                                </a:solidFill>
                                <a:prstDash val="solid"/>
                              </a:ln>
                              <a:gradFill>
                                <a:gsLst>
                                  <a:gs pos="0">
                                    <a:schemeClr val="accent4"/>
                                  </a:gs>
                                  <a:gs pos="4000">
                                    <a:schemeClr val="accent4">
                                      <a:lumMod val="60000"/>
                                      <a:lumOff val="40000"/>
                                    </a:schemeClr>
                                  </a:gs>
                                  <a:gs pos="87000">
                                    <a:schemeClr val="accent4">
                                      <a:lumMod val="20000"/>
                                      <a:lumOff val="80000"/>
                                    </a:schemeClr>
                                  </a:gs>
                                </a:gsLst>
                                <a:lin ang="5400000"/>
                              </a:gra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CO" sz="2400" b="1" i="0" dirty="0" smtClean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latin typeface="Cambria Math" panose="02040503050406030204" pitchFamily="18" charset="0"/>
                </a:endParaRPr>
              </a:p>
              <a:p>
                <a:endParaRPr lang="es-CO" sz="2400" b="1" i="0" dirty="0" smtClean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1" i="0" smtClean="0">
                          <a:ln w="12700" cmpd="sng">
                            <a:solidFill>
                              <a:schemeClr val="accent4"/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/>
                              </a:gs>
                              <a:gs pos="4000">
                                <a:schemeClr val="accent4">
                                  <a:lumMod val="60000"/>
                                  <a:lumOff val="40000"/>
                                </a:schemeClr>
                              </a:gs>
                              <a:gs pos="87000">
                                <a:schemeClr val="accent4">
                                  <a:lumMod val="20000"/>
                                  <a:lumOff val="80000"/>
                                </a:schemeClr>
                              </a:gs>
                            </a:gsLst>
                            <a:lin ang="5400000"/>
                          </a:gradFill>
                          <a:latin typeface="Cambria Math" panose="02040503050406030204" pitchFamily="18" charset="0"/>
                        </a:rPr>
                        <m:t>1+2+3+…+</m:t>
                      </m:r>
                      <m:r>
                        <m:rPr>
                          <m:sty m:val="p"/>
                        </m:rPr>
                        <a:rPr lang="es-CO" sz="2400" b="1" i="0" smtClean="0">
                          <a:ln w="12700" cmpd="sng">
                            <a:solidFill>
                              <a:schemeClr val="accent4"/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/>
                              </a:gs>
                              <a:gs pos="4000">
                                <a:schemeClr val="accent4">
                                  <a:lumMod val="60000"/>
                                  <a:lumOff val="40000"/>
                                </a:schemeClr>
                              </a:gs>
                              <a:gs pos="87000">
                                <a:schemeClr val="accent4">
                                  <a:lumMod val="20000"/>
                                  <a:lumOff val="80000"/>
                                </a:schemeClr>
                              </a:gs>
                            </a:gsLst>
                            <a:lin ang="5400000"/>
                          </a:gra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s-CO" sz="2400" b="1" i="0" smtClean="0">
                          <a:ln w="12700" cmpd="sng">
                            <a:solidFill>
                              <a:schemeClr val="accent4"/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/>
                              </a:gs>
                              <a:gs pos="4000">
                                <a:schemeClr val="accent4">
                                  <a:lumMod val="60000"/>
                                  <a:lumOff val="40000"/>
                                </a:schemeClr>
                              </a:gs>
                              <a:gs pos="87000">
                                <a:schemeClr val="accent4">
                                  <a:lumMod val="20000"/>
                                  <a:lumOff val="80000"/>
                                </a:schemeClr>
                              </a:gs>
                            </a:gsLst>
                            <a:lin ang="5400000"/>
                          </a:gra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CO" sz="2400" b="1" i="1" smtClean="0">
                              <a:ln w="12700" cmpd="sng">
                                <a:solidFill>
                                  <a:schemeClr val="accent4"/>
                                </a:solidFill>
                                <a:prstDash val="solid"/>
                              </a:ln>
                              <a:gradFill>
                                <a:gsLst>
                                  <a:gs pos="0">
                                    <a:schemeClr val="accent4"/>
                                  </a:gs>
                                  <a:gs pos="4000">
                                    <a:schemeClr val="accent4">
                                      <a:lumMod val="60000"/>
                                      <a:lumOff val="40000"/>
                                    </a:schemeClr>
                                  </a:gs>
                                  <a:gs pos="87000">
                                    <a:schemeClr val="accent4">
                                      <a:lumMod val="20000"/>
                                      <a:lumOff val="80000"/>
                                    </a:schemeClr>
                                  </a:gs>
                                </a:gsLst>
                                <a:lin ang="5400000"/>
                              </a:gra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400" b="1" i="1" smtClean="0">
                              <a:ln w="12700" cmpd="sng">
                                <a:solidFill>
                                  <a:schemeClr val="accent4"/>
                                </a:solidFill>
                                <a:prstDash val="solid"/>
                              </a:ln>
                              <a:gradFill>
                                <a:gsLst>
                                  <a:gs pos="0">
                                    <a:schemeClr val="accent4"/>
                                  </a:gs>
                                  <a:gs pos="4000">
                                    <a:schemeClr val="accent4">
                                      <a:lumMod val="60000"/>
                                      <a:lumOff val="40000"/>
                                    </a:schemeClr>
                                  </a:gs>
                                  <a:gs pos="87000">
                                    <a:schemeClr val="accent4">
                                      <a:lumMod val="20000"/>
                                      <a:lumOff val="80000"/>
                                    </a:schemeClr>
                                  </a:gs>
                                </a:gsLst>
                                <a:lin ang="5400000"/>
                              </a:gra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2400" b="1" i="1" smtClean="0">
                              <a:ln w="12700" cmpd="sng">
                                <a:solidFill>
                                  <a:schemeClr val="accent4"/>
                                </a:solidFill>
                                <a:prstDash val="solid"/>
                              </a:ln>
                              <a:gradFill>
                                <a:gsLst>
                                  <a:gs pos="0">
                                    <a:schemeClr val="accent4"/>
                                  </a:gs>
                                  <a:gs pos="4000">
                                    <a:schemeClr val="accent4">
                                      <a:lumMod val="60000"/>
                                      <a:lumOff val="40000"/>
                                    </a:schemeClr>
                                  </a:gs>
                                  <a:gs pos="87000">
                                    <a:schemeClr val="accent4">
                                      <a:lumMod val="20000"/>
                                      <a:lumOff val="80000"/>
                                    </a:schemeClr>
                                  </a:gs>
                                </a:gsLst>
                                <a:lin ang="5400000"/>
                              </a:gradFill>
                              <a:latin typeface="Cambria Math" panose="02040503050406030204" pitchFamily="18" charset="0"/>
                            </a:rPr>
                            <m:t>  ∗(</m:t>
                          </m:r>
                          <m:r>
                            <a:rPr lang="es-CO" sz="2400" b="1" i="1" smtClean="0">
                              <a:ln w="12700" cmpd="sng">
                                <a:solidFill>
                                  <a:schemeClr val="accent4"/>
                                </a:solidFill>
                                <a:prstDash val="solid"/>
                              </a:ln>
                              <a:gradFill>
                                <a:gsLst>
                                  <a:gs pos="0">
                                    <a:schemeClr val="accent4"/>
                                  </a:gs>
                                  <a:gs pos="4000">
                                    <a:schemeClr val="accent4">
                                      <a:lumMod val="60000"/>
                                      <a:lumOff val="40000"/>
                                    </a:schemeClr>
                                  </a:gs>
                                  <a:gs pos="87000">
                                    <a:schemeClr val="accent4">
                                      <a:lumMod val="20000"/>
                                      <a:lumOff val="80000"/>
                                    </a:schemeClr>
                                  </a:gs>
                                </a:gsLst>
                                <a:lin ang="5400000"/>
                              </a:gra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2400" b="1" i="1" smtClean="0">
                              <a:ln w="12700" cmpd="sng">
                                <a:solidFill>
                                  <a:schemeClr val="accent4"/>
                                </a:solidFill>
                                <a:prstDash val="solid"/>
                              </a:ln>
                              <a:gradFill>
                                <a:gsLst>
                                  <a:gs pos="0">
                                    <a:schemeClr val="accent4"/>
                                  </a:gs>
                                  <a:gs pos="4000">
                                    <a:schemeClr val="accent4">
                                      <a:lumMod val="60000"/>
                                      <a:lumOff val="40000"/>
                                    </a:schemeClr>
                                  </a:gs>
                                  <a:gs pos="87000">
                                    <a:schemeClr val="accent4">
                                      <a:lumMod val="20000"/>
                                      <a:lumOff val="80000"/>
                                    </a:schemeClr>
                                  </a:gs>
                                </a:gsLst>
                                <a:lin ang="5400000"/>
                              </a:gradFill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s-CO" sz="2400" b="1" i="1" smtClean="0">
                              <a:ln w="12700" cmpd="sng">
                                <a:solidFill>
                                  <a:schemeClr val="accent4"/>
                                </a:solidFill>
                                <a:prstDash val="solid"/>
                              </a:ln>
                              <a:gradFill>
                                <a:gsLst>
                                  <a:gs pos="0">
                                    <a:schemeClr val="accent4"/>
                                  </a:gs>
                                  <a:gs pos="4000">
                                    <a:schemeClr val="accent4">
                                      <a:lumMod val="60000"/>
                                      <a:lumOff val="40000"/>
                                    </a:schemeClr>
                                  </a:gs>
                                  <a:gs pos="87000">
                                    <a:schemeClr val="accent4">
                                      <a:lumMod val="20000"/>
                                      <a:lumOff val="80000"/>
                                    </a:schemeClr>
                                  </a:gs>
                                </a:gsLst>
                                <a:lin ang="5400000"/>
                              </a:gra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CO" sz="2400" b="1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</a:endParaRPr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485" y="2975019"/>
                <a:ext cx="4720069" cy="177151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/>
          <p:cNvSpPr txBox="1"/>
          <p:nvPr/>
        </p:nvSpPr>
        <p:spPr>
          <a:xfrm>
            <a:off x="1379367" y="5657598"/>
            <a:ext cx="954191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200" dirty="0" smtClean="0"/>
              <a:t>Asumimos que esta hipótesis propuesta se cumple con cualquier valor </a:t>
            </a:r>
            <a:r>
              <a:rPr lang="es-CO" sz="2200" i="1" dirty="0" smtClean="0"/>
              <a:t>k</a:t>
            </a:r>
            <a:r>
              <a:rPr lang="es-CO" sz="2200" dirty="0" smtClean="0"/>
              <a:t> que haya por la razón que decimos que también es </a:t>
            </a:r>
            <a:r>
              <a:rPr lang="es-CO" sz="2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CORRECTA</a:t>
            </a:r>
            <a:endParaRPr lang="es-CO" sz="2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640946" y="297501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/>
              <p:cNvSpPr/>
              <p:nvPr/>
            </p:nvSpPr>
            <p:spPr>
              <a:xfrm>
                <a:off x="1379367" y="4665315"/>
                <a:ext cx="5907899" cy="10734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sz="2200" b="0" dirty="0" smtClean="0"/>
                  <a:t>Ejemplo: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200" b="1" i="1" smtClean="0">
                          <a:ln w="12700" cmpd="sng">
                            <a:solidFill>
                              <a:schemeClr val="accent4"/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/>
                              </a:gs>
                              <a:gs pos="4000">
                                <a:schemeClr val="accent4">
                                  <a:lumMod val="60000"/>
                                  <a:lumOff val="40000"/>
                                </a:schemeClr>
                              </a:gs>
                              <a:gs pos="87000">
                                <a:schemeClr val="accent4">
                                  <a:lumMod val="20000"/>
                                  <a:lumOff val="80000"/>
                                </a:schemeClr>
                              </a:gs>
                            </a:gsLst>
                            <a:lin ang="5400000"/>
                          </a:gradFill>
                          <a:latin typeface="Cambria Math" panose="02040503050406030204" pitchFamily="18" charset="0"/>
                        </a:rPr>
                        <m:t>1+2+3+…+739+740=</m:t>
                      </m:r>
                      <m:f>
                        <m:fPr>
                          <m:ctrlPr>
                            <a:rPr lang="es-CO" sz="2200" b="1" i="1" smtClean="0">
                              <a:ln w="12700" cmpd="sng">
                                <a:solidFill>
                                  <a:schemeClr val="accent4"/>
                                </a:solidFill>
                                <a:prstDash val="solid"/>
                              </a:ln>
                              <a:gradFill>
                                <a:gsLst>
                                  <a:gs pos="0">
                                    <a:schemeClr val="accent4"/>
                                  </a:gs>
                                  <a:gs pos="4000">
                                    <a:schemeClr val="accent4">
                                      <a:lumMod val="60000"/>
                                      <a:lumOff val="40000"/>
                                    </a:schemeClr>
                                  </a:gs>
                                  <a:gs pos="87000">
                                    <a:schemeClr val="accent4">
                                      <a:lumMod val="20000"/>
                                      <a:lumOff val="80000"/>
                                    </a:schemeClr>
                                  </a:gs>
                                </a:gsLst>
                                <a:lin ang="5400000"/>
                              </a:gra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200" b="1" i="1" smtClean="0">
                              <a:ln w="12700" cmpd="sng">
                                <a:solidFill>
                                  <a:schemeClr val="accent4"/>
                                </a:solidFill>
                                <a:prstDash val="solid"/>
                              </a:ln>
                              <a:gradFill>
                                <a:gsLst>
                                  <a:gs pos="0">
                                    <a:schemeClr val="accent4"/>
                                  </a:gs>
                                  <a:gs pos="4000">
                                    <a:schemeClr val="accent4">
                                      <a:lumMod val="60000"/>
                                      <a:lumOff val="40000"/>
                                    </a:schemeClr>
                                  </a:gs>
                                  <a:gs pos="87000">
                                    <a:schemeClr val="accent4">
                                      <a:lumMod val="20000"/>
                                      <a:lumOff val="80000"/>
                                    </a:schemeClr>
                                  </a:gs>
                                </a:gsLst>
                                <a:lin ang="5400000"/>
                              </a:gradFill>
                              <a:latin typeface="Cambria Math" panose="02040503050406030204" pitchFamily="18" charset="0"/>
                            </a:rPr>
                            <m:t>740∗(740+1)</m:t>
                          </m:r>
                        </m:num>
                        <m:den>
                          <m:r>
                            <a:rPr lang="es-CO" sz="2200" b="1" i="1" smtClean="0">
                              <a:ln w="12700" cmpd="sng">
                                <a:solidFill>
                                  <a:schemeClr val="accent4"/>
                                </a:solidFill>
                                <a:prstDash val="solid"/>
                              </a:ln>
                              <a:gradFill>
                                <a:gsLst>
                                  <a:gs pos="0">
                                    <a:schemeClr val="accent4"/>
                                  </a:gs>
                                  <a:gs pos="4000">
                                    <a:schemeClr val="accent4">
                                      <a:lumMod val="60000"/>
                                      <a:lumOff val="40000"/>
                                    </a:schemeClr>
                                  </a:gs>
                                  <a:gs pos="87000">
                                    <a:schemeClr val="accent4">
                                      <a:lumMod val="20000"/>
                                      <a:lumOff val="80000"/>
                                    </a:schemeClr>
                                  </a:gs>
                                </a:gsLst>
                                <a:lin ang="5400000"/>
                              </a:gra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CO" sz="2200" dirty="0"/>
              </a:p>
            </p:txBody>
          </p:sp>
        </mc:Choice>
        <mc:Fallback xmlns="">
          <p:sp>
            <p:nvSpPr>
              <p:cNvPr id="11" name="Rectá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367" y="4665315"/>
                <a:ext cx="5907899" cy="1073499"/>
              </a:xfrm>
              <a:prstGeom prst="rect">
                <a:avLst/>
              </a:prstGeom>
              <a:blipFill rotWithShape="0">
                <a:blip r:embed="rId3"/>
                <a:stretch>
                  <a:fillRect l="-1342" t="-340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8002" y="2695375"/>
            <a:ext cx="3056142" cy="190470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4">
                <a:lumMod val="75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73114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3579" y="155253"/>
            <a:ext cx="10353761" cy="1326321"/>
          </a:xfrm>
        </p:spPr>
        <p:txBody>
          <a:bodyPr>
            <a:normAutofit/>
          </a:bodyPr>
          <a:lstStyle/>
          <a:p>
            <a:pPr algn="r"/>
            <a:r>
              <a:rPr lang="es-CO" sz="4000" cap="none" dirty="0" smtClean="0">
                <a:ln>
                  <a:solidFill>
                    <a:schemeClr val="accent6"/>
                  </a:solidFill>
                </a:ln>
              </a:rPr>
              <a:t>c) Demostrar Matemáticamente </a:t>
            </a:r>
            <a:endParaRPr lang="es-CO" sz="4000" cap="none" dirty="0">
              <a:ln>
                <a:solidFill>
                  <a:schemeClr val="accent6"/>
                </a:solidFill>
              </a:ln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345" y="1267494"/>
            <a:ext cx="10641258" cy="14842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200" dirty="0" smtClean="0"/>
              <a:t>En </a:t>
            </a:r>
            <a:r>
              <a:rPr lang="es-CO" sz="2100" dirty="0" smtClean="0"/>
              <a:t>este punto es momento de demostrar con las diferentes operaciones si dicha serie se cumple cuando </a:t>
            </a:r>
            <a:r>
              <a:rPr lang="es-CO" sz="2100" i="1" dirty="0" smtClean="0">
                <a:ln>
                  <a:solidFill>
                    <a:srgbClr val="FFFF00"/>
                  </a:solidFill>
                </a:ln>
              </a:rPr>
              <a:t>n</a:t>
            </a:r>
            <a:r>
              <a:rPr lang="es-CO" sz="2100" dirty="0" smtClean="0">
                <a:ln>
                  <a:solidFill>
                    <a:srgbClr val="FFFF00"/>
                  </a:solidFill>
                </a:ln>
              </a:rPr>
              <a:t> toma el valor de </a:t>
            </a:r>
            <a:r>
              <a:rPr lang="es-CO" sz="2100" i="1" dirty="0" smtClean="0">
                <a:ln>
                  <a:solidFill>
                    <a:srgbClr val="FFFF00"/>
                  </a:solidFill>
                </a:ln>
              </a:rPr>
              <a:t>k</a:t>
            </a:r>
            <a:r>
              <a:rPr lang="es-CO" sz="2100" dirty="0" smtClean="0"/>
              <a:t>; entonces es verdadera, para cuando es igual a </a:t>
            </a:r>
            <a:r>
              <a:rPr lang="es-CO" sz="2100" i="1" dirty="0" smtClean="0">
                <a:ln>
                  <a:solidFill>
                    <a:srgbClr val="FFFF00"/>
                  </a:solidFill>
                </a:ln>
              </a:rPr>
              <a:t>( k + 1):</a:t>
            </a:r>
            <a:endParaRPr lang="es-CO" sz="2100" i="1" dirty="0">
              <a:ln>
                <a:solidFill>
                  <a:srgbClr val="FFFF00"/>
                </a:solidFill>
              </a:ln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/>
              <p:cNvSpPr txBox="1"/>
              <p:nvPr/>
            </p:nvSpPr>
            <p:spPr>
              <a:xfrm>
                <a:off x="1109335" y="2418652"/>
                <a:ext cx="6032742" cy="9030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1" i="1" smtClean="0">
                          <a:ln>
                            <a:solidFill>
                              <a:schemeClr val="accent6"/>
                            </a:solidFill>
                          </a:ln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CO" sz="2000" b="1" i="1" smtClean="0">
                          <a:ln>
                            <a:solidFill>
                              <a:schemeClr val="accent6"/>
                            </a:solidFill>
                          </a:ln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sz="2000" b="1" i="1" smtClean="0">
                          <a:ln>
                            <a:solidFill>
                              <a:schemeClr val="accent6"/>
                            </a:solidFill>
                          </a:ln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s-CO" sz="2000" b="1" i="1" smtClean="0">
                          <a:ln>
                            <a:solidFill>
                              <a:schemeClr val="accent6"/>
                            </a:solidFill>
                          </a:ln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sz="2000" b="1" i="1" smtClean="0">
                          <a:ln>
                            <a:solidFill>
                              <a:schemeClr val="accent6"/>
                            </a:solidFill>
                          </a:ln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s-CO" sz="2000" b="1" i="1" smtClean="0">
                          <a:ln>
                            <a:solidFill>
                              <a:schemeClr val="accent6"/>
                            </a:solidFill>
                          </a:ln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s-CO" sz="2000" b="1" i="1" smtClean="0">
                          <a:ln>
                            <a:solidFill>
                              <a:schemeClr val="accent6"/>
                            </a:solidFill>
                          </a:ln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s-CO" sz="2000" b="1" i="1" smtClean="0">
                          <a:ln>
                            <a:solidFill>
                              <a:schemeClr val="accent6"/>
                            </a:solidFill>
                          </a:ln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CO" sz="2000" b="1" i="1" smtClean="0">
                              <a:ln>
                                <a:solidFill>
                                  <a:schemeClr val="accent6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1" i="1" smtClean="0">
                              <a:ln>
                                <a:solidFill>
                                  <a:schemeClr val="accent6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s-CO" sz="2000" b="1" i="1" smtClean="0">
                              <a:ln>
                                <a:solidFill>
                                  <a:schemeClr val="accent6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sz="2000" b="1" i="1" smtClean="0">
                              <a:ln>
                                <a:solidFill>
                                  <a:schemeClr val="accent6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s-CO" sz="2000" b="1" i="1" smtClean="0">
                          <a:ln>
                            <a:solidFill>
                              <a:schemeClr val="accent6"/>
                            </a:solidFill>
                          </a:ln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CO" sz="2000" b="1" i="1" smtClean="0">
                              <a:ln>
                                <a:solidFill>
                                  <a:schemeClr val="accent6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CO" sz="2000" b="1" i="1" smtClean="0">
                                  <a:ln>
                                    <a:solidFill>
                                      <a:schemeClr val="accent6"/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2000" b="1" i="1" smtClean="0">
                                  <a:ln>
                                    <a:solidFill>
                                      <a:schemeClr val="accent6"/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s-CO" sz="2000" b="1" i="1" smtClean="0">
                                  <a:ln>
                                    <a:solidFill>
                                      <a:schemeClr val="accent6"/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CO" sz="2000" b="1" i="1" smtClean="0">
                                  <a:ln>
                                    <a:solidFill>
                                      <a:schemeClr val="accent6"/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s-CO" sz="2000" b="1" i="1" smtClean="0">
                              <a:ln>
                                <a:solidFill>
                                  <a:schemeClr val="accent6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∗(</m:t>
                          </m:r>
                          <m:r>
                            <a:rPr lang="es-CO" sz="2000" b="1" i="1" smtClean="0">
                              <a:ln>
                                <a:solidFill>
                                  <a:schemeClr val="accent6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s-CO" sz="2000" b="1" i="1" smtClean="0">
                              <a:ln>
                                <a:solidFill>
                                  <a:schemeClr val="accent6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sz="2000" b="1" i="1" smtClean="0">
                              <a:ln>
                                <a:solidFill>
                                  <a:schemeClr val="accent6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s-CO" sz="2000" b="1" i="1" smtClean="0">
                              <a:ln>
                                <a:solidFill>
                                  <a:schemeClr val="accent6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sz="2000" b="1" i="1" smtClean="0">
                              <a:ln>
                                <a:solidFill>
                                  <a:schemeClr val="accent6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s-CO" sz="2000" b="1" i="1" smtClean="0">
                              <a:ln>
                                <a:solidFill>
                                  <a:schemeClr val="accent6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CO" sz="2000" b="1" i="1" smtClean="0">
                              <a:ln>
                                <a:solidFill>
                                  <a:schemeClr val="accent6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s-CO" sz="2000" b="1" dirty="0" smtClean="0">
                  <a:ln>
                    <a:solidFill>
                      <a:schemeClr val="accent6"/>
                    </a:solidFill>
                  </a:ln>
                </a:endParaRPr>
              </a:p>
              <a:p>
                <a:endParaRPr lang="es-CO" sz="2000" b="1" dirty="0">
                  <a:ln>
                    <a:solidFill>
                      <a:schemeClr val="accent6"/>
                    </a:solidFill>
                  </a:ln>
                </a:endParaRPr>
              </a:p>
            </p:txBody>
          </p:sp>
        </mc:Choice>
        <mc:Fallback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335" y="2418652"/>
                <a:ext cx="6032742" cy="90306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cto de flecha 5"/>
          <p:cNvCxnSpPr/>
          <p:nvPr/>
        </p:nvCxnSpPr>
        <p:spPr>
          <a:xfrm flipH="1">
            <a:off x="1700386" y="5818347"/>
            <a:ext cx="2" cy="6496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4464922" y="30674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ángulo 11"/>
              <p:cNvSpPr/>
              <p:nvPr/>
            </p:nvSpPr>
            <p:spPr>
              <a:xfrm>
                <a:off x="652098" y="3205980"/>
                <a:ext cx="7625648" cy="37653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sz="2000" b="1" i="1" smtClean="0">
                              <a:ln>
                                <a:solidFill>
                                  <a:schemeClr val="accent6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000" b="1" i="1" smtClean="0">
                              <a:ln>
                                <a:solidFill>
                                  <a:schemeClr val="accent6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s-CO" sz="2000" b="1" i="1" smtClean="0">
                              <a:ln>
                                <a:solidFill>
                                  <a:schemeClr val="accent6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∗(</m:t>
                          </m:r>
                          <m:r>
                            <a:rPr lang="es-CO" sz="2000" b="1" i="1" smtClean="0">
                              <a:ln>
                                <a:solidFill>
                                  <a:schemeClr val="accent6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s-CO" sz="2000" b="1" i="1" smtClean="0">
                              <a:ln>
                                <a:solidFill>
                                  <a:schemeClr val="accent6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sz="2000" b="1" i="1" smtClean="0">
                              <a:ln>
                                <a:solidFill>
                                  <a:schemeClr val="accent6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s-CO" sz="2000" b="1" i="1" smtClean="0">
                              <a:ln>
                                <a:solidFill>
                                  <a:schemeClr val="accent6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CO" sz="2000" b="1" i="1" smtClean="0">
                              <a:ln>
                                <a:solidFill>
                                  <a:schemeClr val="accent6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s-CO" sz="2000" b="1" i="0" smtClean="0">
                          <a:ln>
                            <a:solidFill>
                              <a:schemeClr val="accent6"/>
                            </a:solidFill>
                          </a:ln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CO" sz="2000" b="1" i="1" smtClean="0">
                              <a:ln>
                                <a:solidFill>
                                  <a:schemeClr val="accent6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1" i="0" smtClean="0">
                              <a:ln>
                                <a:solidFill>
                                  <a:schemeClr val="accent6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𝐤</m:t>
                          </m:r>
                          <m:r>
                            <a:rPr lang="es-CO" sz="2000" b="1" i="0" smtClean="0">
                              <a:ln>
                                <a:solidFill>
                                  <a:schemeClr val="accent6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sz="2000" b="1" i="0" smtClean="0">
                              <a:ln>
                                <a:solidFill>
                                  <a:schemeClr val="accent6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s-CO" sz="2000" b="1" i="0" smtClean="0">
                          <a:ln>
                            <a:solidFill>
                              <a:schemeClr val="accent6"/>
                            </a:solidFill>
                          </a:ln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2000" b="1" i="1" smtClean="0">
                              <a:ln>
                                <a:solidFill>
                                  <a:schemeClr val="accent6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CO" sz="2000" b="1" i="1" smtClean="0">
                                  <a:ln>
                                    <a:solidFill>
                                      <a:schemeClr val="accent6"/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2000" b="1" i="1" smtClean="0">
                                  <a:ln>
                                    <a:solidFill>
                                      <a:schemeClr val="accent6"/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s-CO" sz="2000" b="1" i="1" smtClean="0">
                                  <a:ln>
                                    <a:solidFill>
                                      <a:schemeClr val="accent6"/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CO" sz="2000" b="1" i="1" smtClean="0">
                                  <a:ln>
                                    <a:solidFill>
                                      <a:schemeClr val="accent6"/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s-CO" sz="2000" b="1" i="1" smtClean="0">
                              <a:ln>
                                <a:solidFill>
                                  <a:schemeClr val="accent6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∗(</m:t>
                          </m:r>
                          <m:r>
                            <a:rPr lang="es-CO" sz="2000" b="1" i="1" smtClean="0">
                              <a:ln>
                                <a:solidFill>
                                  <a:schemeClr val="accent6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s-CO" sz="2000" b="1" i="1" smtClean="0">
                              <a:ln>
                                <a:solidFill>
                                  <a:schemeClr val="accent6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sz="2000" b="1" i="1" smtClean="0">
                              <a:ln>
                                <a:solidFill>
                                  <a:schemeClr val="accent6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s-CO" sz="2000" b="1" i="1" smtClean="0">
                              <a:ln>
                                <a:solidFill>
                                  <a:schemeClr val="accent6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CO" sz="2000" b="1" i="1" smtClean="0">
                              <a:ln>
                                <a:solidFill>
                                  <a:schemeClr val="accent6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s-CO" sz="2000" b="1" i="0" smtClean="0">
                          <a:ln>
                            <a:solidFill>
                              <a:schemeClr val="accent6"/>
                            </a:solidFill>
                          </a:ln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CO" sz="2000" b="1" dirty="0" smtClean="0">
                  <a:ln>
                    <a:solidFill>
                      <a:schemeClr val="accent6"/>
                    </a:solidFill>
                  </a:ln>
                </a:endParaRPr>
              </a:p>
              <a:p>
                <a:endParaRPr lang="es-CO" sz="2000" b="1" dirty="0" smtClean="0">
                  <a:ln>
                    <a:solidFill>
                      <a:schemeClr val="accent6"/>
                    </a:solidFill>
                  </a:ln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sz="2000" b="1" i="1" smtClean="0">
                              <a:ln>
                                <a:solidFill>
                                  <a:schemeClr val="accent6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000" b="1" i="1" smtClean="0">
                              <a:ln>
                                <a:solidFill>
                                  <a:schemeClr val="accent6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s-CO" sz="2000" b="1" i="1" smtClean="0">
                              <a:ln>
                                <a:solidFill>
                                  <a:schemeClr val="accent6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s-CO" sz="2000" b="1" i="1" smtClean="0">
                                  <a:ln>
                                    <a:solidFill>
                                      <a:schemeClr val="accent6"/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2000" b="1" i="1" smtClean="0">
                                  <a:ln>
                                    <a:solidFill>
                                      <a:schemeClr val="accent6"/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s-CO" sz="2000" b="1" i="1" smtClean="0">
                                  <a:ln>
                                    <a:solidFill>
                                      <a:schemeClr val="accent6"/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CO" sz="2000" b="1" i="1" smtClean="0">
                                  <a:ln>
                                    <a:solidFill>
                                      <a:schemeClr val="accent6"/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s-CO" sz="2000" b="1" i="1" smtClean="0">
                              <a:ln>
                                <a:solidFill>
                                  <a:schemeClr val="accent6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sz="2000" b="1" i="1" smtClean="0">
                              <a:ln>
                                <a:solidFill>
                                  <a:schemeClr val="accent6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s-CO" sz="2000" b="1" i="1" smtClean="0">
                              <a:ln>
                                <a:solidFill>
                                  <a:schemeClr val="accent6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∗(</m:t>
                          </m:r>
                          <m:r>
                            <a:rPr lang="es-CO" sz="2000" b="1" i="1" smtClean="0">
                              <a:ln>
                                <a:solidFill>
                                  <a:schemeClr val="accent6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s-CO" sz="2000" b="1" i="1" smtClean="0">
                              <a:ln>
                                <a:solidFill>
                                  <a:schemeClr val="accent6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sz="2000" b="1" i="1" smtClean="0">
                              <a:ln>
                                <a:solidFill>
                                  <a:schemeClr val="accent6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s-CO" sz="2000" b="1" i="1" smtClean="0">
                              <a:ln>
                                <a:solidFill>
                                  <a:schemeClr val="accent6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CO" sz="2000" b="1" i="1" smtClean="0">
                              <a:ln>
                                <a:solidFill>
                                  <a:schemeClr val="accent6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s-CO" sz="2000" b="1" i="1" smtClean="0">
                          <a:ln>
                            <a:solidFill>
                              <a:schemeClr val="accent6"/>
                            </a:solidFill>
                          </a:ln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CO" sz="2000" b="1" i="1" smtClean="0">
                              <a:ln>
                                <a:solidFill>
                                  <a:schemeClr val="accent6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O" sz="2000" b="1" i="1" smtClean="0">
                                  <a:ln>
                                    <a:solidFill>
                                      <a:schemeClr val="accent6"/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000" b="1" i="1" smtClean="0">
                                  <a:ln>
                                    <a:solidFill>
                                      <a:schemeClr val="accent6"/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p>
                              <m:r>
                                <a:rPr lang="es-CO" sz="2000" b="1" i="1" smtClean="0">
                                  <a:ln>
                                    <a:solidFill>
                                      <a:schemeClr val="accent6"/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s-CO" sz="2000" b="1" i="1" smtClean="0">
                              <a:ln>
                                <a:solidFill>
                                  <a:schemeClr val="accent6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sz="2000" b="1" i="1" smtClean="0">
                              <a:ln>
                                <a:solidFill>
                                  <a:schemeClr val="accent6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s-CO" sz="2000" b="1" i="1" smtClean="0">
                              <a:ln>
                                <a:solidFill>
                                  <a:schemeClr val="accent6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s-CO" sz="2000" b="1" i="1" smtClean="0">
                              <a:ln>
                                <a:solidFill>
                                  <a:schemeClr val="accent6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sz="2000" b="1" i="1" smtClean="0">
                              <a:ln>
                                <a:solidFill>
                                  <a:schemeClr val="accent6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s-CO" sz="2000" b="1" i="1" smtClean="0">
                              <a:ln>
                                <a:solidFill>
                                  <a:schemeClr val="accent6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sz="2000" b="1" i="1" smtClean="0">
                              <a:ln>
                                <a:solidFill>
                                  <a:schemeClr val="accent6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s-CO" sz="2000" b="1" i="1" smtClean="0">
                              <a:ln>
                                <a:solidFill>
                                  <a:schemeClr val="accent6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s-CO" sz="2000" b="1" dirty="0" smtClean="0">
                  <a:ln>
                    <a:solidFill>
                      <a:schemeClr val="accent6"/>
                    </a:solidFill>
                  </a:ln>
                </a:endParaRPr>
              </a:p>
              <a:p>
                <a:endParaRPr lang="es-CO" sz="2000" b="1" dirty="0" smtClean="0">
                  <a:ln>
                    <a:solidFill>
                      <a:schemeClr val="accent6"/>
                    </a:solidFill>
                  </a:ln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sz="2000" b="1" i="1" smtClean="0">
                              <a:ln>
                                <a:solidFill>
                                  <a:schemeClr val="accent6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O" sz="2000" b="1" i="1" smtClean="0">
                                  <a:ln>
                                    <a:solidFill>
                                      <a:schemeClr val="accent6"/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000" b="1" i="1" smtClean="0">
                                  <a:ln>
                                    <a:solidFill>
                                      <a:schemeClr val="accent6"/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p>
                              <m:r>
                                <a:rPr lang="es-CO" sz="2000" b="1" i="1" smtClean="0">
                                  <a:ln>
                                    <a:solidFill>
                                      <a:schemeClr val="accent6"/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s-CO" sz="2000" b="1" i="1" smtClean="0">
                              <a:ln>
                                <a:solidFill>
                                  <a:schemeClr val="accent6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sz="2000" b="1" i="1" smtClean="0">
                              <a:ln>
                                <a:solidFill>
                                  <a:schemeClr val="accent6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s-CO" sz="2000" b="1" i="1" smtClean="0">
                              <a:ln>
                                <a:solidFill>
                                  <a:schemeClr val="accent6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sz="2000" b="1" i="1" smtClean="0">
                              <a:ln>
                                <a:solidFill>
                                  <a:schemeClr val="accent6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s-CO" sz="2000" b="1" i="1" smtClean="0">
                              <a:ln>
                                <a:solidFill>
                                  <a:schemeClr val="accent6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s-CO" sz="2000" b="1" i="1" smtClean="0">
                              <a:ln>
                                <a:solidFill>
                                  <a:schemeClr val="accent6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sz="2000" b="1" i="1" smtClean="0">
                              <a:ln>
                                <a:solidFill>
                                  <a:schemeClr val="accent6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m:rPr>
                              <m:nor/>
                            </m:rPr>
                            <a:rPr lang="es-CO" sz="2000" b="1" dirty="0">
                              <a:ln>
                                <a:solidFill>
                                  <a:schemeClr val="accent6"/>
                                </a:solidFill>
                              </a:ln>
                            </a:rPr>
                            <m:t> </m:t>
                          </m:r>
                        </m:num>
                        <m:den>
                          <m:r>
                            <a:rPr lang="es-CO" sz="2000" b="1" i="1" smtClean="0">
                              <a:ln>
                                <a:solidFill>
                                  <a:schemeClr val="accent6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s-CO" sz="2000" b="1" dirty="0">
                          <a:ln>
                            <a:solidFill>
                              <a:schemeClr val="accent6"/>
                            </a:solidFill>
                          </a:ln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2000" b="1" i="1" dirty="0" smtClean="0">
                              <a:ln>
                                <a:solidFill>
                                  <a:schemeClr val="accent6"/>
                                </a:solidFill>
                              </a:ln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O" sz="2000" b="1" i="1" dirty="0" smtClean="0">
                                  <a:ln>
                                    <a:solidFill>
                                      <a:schemeClr val="accent6"/>
                                    </a:solidFill>
                                  </a:ln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000" b="1" i="1" dirty="0" smtClean="0">
                                  <a:ln>
                                    <a:solidFill>
                                      <a:schemeClr val="accent6"/>
                                    </a:solidFill>
                                  </a:ln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p>
                              <m:r>
                                <a:rPr lang="es-CO" sz="2000" b="1" i="1" dirty="0" smtClean="0">
                                  <a:ln>
                                    <a:solidFill>
                                      <a:schemeClr val="accent6"/>
                                    </a:solidFill>
                                  </a:ln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s-CO" sz="2000" b="1" i="1" dirty="0" smtClean="0">
                              <a:ln>
                                <a:solidFill>
                                  <a:schemeClr val="accent6"/>
                                </a:solidFill>
                              </a:ln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s-CO" sz="2000" b="1" i="1" dirty="0" smtClean="0">
                              <a:ln>
                                <a:solidFill>
                                  <a:schemeClr val="accent6"/>
                                </a:solidFill>
                              </a:ln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s-CO" sz="2000" b="1" i="1" dirty="0" smtClean="0">
                              <a:ln>
                                <a:solidFill>
                                  <a:schemeClr val="accent6"/>
                                </a:solidFill>
                              </a:ln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  <m:r>
                            <a:rPr lang="es-CO" sz="2000" b="1" i="1" dirty="0" smtClean="0">
                              <a:ln>
                                <a:solidFill>
                                  <a:schemeClr val="accent6"/>
                                </a:solidFill>
                              </a:ln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s-CO" sz="2000" b="1" i="1" dirty="0" smtClean="0">
                              <a:ln>
                                <a:solidFill>
                                  <a:schemeClr val="accent6"/>
                                </a:solidFill>
                              </a:ln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  <m:r>
                            <a:rPr lang="es-CO" sz="2000" b="1" i="1" dirty="0" smtClean="0">
                              <a:ln>
                                <a:solidFill>
                                  <a:schemeClr val="accent6"/>
                                </a:solidFill>
                              </a:ln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s-CO" sz="2000" b="1" i="1" dirty="0" smtClean="0">
                              <a:ln>
                                <a:solidFill>
                                  <a:schemeClr val="accent6"/>
                                </a:solidFill>
                              </a:ln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s-CO" sz="2000" b="1" i="1" dirty="0" smtClean="0">
                              <a:ln>
                                <a:solidFill>
                                  <a:schemeClr val="accent6"/>
                                </a:solidFill>
                              </a:ln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s-CO" sz="2000" b="1" dirty="0" smtClean="0">
                  <a:ln>
                    <a:solidFill>
                      <a:schemeClr val="accent6"/>
                    </a:solidFill>
                  </a:ln>
                </a:endParaRPr>
              </a:p>
              <a:p>
                <a:endParaRPr lang="es-CO" sz="2000" b="1" dirty="0" smtClean="0">
                  <a:ln>
                    <a:solidFill>
                      <a:schemeClr val="accent6"/>
                    </a:solidFill>
                  </a:ln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sz="2000" b="1" i="1" smtClean="0">
                              <a:ln>
                                <a:solidFill>
                                  <a:schemeClr val="accent6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O" sz="2000" b="1" i="1" smtClean="0">
                                  <a:ln>
                                    <a:solidFill>
                                      <a:schemeClr val="accent6"/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000" b="1" i="1" smtClean="0">
                                  <a:ln>
                                    <a:solidFill>
                                      <a:schemeClr val="accent6"/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p>
                              <m:r>
                                <a:rPr lang="es-CO" sz="2000" b="1" i="1" smtClean="0">
                                  <a:ln>
                                    <a:solidFill>
                                      <a:schemeClr val="accent6"/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s-CO" sz="2000" b="1" i="1" smtClean="0">
                              <a:ln>
                                <a:solidFill>
                                  <a:schemeClr val="accent6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sz="2000" b="1" i="1" smtClean="0">
                              <a:ln>
                                <a:solidFill>
                                  <a:schemeClr val="accent6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s-CO" sz="2000" b="1" i="1" smtClean="0">
                              <a:ln>
                                <a:solidFill>
                                  <a:schemeClr val="accent6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s-CO" sz="2000" b="1" i="1" smtClean="0">
                              <a:ln>
                                <a:solidFill>
                                  <a:schemeClr val="accent6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sz="2000" b="1" i="1" smtClean="0">
                              <a:ln>
                                <a:solidFill>
                                  <a:schemeClr val="accent6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s-CO" sz="2000" b="1" i="1" smtClean="0">
                              <a:ln>
                                <a:solidFill>
                                  <a:schemeClr val="accent6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s-CO" sz="2000" b="1" i="1" smtClean="0">
                          <a:ln>
                            <a:solidFill>
                              <a:schemeClr val="accent6"/>
                            </a:solidFill>
                          </a:ln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CO" sz="2000" b="1" i="1" smtClean="0">
                              <a:ln>
                                <a:solidFill>
                                  <a:schemeClr val="accent6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O" sz="2000" b="1" i="1" smtClean="0">
                                  <a:ln>
                                    <a:solidFill>
                                      <a:schemeClr val="accent6"/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000" b="1" i="1" smtClean="0">
                                  <a:ln>
                                    <a:solidFill>
                                      <a:schemeClr val="accent6"/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p>
                              <m:r>
                                <a:rPr lang="es-CO" sz="2000" b="1" i="1" smtClean="0">
                                  <a:ln>
                                    <a:solidFill>
                                      <a:schemeClr val="accent6"/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s-CO" sz="2000" b="1" i="1" smtClean="0">
                              <a:ln>
                                <a:solidFill>
                                  <a:schemeClr val="accent6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sz="2000" b="1" i="1" smtClean="0">
                              <a:ln w="9525">
                                <a:solidFill>
                                  <a:schemeClr val="accent6"/>
                                </a:solidFill>
                                <a:prstDash val="solid"/>
                              </a:ln>
                              <a:effectLst>
                                <a:outerShdw blurRad="12700" dist="38100" dir="2700000" algn="tl" rotWithShape="0">
                                  <a:schemeClr val="bg1">
                                    <a:lumMod val="5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s-CO" sz="2000" b="1" i="1" smtClean="0">
                              <a:ln w="9525">
                                <a:solidFill>
                                  <a:schemeClr val="accent6"/>
                                </a:solidFill>
                                <a:prstDash val="solid"/>
                              </a:ln>
                              <a:effectLst>
                                <a:outerShdw blurRad="12700" dist="38100" dir="2700000" algn="tl" rotWithShape="0">
                                  <a:schemeClr val="bg1">
                                    <a:lumMod val="5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s-CO" sz="2000" b="1" i="1" smtClean="0">
                              <a:ln w="9525">
                                <a:solidFill>
                                  <a:schemeClr val="accent6"/>
                                </a:solidFill>
                                <a:prstDash val="solid"/>
                              </a:ln>
                              <a:effectLst>
                                <a:outerShdw blurRad="12700" dist="38100" dir="2700000" algn="tl" rotWithShape="0">
                                  <a:schemeClr val="bg1">
                                    <a:lumMod val="5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sz="2000" b="1" i="1" smtClean="0">
                              <a:ln w="9525">
                                <a:solidFill>
                                  <a:schemeClr val="accent6"/>
                                </a:solidFill>
                                <a:prstDash val="solid"/>
                              </a:ln>
                              <a:effectLst>
                                <a:outerShdw blurRad="12700" dist="38100" dir="2700000" algn="tl" rotWithShape="0">
                                  <a:schemeClr val="bg1">
                                    <a:lumMod val="5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s-CO" sz="2000" b="1" i="1" smtClean="0">
                              <a:ln>
                                <a:solidFill>
                                  <a:schemeClr val="accent6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s-CO" sz="2000" b="1" dirty="0" smtClean="0">
                  <a:ln>
                    <a:solidFill>
                      <a:schemeClr val="accent6"/>
                    </a:solidFill>
                  </a:ln>
                </a:endParaRPr>
              </a:p>
              <a:p>
                <a:endParaRPr lang="es-CO" sz="2000" dirty="0" smtClean="0">
                  <a:ln>
                    <a:solidFill>
                      <a:schemeClr val="accent6"/>
                    </a:solidFill>
                  </a:ln>
                </a:endParaRPr>
              </a:p>
            </p:txBody>
          </p:sp>
        </mc:Choice>
        <mc:Fallback>
          <p:sp>
            <p:nvSpPr>
              <p:cNvPr id="12" name="Rectá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98" y="3205980"/>
                <a:ext cx="7625648" cy="376539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agen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6120" y="3084345"/>
            <a:ext cx="348531" cy="705361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5717" y="4883052"/>
            <a:ext cx="395178" cy="799767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797" y="3977021"/>
            <a:ext cx="395178" cy="799766"/>
          </a:xfrm>
          <a:prstGeom prst="rect">
            <a:avLst/>
          </a:prstGeom>
        </p:spPr>
      </p:pic>
      <p:cxnSp>
        <p:nvCxnSpPr>
          <p:cNvPr id="19" name="Conector recto de flecha 18"/>
          <p:cNvCxnSpPr/>
          <p:nvPr/>
        </p:nvCxnSpPr>
        <p:spPr>
          <a:xfrm>
            <a:off x="2009548" y="6313495"/>
            <a:ext cx="7083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6964745" y="4472878"/>
            <a:ext cx="4722577" cy="20005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s-CO" sz="2000" dirty="0" smtClean="0"/>
              <a:t>Es en este punto en donde podremos decir que la formula, operación y problema se demostró </a:t>
            </a:r>
            <a:r>
              <a:rPr lang="es-CO" sz="2400" dirty="0" smtClean="0">
                <a:ln>
                  <a:solidFill>
                    <a:srgbClr val="FFFF00"/>
                  </a:solidFill>
                </a:ln>
              </a:rPr>
              <a:t>CORRECTAMENTE</a:t>
            </a:r>
            <a:r>
              <a:rPr lang="es-CO" dirty="0" smtClean="0"/>
              <a:t> </a:t>
            </a:r>
            <a:r>
              <a:rPr lang="es-CO" sz="2000" dirty="0" smtClean="0"/>
              <a:t>y el </a:t>
            </a:r>
            <a:r>
              <a:rPr lang="es-CO" sz="2000" u="sng" dirty="0" smtClean="0"/>
              <a:t>procedimiento ha sido toda una veracidad. </a:t>
            </a:r>
            <a:endParaRPr lang="es-CO" sz="2000" u="sng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2604" y="2270198"/>
            <a:ext cx="1749930" cy="1749930"/>
          </a:xfrm>
          <a:prstGeom prst="ellipse">
            <a:avLst/>
          </a:prstGeom>
          <a:ln w="63500" cap="rnd">
            <a:solidFill>
              <a:schemeClr val="accent6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6384517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438</TotalTime>
  <Words>697</Words>
  <Application>Microsoft Office PowerPoint</Application>
  <PresentationFormat>Panorámica</PresentationFormat>
  <Paragraphs>61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Bookman Old Style</vt:lpstr>
      <vt:lpstr>Cambria Math</vt:lpstr>
      <vt:lpstr>Rockwell</vt:lpstr>
      <vt:lpstr>Wingdings</vt:lpstr>
      <vt:lpstr>Damask</vt:lpstr>
      <vt:lpstr>SUSTENTACIÓN SEGUNDA PREVIA </vt:lpstr>
      <vt:lpstr>Introducción</vt:lpstr>
      <vt:lpstr>1. Historia y Reconocimiento </vt:lpstr>
      <vt:lpstr>2. ¿Cómo Resolvió Gauss El Problema De La Suma De Los 100 Primero Numero Naturales?</vt:lpstr>
      <vt:lpstr>3. Formula Del Problema </vt:lpstr>
      <vt:lpstr>4. Teorema de Inducción</vt:lpstr>
      <vt:lpstr>a) Probar Que Se Cumple Un Caso Particular  </vt:lpstr>
      <vt:lpstr>b) Hipótesis Inductiva</vt:lpstr>
      <vt:lpstr>c) Demostrar Matemáticamente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Sustentación Segunda previa</dc:title>
  <dc:creator>INTEL 18</dc:creator>
  <cp:lastModifiedBy>INTEL 18</cp:lastModifiedBy>
  <cp:revision>31</cp:revision>
  <dcterms:created xsi:type="dcterms:W3CDTF">2021-11-23T18:42:50Z</dcterms:created>
  <dcterms:modified xsi:type="dcterms:W3CDTF">2021-11-25T16:18:36Z</dcterms:modified>
</cp:coreProperties>
</file>